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4"/>
  </p:notesMasterIdLst>
  <p:sldIdLst>
    <p:sldId id="298" r:id="rId3"/>
    <p:sldId id="257" r:id="rId4"/>
    <p:sldId id="266" r:id="rId5"/>
    <p:sldId id="265" r:id="rId6"/>
    <p:sldId id="264" r:id="rId7"/>
    <p:sldId id="301" r:id="rId8"/>
    <p:sldId id="268" r:id="rId9"/>
    <p:sldId id="302" r:id="rId10"/>
    <p:sldId id="269" r:id="rId11"/>
    <p:sldId id="304" r:id="rId12"/>
    <p:sldId id="307" r:id="rId13"/>
    <p:sldId id="306" r:id="rId14"/>
    <p:sldId id="305" r:id="rId15"/>
    <p:sldId id="267" r:id="rId16"/>
    <p:sldId id="272" r:id="rId17"/>
    <p:sldId id="303" r:id="rId18"/>
    <p:sldId id="300" r:id="rId19"/>
    <p:sldId id="271" r:id="rId20"/>
    <p:sldId id="285" r:id="rId21"/>
    <p:sldId id="299" r:id="rId22"/>
    <p:sldId id="26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610"/>
    <a:srgbClr val="13327B"/>
    <a:srgbClr val="E1F0B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289" autoAdjust="0"/>
  </p:normalViewPr>
  <p:slideViewPr>
    <p:cSldViewPr snapToGrid="0">
      <p:cViewPr varScale="1">
        <p:scale>
          <a:sx n="104" d="100"/>
          <a:sy n="104" d="100"/>
        </p:scale>
        <p:origin x="18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A23B7-CFB1-403A-917E-849C9F56E2C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9665CF8-901D-4A05-BFE0-2CBFDD968B08}">
      <dgm:prSet phldrT="[Text]"/>
      <dgm:spPr>
        <a:solidFill>
          <a:srgbClr val="13327B"/>
        </a:solidFill>
        <a:ln w="38100">
          <a:solidFill>
            <a:srgbClr val="96C610"/>
          </a:solidFill>
        </a:ln>
      </dgm:spPr>
      <dgm:t>
        <a:bodyPr/>
        <a:lstStyle/>
        <a:p>
          <a:r>
            <a:rPr lang="en-US" dirty="0"/>
            <a:t>Claim Portal</a:t>
          </a:r>
        </a:p>
      </dgm:t>
    </dgm:pt>
    <dgm:pt modelId="{385E8468-76B6-4864-843E-1723A9ECACF4}" type="parTrans" cxnId="{FBD7DB64-FC54-4A30-8127-4B5BB6B555AC}">
      <dgm:prSet/>
      <dgm:spPr/>
      <dgm:t>
        <a:bodyPr/>
        <a:lstStyle/>
        <a:p>
          <a:endParaRPr lang="en-US"/>
        </a:p>
      </dgm:t>
    </dgm:pt>
    <dgm:pt modelId="{E87BE2B7-6826-4D2D-AE5E-876685F39FF5}" type="sibTrans" cxnId="{FBD7DB64-FC54-4A30-8127-4B5BB6B555AC}">
      <dgm:prSet/>
      <dgm:spPr/>
      <dgm:t>
        <a:bodyPr/>
        <a:lstStyle/>
        <a:p>
          <a:endParaRPr lang="en-US"/>
        </a:p>
      </dgm:t>
    </dgm:pt>
    <dgm:pt modelId="{7A0060E5-96F2-4009-AB78-C06A7F405FE7}">
      <dgm:prSet phldrT="[Text]"/>
      <dgm:spPr>
        <a:solidFill>
          <a:srgbClr val="13327B"/>
        </a:solidFill>
        <a:ln w="38100">
          <a:solidFill>
            <a:srgbClr val="96C610"/>
          </a:solidFill>
        </a:ln>
      </dgm:spPr>
      <dgm:t>
        <a:bodyPr/>
        <a:lstStyle/>
        <a:p>
          <a:r>
            <a:rPr lang="en-US" dirty="0"/>
            <a:t>Mass Processing</a:t>
          </a:r>
        </a:p>
      </dgm:t>
    </dgm:pt>
    <dgm:pt modelId="{CED6344C-E8FF-499B-B922-074DFB4ABFEB}" type="parTrans" cxnId="{A01BF714-18A7-460A-9CC9-C5C9E1CD8B30}">
      <dgm:prSet/>
      <dgm:spPr/>
      <dgm:t>
        <a:bodyPr/>
        <a:lstStyle/>
        <a:p>
          <a:endParaRPr lang="en-US"/>
        </a:p>
      </dgm:t>
    </dgm:pt>
    <dgm:pt modelId="{F0B27F4D-BD04-4C86-837C-B7A58BCB0C59}" type="sibTrans" cxnId="{A01BF714-18A7-460A-9CC9-C5C9E1CD8B30}">
      <dgm:prSet/>
      <dgm:spPr/>
      <dgm:t>
        <a:bodyPr/>
        <a:lstStyle/>
        <a:p>
          <a:endParaRPr lang="en-US"/>
        </a:p>
      </dgm:t>
    </dgm:pt>
    <dgm:pt modelId="{8D01DD11-8F4C-4B4B-A9DA-5A437CC2D6E9}">
      <dgm:prSet phldrT="[Text]"/>
      <dgm:spPr>
        <a:solidFill>
          <a:srgbClr val="13327B"/>
        </a:solidFill>
        <a:ln w="38100">
          <a:solidFill>
            <a:srgbClr val="96C610"/>
          </a:solidFill>
        </a:ln>
      </dgm:spPr>
      <dgm:t>
        <a:bodyPr/>
        <a:lstStyle/>
        <a:p>
          <a:r>
            <a:rPr lang="en-US" dirty="0"/>
            <a:t>Review and Liquidation / Reliquidation</a:t>
          </a:r>
        </a:p>
      </dgm:t>
    </dgm:pt>
    <dgm:pt modelId="{7A5DA249-4603-4DDB-B356-152F696118E5}" type="parTrans" cxnId="{EF0FCD3D-AFAD-4325-B853-3A7CD3EC74A9}">
      <dgm:prSet/>
      <dgm:spPr/>
      <dgm:t>
        <a:bodyPr/>
        <a:lstStyle/>
        <a:p>
          <a:endParaRPr lang="en-US"/>
        </a:p>
      </dgm:t>
    </dgm:pt>
    <dgm:pt modelId="{3494F2F2-27BF-4153-A0D8-0D1F102F0DDE}" type="sibTrans" cxnId="{EF0FCD3D-AFAD-4325-B853-3A7CD3EC74A9}">
      <dgm:prSet/>
      <dgm:spPr/>
      <dgm:t>
        <a:bodyPr/>
        <a:lstStyle/>
        <a:p>
          <a:endParaRPr lang="en-US"/>
        </a:p>
      </dgm:t>
    </dgm:pt>
    <dgm:pt modelId="{C3686AB8-1BAF-49F0-93AF-480998058228}">
      <dgm:prSet phldrT="[Text]"/>
      <dgm:spPr>
        <a:solidFill>
          <a:srgbClr val="13327B"/>
        </a:solidFill>
        <a:ln w="38100">
          <a:solidFill>
            <a:srgbClr val="96C610"/>
          </a:solidFill>
        </a:ln>
      </dgm:spPr>
      <dgm:t>
        <a:bodyPr/>
        <a:lstStyle/>
        <a:p>
          <a:r>
            <a:rPr lang="en-US" dirty="0"/>
            <a:t>Refund</a:t>
          </a:r>
        </a:p>
      </dgm:t>
    </dgm:pt>
    <dgm:pt modelId="{B9AF0C99-5AF9-492F-ADC7-0552ACB17E97}" type="parTrans" cxnId="{C30571D8-C299-4BF0-A535-F71C6DCC0BBB}">
      <dgm:prSet/>
      <dgm:spPr/>
      <dgm:t>
        <a:bodyPr/>
        <a:lstStyle/>
        <a:p>
          <a:endParaRPr lang="en-US"/>
        </a:p>
      </dgm:t>
    </dgm:pt>
    <dgm:pt modelId="{46C8EBAE-223A-4D7E-8729-77774737B386}" type="sibTrans" cxnId="{C30571D8-C299-4BF0-A535-F71C6DCC0BBB}">
      <dgm:prSet/>
      <dgm:spPr/>
      <dgm:t>
        <a:bodyPr/>
        <a:lstStyle/>
        <a:p>
          <a:endParaRPr lang="en-US"/>
        </a:p>
      </dgm:t>
    </dgm:pt>
    <dgm:pt modelId="{DCADEE71-495C-4BE0-ADAB-B6EA8777D5FB}" type="pres">
      <dgm:prSet presAssocID="{761A23B7-CFB1-403A-917E-849C9F56E2C0}" presName="matrix" presStyleCnt="0">
        <dgm:presLayoutVars>
          <dgm:chMax val="1"/>
          <dgm:dir/>
          <dgm:resizeHandles val="exact"/>
        </dgm:presLayoutVars>
      </dgm:prSet>
      <dgm:spPr/>
    </dgm:pt>
    <dgm:pt modelId="{7E2A123D-0C62-453A-B1D0-DDAB242B839A}" type="pres">
      <dgm:prSet presAssocID="{761A23B7-CFB1-403A-917E-849C9F56E2C0}" presName="diamond" presStyleLbl="bgShp" presStyleIdx="0" presStyleCnt="1"/>
      <dgm:spPr>
        <a:solidFill>
          <a:srgbClr val="E1F0B7"/>
        </a:solidFill>
      </dgm:spPr>
    </dgm:pt>
    <dgm:pt modelId="{81D14271-7A39-4254-A4E4-780F3AB2A62D}" type="pres">
      <dgm:prSet presAssocID="{761A23B7-CFB1-403A-917E-849C9F56E2C0}" presName="quad1" presStyleLbl="node1" presStyleIdx="0" presStyleCnt="4">
        <dgm:presLayoutVars>
          <dgm:chMax val="0"/>
          <dgm:chPref val="0"/>
          <dgm:bulletEnabled val="1"/>
        </dgm:presLayoutVars>
      </dgm:prSet>
      <dgm:spPr/>
    </dgm:pt>
    <dgm:pt modelId="{C7674290-48C2-4F48-8A2F-F1FFB19972BF}" type="pres">
      <dgm:prSet presAssocID="{761A23B7-CFB1-403A-917E-849C9F56E2C0}" presName="quad2" presStyleLbl="node1" presStyleIdx="1" presStyleCnt="4">
        <dgm:presLayoutVars>
          <dgm:chMax val="0"/>
          <dgm:chPref val="0"/>
          <dgm:bulletEnabled val="1"/>
        </dgm:presLayoutVars>
      </dgm:prSet>
      <dgm:spPr/>
    </dgm:pt>
    <dgm:pt modelId="{F1F881A0-92A1-43FD-9C2E-43CBDF8FE57A}" type="pres">
      <dgm:prSet presAssocID="{761A23B7-CFB1-403A-917E-849C9F56E2C0}" presName="quad3" presStyleLbl="node1" presStyleIdx="2" presStyleCnt="4">
        <dgm:presLayoutVars>
          <dgm:chMax val="0"/>
          <dgm:chPref val="0"/>
          <dgm:bulletEnabled val="1"/>
        </dgm:presLayoutVars>
      </dgm:prSet>
      <dgm:spPr/>
    </dgm:pt>
    <dgm:pt modelId="{B5F017C8-25BB-4B2D-B522-93476FCEA7F8}" type="pres">
      <dgm:prSet presAssocID="{761A23B7-CFB1-403A-917E-849C9F56E2C0}" presName="quad4" presStyleLbl="node1" presStyleIdx="3" presStyleCnt="4">
        <dgm:presLayoutVars>
          <dgm:chMax val="0"/>
          <dgm:chPref val="0"/>
          <dgm:bulletEnabled val="1"/>
        </dgm:presLayoutVars>
      </dgm:prSet>
      <dgm:spPr/>
    </dgm:pt>
  </dgm:ptLst>
  <dgm:cxnLst>
    <dgm:cxn modelId="{A01BF714-18A7-460A-9CC9-C5C9E1CD8B30}" srcId="{761A23B7-CFB1-403A-917E-849C9F56E2C0}" destId="{7A0060E5-96F2-4009-AB78-C06A7F405FE7}" srcOrd="1" destOrd="0" parTransId="{CED6344C-E8FF-499B-B922-074DFB4ABFEB}" sibTransId="{F0B27F4D-BD04-4C86-837C-B7A58BCB0C59}"/>
    <dgm:cxn modelId="{75E0772B-6091-43D1-B200-EC3F06AB6F5B}" type="presOf" srcId="{7A0060E5-96F2-4009-AB78-C06A7F405FE7}" destId="{C7674290-48C2-4F48-8A2F-F1FFB19972BF}" srcOrd="0" destOrd="0" presId="urn:microsoft.com/office/officeart/2005/8/layout/matrix3"/>
    <dgm:cxn modelId="{EF0FCD3D-AFAD-4325-B853-3A7CD3EC74A9}" srcId="{761A23B7-CFB1-403A-917E-849C9F56E2C0}" destId="{8D01DD11-8F4C-4B4B-A9DA-5A437CC2D6E9}" srcOrd="2" destOrd="0" parTransId="{7A5DA249-4603-4DDB-B356-152F696118E5}" sibTransId="{3494F2F2-27BF-4153-A0D8-0D1F102F0DDE}"/>
    <dgm:cxn modelId="{1AE3A142-F2F7-4D67-B3E2-0CD4128DCDEC}" type="presOf" srcId="{C3686AB8-1BAF-49F0-93AF-480998058228}" destId="{B5F017C8-25BB-4B2D-B522-93476FCEA7F8}" srcOrd="0" destOrd="0" presId="urn:microsoft.com/office/officeart/2005/8/layout/matrix3"/>
    <dgm:cxn modelId="{FBD7DB64-FC54-4A30-8127-4B5BB6B555AC}" srcId="{761A23B7-CFB1-403A-917E-849C9F56E2C0}" destId="{89665CF8-901D-4A05-BFE0-2CBFDD968B08}" srcOrd="0" destOrd="0" parTransId="{385E8468-76B6-4864-843E-1723A9ECACF4}" sibTransId="{E87BE2B7-6826-4D2D-AE5E-876685F39FF5}"/>
    <dgm:cxn modelId="{D731B574-551C-4B1C-B220-9486329CA463}" type="presOf" srcId="{761A23B7-CFB1-403A-917E-849C9F56E2C0}" destId="{DCADEE71-495C-4BE0-ADAB-B6EA8777D5FB}" srcOrd="0" destOrd="0" presId="urn:microsoft.com/office/officeart/2005/8/layout/matrix3"/>
    <dgm:cxn modelId="{D624D89D-EE23-4F78-A165-F74E6C6F7A40}" type="presOf" srcId="{8D01DD11-8F4C-4B4B-A9DA-5A437CC2D6E9}" destId="{F1F881A0-92A1-43FD-9C2E-43CBDF8FE57A}" srcOrd="0" destOrd="0" presId="urn:microsoft.com/office/officeart/2005/8/layout/matrix3"/>
    <dgm:cxn modelId="{C30571D8-C299-4BF0-A535-F71C6DCC0BBB}" srcId="{761A23B7-CFB1-403A-917E-849C9F56E2C0}" destId="{C3686AB8-1BAF-49F0-93AF-480998058228}" srcOrd="3" destOrd="0" parTransId="{B9AF0C99-5AF9-492F-ADC7-0552ACB17E97}" sibTransId="{46C8EBAE-223A-4D7E-8729-77774737B386}"/>
    <dgm:cxn modelId="{42DADBEC-CDD4-44E1-B0CA-26FCF2D74B53}" type="presOf" srcId="{89665CF8-901D-4A05-BFE0-2CBFDD968B08}" destId="{81D14271-7A39-4254-A4E4-780F3AB2A62D}" srcOrd="0" destOrd="0" presId="urn:microsoft.com/office/officeart/2005/8/layout/matrix3"/>
    <dgm:cxn modelId="{557BBFD9-34ED-48F9-BBDE-FF5A89BFE8F1}" type="presParOf" srcId="{DCADEE71-495C-4BE0-ADAB-B6EA8777D5FB}" destId="{7E2A123D-0C62-453A-B1D0-DDAB242B839A}" srcOrd="0" destOrd="0" presId="urn:microsoft.com/office/officeart/2005/8/layout/matrix3"/>
    <dgm:cxn modelId="{81379211-143B-4E02-AD49-B52309F1C78C}" type="presParOf" srcId="{DCADEE71-495C-4BE0-ADAB-B6EA8777D5FB}" destId="{81D14271-7A39-4254-A4E4-780F3AB2A62D}" srcOrd="1" destOrd="0" presId="urn:microsoft.com/office/officeart/2005/8/layout/matrix3"/>
    <dgm:cxn modelId="{71287BB3-4713-45AD-AA03-6B7DA21B7058}" type="presParOf" srcId="{DCADEE71-495C-4BE0-ADAB-B6EA8777D5FB}" destId="{C7674290-48C2-4F48-8A2F-F1FFB19972BF}" srcOrd="2" destOrd="0" presId="urn:microsoft.com/office/officeart/2005/8/layout/matrix3"/>
    <dgm:cxn modelId="{81703C65-F764-4040-8813-D97086C446C8}" type="presParOf" srcId="{DCADEE71-495C-4BE0-ADAB-B6EA8777D5FB}" destId="{F1F881A0-92A1-43FD-9C2E-43CBDF8FE57A}" srcOrd="3" destOrd="0" presId="urn:microsoft.com/office/officeart/2005/8/layout/matrix3"/>
    <dgm:cxn modelId="{D3F359E5-4E3B-49CA-8435-F4BFE0168A1D}" type="presParOf" srcId="{DCADEE71-495C-4BE0-ADAB-B6EA8777D5FB}" destId="{B5F017C8-25BB-4B2D-B522-93476FCEA7F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A123D-0C62-453A-B1D0-DDAB242B839A}">
      <dsp:nvSpPr>
        <dsp:cNvPr id="0" name=""/>
        <dsp:cNvSpPr/>
      </dsp:nvSpPr>
      <dsp:spPr>
        <a:xfrm>
          <a:off x="1016000" y="0"/>
          <a:ext cx="4064000" cy="4064000"/>
        </a:xfrm>
        <a:prstGeom prst="diamond">
          <a:avLst/>
        </a:prstGeom>
        <a:solidFill>
          <a:srgbClr val="E1F0B7"/>
        </a:solidFill>
        <a:ln>
          <a:noFill/>
        </a:ln>
        <a:effectLst/>
      </dsp:spPr>
      <dsp:style>
        <a:lnRef idx="0">
          <a:scrgbClr r="0" g="0" b="0"/>
        </a:lnRef>
        <a:fillRef idx="1">
          <a:scrgbClr r="0" g="0" b="0"/>
        </a:fillRef>
        <a:effectRef idx="0">
          <a:scrgbClr r="0" g="0" b="0"/>
        </a:effectRef>
        <a:fontRef idx="minor"/>
      </dsp:style>
    </dsp:sp>
    <dsp:sp modelId="{81D14271-7A39-4254-A4E4-780F3AB2A62D}">
      <dsp:nvSpPr>
        <dsp:cNvPr id="0" name=""/>
        <dsp:cNvSpPr/>
      </dsp:nvSpPr>
      <dsp:spPr>
        <a:xfrm>
          <a:off x="1402080" y="386080"/>
          <a:ext cx="1584960" cy="1584960"/>
        </a:xfrm>
        <a:prstGeom prst="roundRect">
          <a:avLst/>
        </a:prstGeom>
        <a:solidFill>
          <a:srgbClr val="13327B"/>
        </a:solidFill>
        <a:ln w="38100" cap="flat" cmpd="sng" algn="ctr">
          <a:solidFill>
            <a:srgbClr val="96C6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Claim Portal</a:t>
          </a:r>
        </a:p>
      </dsp:txBody>
      <dsp:txXfrm>
        <a:off x="1479451" y="463451"/>
        <a:ext cx="1430218" cy="1430218"/>
      </dsp:txXfrm>
    </dsp:sp>
    <dsp:sp modelId="{C7674290-48C2-4F48-8A2F-F1FFB19972BF}">
      <dsp:nvSpPr>
        <dsp:cNvPr id="0" name=""/>
        <dsp:cNvSpPr/>
      </dsp:nvSpPr>
      <dsp:spPr>
        <a:xfrm>
          <a:off x="3108960" y="386080"/>
          <a:ext cx="1584960" cy="1584960"/>
        </a:xfrm>
        <a:prstGeom prst="roundRect">
          <a:avLst/>
        </a:prstGeom>
        <a:solidFill>
          <a:srgbClr val="13327B"/>
        </a:solidFill>
        <a:ln w="38100" cap="flat" cmpd="sng" algn="ctr">
          <a:solidFill>
            <a:srgbClr val="96C6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Mass Processing</a:t>
          </a:r>
        </a:p>
      </dsp:txBody>
      <dsp:txXfrm>
        <a:off x="3186331" y="463451"/>
        <a:ext cx="1430218" cy="1430218"/>
      </dsp:txXfrm>
    </dsp:sp>
    <dsp:sp modelId="{F1F881A0-92A1-43FD-9C2E-43CBDF8FE57A}">
      <dsp:nvSpPr>
        <dsp:cNvPr id="0" name=""/>
        <dsp:cNvSpPr/>
      </dsp:nvSpPr>
      <dsp:spPr>
        <a:xfrm>
          <a:off x="1402080" y="2092960"/>
          <a:ext cx="1584960" cy="1584960"/>
        </a:xfrm>
        <a:prstGeom prst="roundRect">
          <a:avLst/>
        </a:prstGeom>
        <a:solidFill>
          <a:srgbClr val="13327B"/>
        </a:solidFill>
        <a:ln w="38100" cap="flat" cmpd="sng" algn="ctr">
          <a:solidFill>
            <a:srgbClr val="96C6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and Liquidation / Reliquidation</a:t>
          </a:r>
        </a:p>
      </dsp:txBody>
      <dsp:txXfrm>
        <a:off x="1479451" y="2170331"/>
        <a:ext cx="1430218" cy="1430218"/>
      </dsp:txXfrm>
    </dsp:sp>
    <dsp:sp modelId="{B5F017C8-25BB-4B2D-B522-93476FCEA7F8}">
      <dsp:nvSpPr>
        <dsp:cNvPr id="0" name=""/>
        <dsp:cNvSpPr/>
      </dsp:nvSpPr>
      <dsp:spPr>
        <a:xfrm>
          <a:off x="3108960" y="2092960"/>
          <a:ext cx="1584960" cy="1584960"/>
        </a:xfrm>
        <a:prstGeom prst="roundRect">
          <a:avLst/>
        </a:prstGeom>
        <a:solidFill>
          <a:srgbClr val="13327B"/>
        </a:solidFill>
        <a:ln w="38100" cap="flat" cmpd="sng" algn="ctr">
          <a:solidFill>
            <a:srgbClr val="96C6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Refund</a:t>
          </a:r>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BE167-BA59-40AE-B721-10E3F7834A76}" type="datetimeFigureOut">
              <a:rPr lang="en-US" smtClean="0"/>
              <a:t>4/6/2026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D4665-AA70-40BA-B67B-78FAEE594729}" type="slidenum">
              <a:rPr lang="en-US" smtClean="0"/>
              <a:t>‹#›</a:t>
            </a:fld>
            <a:endParaRPr lang="en-US" dirty="0"/>
          </a:p>
        </p:txBody>
      </p:sp>
    </p:spTree>
    <p:extLst>
      <p:ext uri="{BB962C8B-B14F-4D97-AF65-F5344CB8AC3E}">
        <p14:creationId xmlns:p14="http://schemas.microsoft.com/office/powerpoint/2010/main" val="198895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a:t>
            </a:fld>
            <a:endParaRPr lang="en-US" dirty="0"/>
          </a:p>
        </p:txBody>
      </p:sp>
    </p:spTree>
    <p:extLst>
      <p:ext uri="{BB962C8B-B14F-4D97-AF65-F5344CB8AC3E}">
        <p14:creationId xmlns:p14="http://schemas.microsoft.com/office/powerpoint/2010/main" val="259849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10</a:t>
            </a:fld>
            <a:endParaRPr lang="en-US" dirty="0"/>
          </a:p>
        </p:txBody>
      </p:sp>
    </p:spTree>
    <p:extLst>
      <p:ext uri="{BB962C8B-B14F-4D97-AF65-F5344CB8AC3E}">
        <p14:creationId xmlns:p14="http://schemas.microsoft.com/office/powerpoint/2010/main" val="391027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11</a:t>
            </a:fld>
            <a:endParaRPr lang="en-US" dirty="0"/>
          </a:p>
        </p:txBody>
      </p:sp>
    </p:spTree>
    <p:extLst>
      <p:ext uri="{BB962C8B-B14F-4D97-AF65-F5344CB8AC3E}">
        <p14:creationId xmlns:p14="http://schemas.microsoft.com/office/powerpoint/2010/main" val="383914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12</a:t>
            </a:fld>
            <a:endParaRPr lang="en-US" dirty="0"/>
          </a:p>
        </p:txBody>
      </p:sp>
    </p:spTree>
    <p:extLst>
      <p:ext uri="{BB962C8B-B14F-4D97-AF65-F5344CB8AC3E}">
        <p14:creationId xmlns:p14="http://schemas.microsoft.com/office/powerpoint/2010/main" val="120770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13</a:t>
            </a:fld>
            <a:endParaRPr lang="en-US" dirty="0"/>
          </a:p>
        </p:txBody>
      </p:sp>
    </p:spTree>
    <p:extLst>
      <p:ext uri="{BB962C8B-B14F-4D97-AF65-F5344CB8AC3E}">
        <p14:creationId xmlns:p14="http://schemas.microsoft.com/office/powerpoint/2010/main" val="339999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14</a:t>
            </a:fld>
            <a:endParaRPr lang="en-US" dirty="0"/>
          </a:p>
        </p:txBody>
      </p:sp>
    </p:spTree>
    <p:extLst>
      <p:ext uri="{BB962C8B-B14F-4D97-AF65-F5344CB8AC3E}">
        <p14:creationId xmlns:p14="http://schemas.microsoft.com/office/powerpoint/2010/main" val="319961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15</a:t>
            </a:fld>
            <a:endParaRPr lang="en-US" dirty="0"/>
          </a:p>
        </p:txBody>
      </p:sp>
    </p:spTree>
    <p:extLst>
      <p:ext uri="{BB962C8B-B14F-4D97-AF65-F5344CB8AC3E}">
        <p14:creationId xmlns:p14="http://schemas.microsoft.com/office/powerpoint/2010/main" val="57338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16</a:t>
            </a:fld>
            <a:endParaRPr lang="en-US" dirty="0"/>
          </a:p>
        </p:txBody>
      </p:sp>
    </p:spTree>
    <p:extLst>
      <p:ext uri="{BB962C8B-B14F-4D97-AF65-F5344CB8AC3E}">
        <p14:creationId xmlns:p14="http://schemas.microsoft.com/office/powerpoint/2010/main" val="284166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17</a:t>
            </a:fld>
            <a:endParaRPr lang="en-US" dirty="0"/>
          </a:p>
        </p:txBody>
      </p:sp>
    </p:spTree>
    <p:extLst>
      <p:ext uri="{BB962C8B-B14F-4D97-AF65-F5344CB8AC3E}">
        <p14:creationId xmlns:p14="http://schemas.microsoft.com/office/powerpoint/2010/main" val="293355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18</a:t>
            </a:fld>
            <a:endParaRPr lang="en-US" dirty="0"/>
          </a:p>
        </p:txBody>
      </p:sp>
    </p:spTree>
    <p:extLst>
      <p:ext uri="{BB962C8B-B14F-4D97-AF65-F5344CB8AC3E}">
        <p14:creationId xmlns:p14="http://schemas.microsoft.com/office/powerpoint/2010/main" val="402855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3305B-A291-4EF0-AE9F-61C8658BE82D}" type="slidenum">
              <a:rPr lang="en-US" smtClean="0"/>
              <a:t>21</a:t>
            </a:fld>
            <a:endParaRPr lang="en-US" dirty="0"/>
          </a:p>
        </p:txBody>
      </p:sp>
    </p:spTree>
    <p:extLst>
      <p:ext uri="{BB962C8B-B14F-4D97-AF65-F5344CB8AC3E}">
        <p14:creationId xmlns:p14="http://schemas.microsoft.com/office/powerpoint/2010/main" val="20533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2</a:t>
            </a:fld>
            <a:endParaRPr lang="en-US" dirty="0"/>
          </a:p>
        </p:txBody>
      </p:sp>
    </p:spTree>
    <p:extLst>
      <p:ext uri="{BB962C8B-B14F-4D97-AF65-F5344CB8AC3E}">
        <p14:creationId xmlns:p14="http://schemas.microsoft.com/office/powerpoint/2010/main" val="121906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3</a:t>
            </a:fld>
            <a:endParaRPr lang="en-US" dirty="0"/>
          </a:p>
        </p:txBody>
      </p:sp>
    </p:spTree>
    <p:extLst>
      <p:ext uri="{BB962C8B-B14F-4D97-AF65-F5344CB8AC3E}">
        <p14:creationId xmlns:p14="http://schemas.microsoft.com/office/powerpoint/2010/main" val="332836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4</a:t>
            </a:fld>
            <a:endParaRPr lang="en-US" dirty="0"/>
          </a:p>
        </p:txBody>
      </p:sp>
    </p:spTree>
    <p:extLst>
      <p:ext uri="{BB962C8B-B14F-4D97-AF65-F5344CB8AC3E}">
        <p14:creationId xmlns:p14="http://schemas.microsoft.com/office/powerpoint/2010/main" val="58987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5</a:t>
            </a:fld>
            <a:endParaRPr lang="en-US" dirty="0"/>
          </a:p>
        </p:txBody>
      </p:sp>
    </p:spTree>
    <p:extLst>
      <p:ext uri="{BB962C8B-B14F-4D97-AF65-F5344CB8AC3E}">
        <p14:creationId xmlns:p14="http://schemas.microsoft.com/office/powerpoint/2010/main" val="17654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6</a:t>
            </a:fld>
            <a:endParaRPr lang="en-US" dirty="0"/>
          </a:p>
        </p:txBody>
      </p:sp>
    </p:spTree>
    <p:extLst>
      <p:ext uri="{BB962C8B-B14F-4D97-AF65-F5344CB8AC3E}">
        <p14:creationId xmlns:p14="http://schemas.microsoft.com/office/powerpoint/2010/main" val="385200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7</a:t>
            </a:fld>
            <a:endParaRPr lang="en-US" dirty="0"/>
          </a:p>
        </p:txBody>
      </p:sp>
    </p:spTree>
    <p:extLst>
      <p:ext uri="{BB962C8B-B14F-4D97-AF65-F5344CB8AC3E}">
        <p14:creationId xmlns:p14="http://schemas.microsoft.com/office/powerpoint/2010/main" val="81083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8</a:t>
            </a:fld>
            <a:endParaRPr lang="en-US" dirty="0"/>
          </a:p>
        </p:txBody>
      </p:sp>
    </p:spTree>
    <p:extLst>
      <p:ext uri="{BB962C8B-B14F-4D97-AF65-F5344CB8AC3E}">
        <p14:creationId xmlns:p14="http://schemas.microsoft.com/office/powerpoint/2010/main" val="126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D4665-AA70-40BA-B67B-78FAEE594729}" type="slidenum">
              <a:rPr lang="en-US" smtClean="0"/>
              <a:t>9</a:t>
            </a:fld>
            <a:endParaRPr lang="en-US" dirty="0"/>
          </a:p>
        </p:txBody>
      </p:sp>
    </p:spTree>
    <p:extLst>
      <p:ext uri="{BB962C8B-B14F-4D97-AF65-F5344CB8AC3E}">
        <p14:creationId xmlns:p14="http://schemas.microsoft.com/office/powerpoint/2010/main" val="198966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1313"/>
            <a:ext cx="7772400" cy="1158649"/>
          </a:xfrm>
        </p:spPr>
        <p:txBody>
          <a:bodyPr anchor="b"/>
          <a:lstStyle>
            <a:lvl1pPr algn="l">
              <a:defRPr sz="4800" baseline="0">
                <a:latin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600200" y="4079875"/>
            <a:ext cx="3624943" cy="1655762"/>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Line 7">
            <a:extLst>
              <a:ext uri="{FF2B5EF4-FFF2-40B4-BE49-F238E27FC236}">
                <a16:creationId xmlns:a16="http://schemas.microsoft.com/office/drawing/2014/main" id="{527620B1-4C46-45CF-B0DF-C0C27EE589A6}"/>
              </a:ext>
            </a:extLst>
          </p:cNvPr>
          <p:cNvSpPr>
            <a:spLocks noChangeShapeType="1"/>
          </p:cNvSpPr>
          <p:nvPr userDrawn="1"/>
        </p:nvSpPr>
        <p:spPr bwMode="auto">
          <a:xfrm>
            <a:off x="685800" y="3810000"/>
            <a:ext cx="7772400" cy="0"/>
          </a:xfrm>
          <a:prstGeom prst="line">
            <a:avLst/>
          </a:prstGeom>
          <a:noFill/>
          <a:ln w="15875">
            <a:solidFill>
              <a:srgbClr val="96C610"/>
            </a:solidFill>
            <a:rou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4">
            <a:extLst>
              <a:ext uri="{FF2B5EF4-FFF2-40B4-BE49-F238E27FC236}">
                <a16:creationId xmlns:a16="http://schemas.microsoft.com/office/drawing/2014/main" id="{7685CD3A-B60A-494D-9560-00FAC793B13B}"/>
              </a:ext>
            </a:extLst>
          </p:cNvPr>
          <p:cNvSpPr>
            <a:spLocks noChangeShapeType="1"/>
          </p:cNvSpPr>
          <p:nvPr userDrawn="1"/>
        </p:nvSpPr>
        <p:spPr bwMode="auto">
          <a:xfrm>
            <a:off x="152400" y="6553200"/>
            <a:ext cx="8839200" cy="0"/>
          </a:xfrm>
          <a:prstGeom prst="line">
            <a:avLst/>
          </a:prstGeom>
          <a:ln>
            <a:solidFill>
              <a:schemeClr val="bg2">
                <a:lumMod val="50000"/>
              </a:schemeClr>
            </a:solidFill>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dirty="0">
              <a:highlight>
                <a:srgbClr val="96C610"/>
              </a:highlight>
            </a:endParaRPr>
          </a:p>
        </p:txBody>
      </p:sp>
      <p:sp>
        <p:nvSpPr>
          <p:cNvPr id="12" name="Date Placeholder 3">
            <a:extLst>
              <a:ext uri="{FF2B5EF4-FFF2-40B4-BE49-F238E27FC236}">
                <a16:creationId xmlns:a16="http://schemas.microsoft.com/office/drawing/2014/main" id="{F22AF819-2F3A-4E22-BBC3-3EDBF87F829B}"/>
              </a:ext>
            </a:extLst>
          </p:cNvPr>
          <p:cNvSpPr>
            <a:spLocks noGrp="1"/>
          </p:cNvSpPr>
          <p:nvPr>
            <p:ph type="dt" sz="half" idx="2"/>
          </p:nvPr>
        </p:nvSpPr>
        <p:spPr>
          <a:xfrm>
            <a:off x="628650" y="6483259"/>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BC5D712-2F1A-4A34-A199-9862785FBCCC}" type="datetimeFigureOut">
              <a:rPr lang="en-US" smtClean="0"/>
              <a:pPr/>
              <a:t>4/6/2026</a:t>
            </a:fld>
            <a:endParaRPr lang="en-US" dirty="0"/>
          </a:p>
        </p:txBody>
      </p:sp>
      <p:sp>
        <p:nvSpPr>
          <p:cNvPr id="13" name="Footer Placeholder 4">
            <a:extLst>
              <a:ext uri="{FF2B5EF4-FFF2-40B4-BE49-F238E27FC236}">
                <a16:creationId xmlns:a16="http://schemas.microsoft.com/office/drawing/2014/main" id="{2C8F7980-86E8-4FB8-B943-232E6ED8878C}"/>
              </a:ext>
            </a:extLst>
          </p:cNvPr>
          <p:cNvSpPr>
            <a:spLocks noGrp="1"/>
          </p:cNvSpPr>
          <p:nvPr>
            <p:ph type="ftr" sz="quarter" idx="3"/>
          </p:nvPr>
        </p:nvSpPr>
        <p:spPr>
          <a:xfrm>
            <a:off x="3028950" y="6483259"/>
            <a:ext cx="30861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14" name="Slide Number Placeholder 5">
            <a:extLst>
              <a:ext uri="{FF2B5EF4-FFF2-40B4-BE49-F238E27FC236}">
                <a16:creationId xmlns:a16="http://schemas.microsoft.com/office/drawing/2014/main" id="{BB364B92-5E9A-4631-BCD0-146DDD7752AB}"/>
              </a:ext>
            </a:extLst>
          </p:cNvPr>
          <p:cNvSpPr>
            <a:spLocks noGrp="1"/>
          </p:cNvSpPr>
          <p:nvPr>
            <p:ph type="sldNum" sz="quarter" idx="4"/>
          </p:nvPr>
        </p:nvSpPr>
        <p:spPr>
          <a:xfrm>
            <a:off x="6457950" y="6483258"/>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AB82B75-342B-4F62-9ED1-F689FED7A230}" type="slidenum">
              <a:rPr lang="en-US" smtClean="0"/>
              <a:pPr/>
              <a:t>‹#›</a:t>
            </a:fld>
            <a:endParaRPr lang="en-US" dirty="0"/>
          </a:p>
        </p:txBody>
      </p:sp>
    </p:spTree>
    <p:extLst>
      <p:ext uri="{BB962C8B-B14F-4D97-AF65-F5344CB8AC3E}">
        <p14:creationId xmlns:p14="http://schemas.microsoft.com/office/powerpoint/2010/main" val="194932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416640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180981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defRPr sz="2000" baseline="0"/>
            </a:lvl1pPr>
            <a:lvl2pPr>
              <a:lnSpc>
                <a:spcPct val="100000"/>
              </a:lnSpc>
              <a:spcBef>
                <a:spcPts val="0"/>
              </a:spcBef>
              <a:defRPr sz="2000" baseline="0"/>
            </a:lvl2pPr>
            <a:lvl3pPr>
              <a:lnSpc>
                <a:spcPct val="100000"/>
              </a:lnSpc>
              <a:spcBef>
                <a:spcPts val="0"/>
              </a:spcBef>
              <a:defRPr sz="2000" baseline="0"/>
            </a:lvl3pPr>
            <a:lvl4pPr>
              <a:lnSpc>
                <a:spcPct val="100000"/>
              </a:lnSpc>
              <a:spcBef>
                <a:spcPts val="0"/>
              </a:spcBef>
              <a:defRPr sz="2000" baseline="0"/>
            </a:lvl4pPr>
            <a:lvl5pPr>
              <a:lnSpc>
                <a:spcPct val="100000"/>
              </a:lnSpc>
              <a:spcBef>
                <a:spcPts val="0"/>
              </a:spcBef>
              <a:defRPr sz="2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4">
            <a:extLst>
              <a:ext uri="{FF2B5EF4-FFF2-40B4-BE49-F238E27FC236}">
                <a16:creationId xmlns:a16="http://schemas.microsoft.com/office/drawing/2014/main" id="{799A7BAB-37BD-466A-B6CC-67BA8A3E1EEF}"/>
              </a:ext>
            </a:extLst>
          </p:cNvPr>
          <p:cNvSpPr>
            <a:spLocks noChangeShapeType="1"/>
          </p:cNvSpPr>
          <p:nvPr userDrawn="1"/>
        </p:nvSpPr>
        <p:spPr bwMode="auto">
          <a:xfrm>
            <a:off x="152400" y="6553200"/>
            <a:ext cx="8839200" cy="0"/>
          </a:xfrm>
          <a:prstGeom prst="line">
            <a:avLst/>
          </a:prstGeom>
          <a:ln>
            <a:solidFill>
              <a:schemeClr val="bg2">
                <a:lumMod val="50000"/>
              </a:schemeClr>
            </a:solidFill>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dirty="0">
              <a:highlight>
                <a:srgbClr val="96C610"/>
              </a:highlight>
            </a:endParaRPr>
          </a:p>
        </p:txBody>
      </p:sp>
      <p:sp>
        <p:nvSpPr>
          <p:cNvPr id="12" name="Date Placeholder 3">
            <a:extLst>
              <a:ext uri="{FF2B5EF4-FFF2-40B4-BE49-F238E27FC236}">
                <a16:creationId xmlns:a16="http://schemas.microsoft.com/office/drawing/2014/main" id="{84C8AF3A-29D8-429A-BE7A-8D1B0ABC9AA1}"/>
              </a:ext>
            </a:extLst>
          </p:cNvPr>
          <p:cNvSpPr>
            <a:spLocks noGrp="1"/>
          </p:cNvSpPr>
          <p:nvPr>
            <p:ph type="dt" sz="half" idx="2"/>
          </p:nvPr>
        </p:nvSpPr>
        <p:spPr>
          <a:xfrm>
            <a:off x="628650" y="6483259"/>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BC5D712-2F1A-4A34-A199-9862785FBCCC}" type="datetimeFigureOut">
              <a:rPr lang="en-US" smtClean="0"/>
              <a:pPr/>
              <a:t>4/6/2026</a:t>
            </a:fld>
            <a:endParaRPr lang="en-US" dirty="0"/>
          </a:p>
        </p:txBody>
      </p:sp>
      <p:sp>
        <p:nvSpPr>
          <p:cNvPr id="14" name="Footer Placeholder 4">
            <a:extLst>
              <a:ext uri="{FF2B5EF4-FFF2-40B4-BE49-F238E27FC236}">
                <a16:creationId xmlns:a16="http://schemas.microsoft.com/office/drawing/2014/main" id="{B2FA4952-F2F0-46CE-A67C-D1661DA48774}"/>
              </a:ext>
            </a:extLst>
          </p:cNvPr>
          <p:cNvSpPr>
            <a:spLocks noGrp="1"/>
          </p:cNvSpPr>
          <p:nvPr>
            <p:ph type="ftr" sz="quarter" idx="3"/>
          </p:nvPr>
        </p:nvSpPr>
        <p:spPr>
          <a:xfrm>
            <a:off x="3028950" y="6483259"/>
            <a:ext cx="30861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15" name="Slide Number Placeholder 5">
            <a:extLst>
              <a:ext uri="{FF2B5EF4-FFF2-40B4-BE49-F238E27FC236}">
                <a16:creationId xmlns:a16="http://schemas.microsoft.com/office/drawing/2014/main" id="{E5D4AE38-9DC8-4C4E-926D-951EC02F08E3}"/>
              </a:ext>
            </a:extLst>
          </p:cNvPr>
          <p:cNvSpPr>
            <a:spLocks noGrp="1"/>
          </p:cNvSpPr>
          <p:nvPr>
            <p:ph type="sldNum" sz="quarter" idx="4"/>
          </p:nvPr>
        </p:nvSpPr>
        <p:spPr>
          <a:xfrm>
            <a:off x="6457950" y="6483258"/>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AB82B75-342B-4F62-9ED1-F689FED7A230}" type="slidenum">
              <a:rPr lang="en-US" smtClean="0"/>
              <a:pPr/>
              <a:t>‹#›</a:t>
            </a:fld>
            <a:endParaRPr lang="en-US" dirty="0"/>
          </a:p>
        </p:txBody>
      </p:sp>
    </p:spTree>
    <p:extLst>
      <p:ext uri="{BB962C8B-B14F-4D97-AF65-F5344CB8AC3E}">
        <p14:creationId xmlns:p14="http://schemas.microsoft.com/office/powerpoint/2010/main" val="413226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82B75-342B-4F62-9ED1-F689FED7A230}" type="slidenum">
              <a:rPr lang="en-US" smtClean="0"/>
              <a:t>‹#›</a:t>
            </a:fld>
            <a:endParaRPr lang="en-US" dirty="0"/>
          </a:p>
        </p:txBody>
      </p:sp>
      <p:sp>
        <p:nvSpPr>
          <p:cNvPr id="7" name="Text Placeholder 2">
            <a:extLst>
              <a:ext uri="{FF2B5EF4-FFF2-40B4-BE49-F238E27FC236}">
                <a16:creationId xmlns:a16="http://schemas.microsoft.com/office/drawing/2014/main" id="{0183FFD9-B77D-4D73-8DE6-D4B4767E72FE}"/>
              </a:ext>
            </a:extLst>
          </p:cNvPr>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Title 1">
            <a:extLst>
              <a:ext uri="{FF2B5EF4-FFF2-40B4-BE49-F238E27FC236}">
                <a16:creationId xmlns:a16="http://schemas.microsoft.com/office/drawing/2014/main" id="{798DA664-AA49-4898-82D6-B5BA15D487FB}"/>
              </a:ext>
            </a:extLst>
          </p:cNvPr>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Tree>
    <p:extLst>
      <p:ext uri="{BB962C8B-B14F-4D97-AF65-F5344CB8AC3E}">
        <p14:creationId xmlns:p14="http://schemas.microsoft.com/office/powerpoint/2010/main" val="345696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10523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69296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353052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397944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222486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5D712-2F1A-4A34-A199-9862785FBCCC}"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82B75-342B-4F62-9ED1-F689FED7A230}" type="slidenum">
              <a:rPr lang="en-US" smtClean="0"/>
              <a:t>‹#›</a:t>
            </a:fld>
            <a:endParaRPr lang="en-US" dirty="0"/>
          </a:p>
        </p:txBody>
      </p:sp>
    </p:spTree>
    <p:extLst>
      <p:ext uri="{BB962C8B-B14F-4D97-AF65-F5344CB8AC3E}">
        <p14:creationId xmlns:p14="http://schemas.microsoft.com/office/powerpoint/2010/main" val="4414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83259"/>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BC5D712-2F1A-4A34-A199-9862785FBCCC}" type="datetimeFigureOut">
              <a:rPr lang="en-US" smtClean="0"/>
              <a:pPr/>
              <a:t>4/6/2026</a:t>
            </a:fld>
            <a:endParaRPr lang="en-US" dirty="0"/>
          </a:p>
        </p:txBody>
      </p:sp>
      <p:sp>
        <p:nvSpPr>
          <p:cNvPr id="5" name="Footer Placeholder 4"/>
          <p:cNvSpPr>
            <a:spLocks noGrp="1"/>
          </p:cNvSpPr>
          <p:nvPr>
            <p:ph type="ftr" sz="quarter" idx="3"/>
          </p:nvPr>
        </p:nvSpPr>
        <p:spPr>
          <a:xfrm>
            <a:off x="3028950" y="6483259"/>
            <a:ext cx="30861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pic>
        <p:nvPicPr>
          <p:cNvPr id="8" name="Picture 7" descr="Saul Ewing Logo">
            <a:extLst>
              <a:ext uri="{FF2B5EF4-FFF2-40B4-BE49-F238E27FC236}">
                <a16:creationId xmlns:a16="http://schemas.microsoft.com/office/drawing/2014/main" id="{A3B2466B-E477-4275-B475-10B1D65DFC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49413" y="5664344"/>
            <a:ext cx="2291866" cy="1001476"/>
          </a:xfrm>
          <a:prstGeom prst="rect">
            <a:avLst/>
          </a:prstGeom>
        </p:spPr>
      </p:pic>
      <p:sp>
        <p:nvSpPr>
          <p:cNvPr id="10" name="Text Box 11">
            <a:extLst>
              <a:ext uri="{FF2B5EF4-FFF2-40B4-BE49-F238E27FC236}">
                <a16:creationId xmlns:a16="http://schemas.microsoft.com/office/drawing/2014/main" id="{BB0C63FC-CF5C-478E-9055-F256F4F9D914}"/>
              </a:ext>
            </a:extLst>
          </p:cNvPr>
          <p:cNvSpPr txBox="1">
            <a:spLocks noChangeArrowheads="1"/>
          </p:cNvSpPr>
          <p:nvPr userDrawn="1"/>
        </p:nvSpPr>
        <p:spPr bwMode="auto">
          <a:xfrm>
            <a:off x="74357" y="6253546"/>
            <a:ext cx="1899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defRPr>
            </a:lvl1pPr>
            <a:lvl2pPr marL="742950" indent="-285750" eaLnBrk="0" hangingPunct="0">
              <a:defRPr>
                <a:solidFill>
                  <a:schemeClr val="tx1"/>
                </a:solidFill>
                <a:latin typeface="Arial"/>
              </a:defRPr>
            </a:lvl2pPr>
            <a:lvl3pPr marL="1143000" indent="-228600" eaLnBrk="0" hangingPunct="0">
              <a:defRPr>
                <a:solidFill>
                  <a:schemeClr val="tx1"/>
                </a:solidFill>
                <a:latin typeface="Arial"/>
              </a:defRPr>
            </a:lvl3pPr>
            <a:lvl4pPr marL="1600200" indent="-228600" eaLnBrk="0" hangingPunct="0">
              <a:defRPr>
                <a:solidFill>
                  <a:schemeClr val="tx1"/>
                </a:solidFill>
                <a:latin typeface="Arial"/>
              </a:defRPr>
            </a:lvl4pPr>
            <a:lvl5pPr marL="2057400" indent="-228600" eaLnBrk="0" hangingPunct="0">
              <a:defRPr>
                <a:solidFill>
                  <a:schemeClr val="tx1"/>
                </a:solidFill>
                <a:latin typeface="Arial"/>
              </a:defRPr>
            </a:lvl5pPr>
            <a:lvl6pPr marL="2514600" indent="-228600" eaLnBrk="0" fontAlgn="base" hangingPunct="0">
              <a:spcBef>
                <a:spcPct val="0"/>
              </a:spcBef>
              <a:spcAft>
                <a:spcPct val="0"/>
              </a:spcAft>
              <a:defRPr>
                <a:solidFill>
                  <a:schemeClr val="tx1"/>
                </a:solidFill>
                <a:latin typeface="Arial"/>
              </a:defRPr>
            </a:lvl6pPr>
            <a:lvl7pPr marL="2971800" indent="-228600" eaLnBrk="0" fontAlgn="base" hangingPunct="0">
              <a:spcBef>
                <a:spcPct val="0"/>
              </a:spcBef>
              <a:spcAft>
                <a:spcPct val="0"/>
              </a:spcAft>
              <a:defRPr>
                <a:solidFill>
                  <a:schemeClr val="tx1"/>
                </a:solidFill>
                <a:latin typeface="Arial"/>
              </a:defRPr>
            </a:lvl7pPr>
            <a:lvl8pPr marL="3429000" indent="-228600" eaLnBrk="0" fontAlgn="base" hangingPunct="0">
              <a:spcBef>
                <a:spcPct val="0"/>
              </a:spcBef>
              <a:spcAft>
                <a:spcPct val="0"/>
              </a:spcAft>
              <a:defRPr>
                <a:solidFill>
                  <a:schemeClr val="tx1"/>
                </a:solidFill>
                <a:latin typeface="Arial"/>
              </a:defRPr>
            </a:lvl8pPr>
            <a:lvl9pPr marL="3886200" indent="-228600" eaLnBrk="0" fontAlgn="base" hangingPunct="0">
              <a:spcBef>
                <a:spcPct val="0"/>
              </a:spcBef>
              <a:spcAft>
                <a:spcPct val="0"/>
              </a:spcAft>
              <a:defRPr>
                <a:solidFill>
                  <a:schemeClr val="tx1"/>
                </a:solidFill>
                <a:latin typeface="Arial"/>
              </a:defRPr>
            </a:lvl9pPr>
          </a:lstStyle>
          <a:p>
            <a:pPr defTabSz="914400" eaLnBrk="1" fontAlgn="base" hangingPunct="1">
              <a:spcBef>
                <a:spcPct val="0"/>
              </a:spcBef>
              <a:spcAft>
                <a:spcPct val="0"/>
              </a:spcAft>
              <a:defRPr/>
            </a:pPr>
            <a:r>
              <a:rPr lang="en-US" altLang="en-US" sz="1000" b="1" dirty="0">
                <a:solidFill>
                  <a:srgbClr val="808080"/>
                </a:solidFill>
                <a:latin typeface="Calibri" panose="020F0502020204030204"/>
                <a:cs typeface="Arial"/>
              </a:rPr>
              <a:t>© </a:t>
            </a:r>
            <a:r>
              <a:rPr lang="en-US" altLang="en-US" sz="1000" dirty="0">
                <a:solidFill>
                  <a:srgbClr val="808080"/>
                </a:solidFill>
                <a:latin typeface="Calibri" panose="020F0502020204030204"/>
                <a:cs typeface="Arial"/>
              </a:rPr>
              <a:t>Copyright 2026 Saul Ewing LLP</a:t>
            </a:r>
          </a:p>
        </p:txBody>
      </p:sp>
      <p:sp>
        <p:nvSpPr>
          <p:cNvPr id="7" name="Line 4">
            <a:extLst>
              <a:ext uri="{FF2B5EF4-FFF2-40B4-BE49-F238E27FC236}">
                <a16:creationId xmlns:a16="http://schemas.microsoft.com/office/drawing/2014/main" id="{F2DEA546-5759-427B-8F74-F2BFEE5A094E}"/>
              </a:ext>
            </a:extLst>
          </p:cNvPr>
          <p:cNvSpPr>
            <a:spLocks noChangeShapeType="1"/>
          </p:cNvSpPr>
          <p:nvPr userDrawn="1"/>
        </p:nvSpPr>
        <p:spPr bwMode="auto">
          <a:xfrm>
            <a:off x="152400" y="6553200"/>
            <a:ext cx="8839200" cy="0"/>
          </a:xfrm>
          <a:prstGeom prst="line">
            <a:avLst/>
          </a:prstGeom>
          <a:ln>
            <a:solidFill>
              <a:schemeClr val="bg2">
                <a:lumMod val="50000"/>
              </a:schemeClr>
            </a:solidFill>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dirty="0">
              <a:highlight>
                <a:srgbClr val="96C610"/>
              </a:highlight>
            </a:endParaRPr>
          </a:p>
        </p:txBody>
      </p:sp>
      <p:sp>
        <p:nvSpPr>
          <p:cNvPr id="6" name="Slide Number Placeholder 5"/>
          <p:cNvSpPr>
            <a:spLocks noGrp="1"/>
          </p:cNvSpPr>
          <p:nvPr>
            <p:ph type="sldNum" sz="quarter" idx="4"/>
          </p:nvPr>
        </p:nvSpPr>
        <p:spPr>
          <a:xfrm>
            <a:off x="6457950" y="6483258"/>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AB82B75-342B-4F62-9ED1-F689FED7A230}" type="slidenum">
              <a:rPr lang="en-US" smtClean="0"/>
              <a:pPr/>
              <a:t>‹#›</a:t>
            </a:fld>
            <a:endParaRPr lang="en-US" dirty="0"/>
          </a:p>
        </p:txBody>
      </p:sp>
    </p:spTree>
    <p:extLst>
      <p:ext uri="{BB962C8B-B14F-4D97-AF65-F5344CB8AC3E}">
        <p14:creationId xmlns:p14="http://schemas.microsoft.com/office/powerpoint/2010/main" val="156507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in/davidgshapiro/"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ACAC-2043-CD04-59EB-70B9382C3456}"/>
            </a:ext>
          </a:extLst>
        </p:cNvPr>
        <p:cNvGrpSpPr/>
        <p:nvPr/>
      </p:nvGrpSpPr>
      <p:grpSpPr>
        <a:xfrm>
          <a:off x="0" y="0"/>
          <a:ext cx="0" cy="0"/>
          <a:chOff x="0" y="0"/>
          <a:chExt cx="0" cy="0"/>
        </a:xfrm>
      </p:grpSpPr>
      <p:pic>
        <p:nvPicPr>
          <p:cNvPr id="11" name="Picture 10" descr="A blue background with a curved line&#10;&#10;Description automatically generated">
            <a:extLst>
              <a:ext uri="{FF2B5EF4-FFF2-40B4-BE49-F238E27FC236}">
                <a16:creationId xmlns:a16="http://schemas.microsoft.com/office/drawing/2014/main" id="{DA0EA956-C92E-9710-6CE5-03EE09CC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17586"/>
            <a:ext cx="9144000" cy="5735638"/>
          </a:xfrm>
          <a:prstGeom prst="rect">
            <a:avLst/>
          </a:prstGeom>
        </p:spPr>
      </p:pic>
      <p:sp>
        <p:nvSpPr>
          <p:cNvPr id="6" name="Line 7">
            <a:extLst>
              <a:ext uri="{FF2B5EF4-FFF2-40B4-BE49-F238E27FC236}">
                <a16:creationId xmlns:a16="http://schemas.microsoft.com/office/drawing/2014/main" id="{FA5D5079-ABE2-1143-036F-97157EA65353}"/>
              </a:ext>
            </a:extLst>
          </p:cNvPr>
          <p:cNvSpPr>
            <a:spLocks noChangeShapeType="1"/>
          </p:cNvSpPr>
          <p:nvPr/>
        </p:nvSpPr>
        <p:spPr bwMode="auto">
          <a:xfrm>
            <a:off x="676563" y="3415146"/>
            <a:ext cx="7772400" cy="0"/>
          </a:xfrm>
          <a:prstGeom prst="line">
            <a:avLst/>
          </a:prstGeom>
          <a:noFill/>
          <a:ln w="15875">
            <a:solidFill>
              <a:srgbClr val="96C610"/>
            </a:solidFill>
            <a:round/>
          </a:ln>
          <a:extLst>
            <a:ext uri="{909E8E84-426E-40DD-AFC4-6F175D3DCCD1}">
              <a14:hiddenFill xmlns:a14="http://schemas.microsoft.com/office/drawing/2010/main">
                <a:noFill/>
              </a14:hiddenFill>
            </a:ext>
          </a:extLst>
        </p:spPr>
        <p:txBody>
          <a:bodyPr wrap="none" anchor="ctr"/>
          <a:lstStyle/>
          <a:p>
            <a:endParaRPr lang="en-US" dirty="0"/>
          </a:p>
        </p:txBody>
      </p:sp>
      <p:sp>
        <p:nvSpPr>
          <p:cNvPr id="5" name="Subtitle 2">
            <a:extLst>
              <a:ext uri="{FF2B5EF4-FFF2-40B4-BE49-F238E27FC236}">
                <a16:creationId xmlns:a16="http://schemas.microsoft.com/office/drawing/2014/main" id="{C5A0DDE5-D932-FCCA-4C32-C8E41B6933E5}"/>
              </a:ext>
            </a:extLst>
          </p:cNvPr>
          <p:cNvSpPr>
            <a:spLocks noGrp="1"/>
          </p:cNvSpPr>
          <p:nvPr>
            <p:ph type="subTitle" idx="1"/>
          </p:nvPr>
        </p:nvSpPr>
        <p:spPr>
          <a:xfrm>
            <a:off x="676562" y="3582541"/>
            <a:ext cx="8300157" cy="1758244"/>
          </a:xfrm>
        </p:spPr>
        <p:txBody>
          <a:bodyPr>
            <a:noAutofit/>
          </a:bodyPr>
          <a:lstStyle/>
          <a:p>
            <a:pPr algn="l"/>
            <a:r>
              <a:rPr lang="en-US" sz="1400" b="1" dirty="0">
                <a:solidFill>
                  <a:schemeClr val="bg1"/>
                </a:solidFill>
                <a:latin typeface="DM Sans" pitchFamily="2" charset="0"/>
              </a:rPr>
              <a:t>Presented by </a:t>
            </a:r>
          </a:p>
          <a:p>
            <a:pPr algn="l"/>
            <a:r>
              <a:rPr lang="en-US" sz="1400" dirty="0">
                <a:solidFill>
                  <a:schemeClr val="bg1"/>
                </a:solidFill>
                <a:latin typeface="DM Sans" pitchFamily="2" charset="0"/>
              </a:rPr>
              <a:t>David Shapiro, Philadelphia Office</a:t>
            </a:r>
          </a:p>
          <a:p>
            <a:pPr algn="l"/>
            <a:r>
              <a:rPr lang="en-US" sz="1400" dirty="0">
                <a:solidFill>
                  <a:schemeClr val="bg1"/>
                </a:solidFill>
                <a:latin typeface="DM Sans" pitchFamily="2" charset="0"/>
              </a:rPr>
              <a:t>Jon Barooshian, Boston Office</a:t>
            </a:r>
          </a:p>
          <a:p>
            <a:pPr algn="l"/>
            <a:r>
              <a:rPr lang="en-US" sz="1400" dirty="0">
                <a:solidFill>
                  <a:schemeClr val="bg1"/>
                </a:solidFill>
                <a:latin typeface="DM Sans" pitchFamily="2" charset="0"/>
              </a:rPr>
              <a:t>Joe Valenti, Pittsburgh Office</a:t>
            </a:r>
          </a:p>
          <a:p>
            <a:pPr algn="l"/>
            <a:endParaRPr lang="en-US" sz="1400" dirty="0">
              <a:solidFill>
                <a:schemeClr val="bg1"/>
              </a:solidFill>
              <a:latin typeface="DM Sans" pitchFamily="2" charset="0"/>
            </a:endParaRPr>
          </a:p>
          <a:p>
            <a:pPr algn="l"/>
            <a:r>
              <a:rPr lang="en-US" sz="1400" dirty="0">
                <a:solidFill>
                  <a:schemeClr val="bg1"/>
                </a:solidFill>
                <a:latin typeface="DM Sans" pitchFamily="2" charset="0"/>
              </a:rPr>
              <a:t>April 6, 2026</a:t>
            </a:r>
          </a:p>
        </p:txBody>
      </p:sp>
      <p:sp>
        <p:nvSpPr>
          <p:cNvPr id="4" name="Title 1">
            <a:extLst>
              <a:ext uri="{FF2B5EF4-FFF2-40B4-BE49-F238E27FC236}">
                <a16:creationId xmlns:a16="http://schemas.microsoft.com/office/drawing/2014/main" id="{D0710184-A387-4DD3-0D79-F33ED894E8C2}"/>
              </a:ext>
            </a:extLst>
          </p:cNvPr>
          <p:cNvSpPr>
            <a:spLocks noGrp="1"/>
          </p:cNvSpPr>
          <p:nvPr>
            <p:ph type="ctrTitle"/>
          </p:nvPr>
        </p:nvSpPr>
        <p:spPr>
          <a:xfrm>
            <a:off x="676563" y="844402"/>
            <a:ext cx="7772400" cy="2270708"/>
          </a:xfrm>
        </p:spPr>
        <p:txBody>
          <a:bodyPr>
            <a:normAutofit/>
          </a:bodyPr>
          <a:lstStyle/>
          <a:p>
            <a:pPr algn="l"/>
            <a:r>
              <a:rPr lang="en-US" sz="3600" b="1" dirty="0">
                <a:solidFill>
                  <a:schemeClr val="bg1"/>
                </a:solidFill>
                <a:latin typeface="Roboto" panose="02000000000000000000" pitchFamily="2" charset="0"/>
                <a:ea typeface="Roboto" panose="02000000000000000000" pitchFamily="2" charset="0"/>
              </a:rPr>
              <a:t>Claiming Your IEEPA Tariff Refund: </a:t>
            </a:r>
            <a:br>
              <a:rPr lang="en-US" sz="3600" b="1" dirty="0">
                <a:solidFill>
                  <a:schemeClr val="bg1"/>
                </a:solidFill>
                <a:latin typeface="Roboto" panose="02000000000000000000" pitchFamily="2" charset="0"/>
                <a:ea typeface="Roboto" panose="02000000000000000000" pitchFamily="2" charset="0"/>
              </a:rPr>
            </a:br>
            <a:r>
              <a:rPr lang="en-US" sz="3600" b="1" dirty="0">
                <a:solidFill>
                  <a:schemeClr val="bg1"/>
                </a:solidFill>
                <a:latin typeface="Roboto" panose="02000000000000000000" pitchFamily="2" charset="0"/>
                <a:ea typeface="Roboto" panose="02000000000000000000" pitchFamily="2" charset="0"/>
              </a:rPr>
              <a:t>The Nuts and Bolts</a:t>
            </a:r>
          </a:p>
        </p:txBody>
      </p:sp>
    </p:spTree>
    <p:extLst>
      <p:ext uri="{BB962C8B-B14F-4D97-AF65-F5344CB8AC3E}">
        <p14:creationId xmlns:p14="http://schemas.microsoft.com/office/powerpoint/2010/main" val="178253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3F4D0-5021-EF95-E055-49E377C2D66E}"/>
              </a:ext>
            </a:extLst>
          </p:cNvPr>
          <p:cNvSpPr>
            <a:spLocks noGrp="1"/>
          </p:cNvSpPr>
          <p:nvPr>
            <p:ph idx="1"/>
          </p:nvPr>
        </p:nvSpPr>
        <p:spPr>
          <a:xfrm>
            <a:off x="4991100" y="1080870"/>
            <a:ext cx="3524250" cy="4380130"/>
          </a:xfrm>
        </p:spPr>
        <p:txBody>
          <a:bodyPr>
            <a:noAutofit/>
          </a:bodyPr>
          <a:lstStyle/>
          <a:p>
            <a:pPr algn="just">
              <a:buClr>
                <a:srgbClr val="96C610"/>
              </a:buClr>
            </a:pPr>
            <a:r>
              <a:rPr lang="en-US" sz="1900" b="1" dirty="0">
                <a:latin typeface="DM Sans" pitchFamily="2" charset="0"/>
              </a:rPr>
              <a:t>Claimants upload </a:t>
            </a:r>
            <a:r>
              <a:rPr lang="en-US" sz="1900" dirty="0">
                <a:latin typeface="DM Sans" pitchFamily="2" charset="0"/>
              </a:rPr>
              <a:t>CSV file of entry summaries for which they seek IEEPA refunds.</a:t>
            </a:r>
          </a:p>
          <a:p>
            <a:pPr algn="just">
              <a:buClr>
                <a:srgbClr val="96C610"/>
              </a:buClr>
            </a:pPr>
            <a:endParaRPr lang="en-US" sz="1900" dirty="0">
              <a:latin typeface="DM Sans" pitchFamily="2" charset="0"/>
            </a:endParaRPr>
          </a:p>
          <a:p>
            <a:pPr algn="just">
              <a:buClr>
                <a:srgbClr val="96C610"/>
              </a:buClr>
            </a:pPr>
            <a:r>
              <a:rPr lang="en-US" sz="1900" dirty="0">
                <a:latin typeface="DM Sans" pitchFamily="2" charset="0"/>
              </a:rPr>
              <a:t>File-level validation occurs for all required information, format, and the </a:t>
            </a:r>
            <a:r>
              <a:rPr lang="en-US" sz="1900" b="1" dirty="0">
                <a:latin typeface="DM Sans" pitchFamily="2" charset="0"/>
              </a:rPr>
              <a:t>claimant, which must be the importer of record.</a:t>
            </a:r>
            <a:endParaRPr lang="en-US" sz="1900" dirty="0">
              <a:latin typeface="DM Sans" pitchFamily="2" charset="0"/>
            </a:endParaRPr>
          </a:p>
          <a:p>
            <a:pPr algn="just">
              <a:buClr>
                <a:srgbClr val="96C610"/>
              </a:buClr>
            </a:pPr>
            <a:endParaRPr lang="en-US" sz="1900" dirty="0">
              <a:latin typeface="DM Sans" pitchFamily="2" charset="0"/>
            </a:endParaRPr>
          </a:p>
          <a:p>
            <a:pPr algn="just">
              <a:buClr>
                <a:srgbClr val="96C610"/>
              </a:buClr>
            </a:pPr>
            <a:r>
              <a:rPr lang="en-US" sz="1900" b="1" dirty="0">
                <a:latin typeface="DM Sans" pitchFamily="2" charset="0"/>
              </a:rPr>
              <a:t>Entry-specific validations </a:t>
            </a:r>
            <a:r>
              <a:rPr lang="en-US" sz="1900" dirty="0">
                <a:latin typeface="DM Sans" pitchFamily="2" charset="0"/>
              </a:rPr>
              <a:t>will confirm that data in the CSV file exists in ACE and that at least one HTS number was declared.</a:t>
            </a:r>
          </a:p>
        </p:txBody>
      </p:sp>
      <p:sp>
        <p:nvSpPr>
          <p:cNvPr id="2" name="Title 1">
            <a:extLst>
              <a:ext uri="{FF2B5EF4-FFF2-40B4-BE49-F238E27FC236}">
                <a16:creationId xmlns:a16="http://schemas.microsoft.com/office/drawing/2014/main" id="{39468115-F493-D19A-9F10-AAE94AAA3988}"/>
              </a:ext>
            </a:extLst>
          </p:cNvPr>
          <p:cNvSpPr>
            <a:spLocks noGrp="1"/>
          </p:cNvSpPr>
          <p:nvPr>
            <p:ph type="title"/>
          </p:nvPr>
        </p:nvSpPr>
        <p:spPr>
          <a:xfrm>
            <a:off x="628650" y="225858"/>
            <a:ext cx="7886700" cy="767483"/>
          </a:xfrm>
        </p:spPr>
        <p:txBody>
          <a:bodyPr>
            <a:normAutofit/>
          </a:bodyPr>
          <a:lstStyle/>
          <a:p>
            <a:r>
              <a:rPr lang="en-US" b="1" dirty="0">
                <a:solidFill>
                  <a:srgbClr val="13327B"/>
                </a:solidFill>
                <a:latin typeface="Roboto" panose="02000000000000000000" pitchFamily="2" charset="0"/>
                <a:ea typeface="Roboto" panose="02000000000000000000" pitchFamily="2" charset="0"/>
              </a:rPr>
              <a:t>CAPE – Claim Portal</a:t>
            </a:r>
          </a:p>
        </p:txBody>
      </p:sp>
      <p:grpSp>
        <p:nvGrpSpPr>
          <p:cNvPr id="15" name="Group 14">
            <a:extLst>
              <a:ext uri="{FF2B5EF4-FFF2-40B4-BE49-F238E27FC236}">
                <a16:creationId xmlns:a16="http://schemas.microsoft.com/office/drawing/2014/main" id="{340E7E7A-98A3-272B-AAAE-46A56701CCD5}"/>
              </a:ext>
            </a:extLst>
          </p:cNvPr>
          <p:cNvGrpSpPr/>
          <p:nvPr/>
        </p:nvGrpSpPr>
        <p:grpSpPr>
          <a:xfrm>
            <a:off x="854075" y="1397000"/>
            <a:ext cx="4064000" cy="4064000"/>
            <a:chOff x="854075" y="1397000"/>
            <a:chExt cx="4064000" cy="4064000"/>
          </a:xfrm>
        </p:grpSpPr>
        <p:sp>
          <p:nvSpPr>
            <p:cNvPr id="16" name="Diamond 15">
              <a:extLst>
                <a:ext uri="{FF2B5EF4-FFF2-40B4-BE49-F238E27FC236}">
                  <a16:creationId xmlns:a16="http://schemas.microsoft.com/office/drawing/2014/main" id="{EBB98BF0-E77A-6C55-91BC-B2EFC298347C}"/>
                </a:ext>
              </a:extLst>
            </p:cNvPr>
            <p:cNvSpPr/>
            <p:nvPr/>
          </p:nvSpPr>
          <p:spPr>
            <a:xfrm>
              <a:off x="854075" y="1397000"/>
              <a:ext cx="4064000" cy="4064000"/>
            </a:xfrm>
            <a:prstGeom prst="diamond">
              <a:avLst/>
            </a:prstGeom>
            <a:solidFill>
              <a:srgbClr val="E1F0B7"/>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F0AB7B81-0F33-12DD-8130-97229F363135}"/>
                </a:ext>
              </a:extLst>
            </p:cNvPr>
            <p:cNvSpPr/>
            <p:nvPr/>
          </p:nvSpPr>
          <p:spPr>
            <a:xfrm>
              <a:off x="124015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Claim Portal</a:t>
              </a:r>
            </a:p>
          </p:txBody>
        </p:sp>
        <p:sp>
          <p:nvSpPr>
            <p:cNvPr id="18" name="Freeform: Shape 17">
              <a:extLst>
                <a:ext uri="{FF2B5EF4-FFF2-40B4-BE49-F238E27FC236}">
                  <a16:creationId xmlns:a16="http://schemas.microsoft.com/office/drawing/2014/main" id="{B7111F7F-A096-3EBD-A545-1194AA778B1D}"/>
                </a:ext>
              </a:extLst>
            </p:cNvPr>
            <p:cNvSpPr/>
            <p:nvPr/>
          </p:nvSpPr>
          <p:spPr>
            <a:xfrm>
              <a:off x="294703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Mass Processing</a:t>
              </a:r>
            </a:p>
          </p:txBody>
        </p:sp>
        <p:sp>
          <p:nvSpPr>
            <p:cNvPr id="19" name="Freeform: Shape 18">
              <a:extLst>
                <a:ext uri="{FF2B5EF4-FFF2-40B4-BE49-F238E27FC236}">
                  <a16:creationId xmlns:a16="http://schemas.microsoft.com/office/drawing/2014/main" id="{869BA67B-1C0C-A3B3-D482-7EA962A164E0}"/>
                </a:ext>
              </a:extLst>
            </p:cNvPr>
            <p:cNvSpPr/>
            <p:nvPr/>
          </p:nvSpPr>
          <p:spPr>
            <a:xfrm>
              <a:off x="124015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Review and Liquidation / Reliquidation</a:t>
              </a:r>
            </a:p>
          </p:txBody>
        </p:sp>
        <p:sp>
          <p:nvSpPr>
            <p:cNvPr id="20" name="Freeform: Shape 19">
              <a:extLst>
                <a:ext uri="{FF2B5EF4-FFF2-40B4-BE49-F238E27FC236}">
                  <a16:creationId xmlns:a16="http://schemas.microsoft.com/office/drawing/2014/main" id="{84294ACE-C05D-14D3-4BBD-E65BA5F25A38}"/>
                </a:ext>
              </a:extLst>
            </p:cNvPr>
            <p:cNvSpPr/>
            <p:nvPr/>
          </p:nvSpPr>
          <p:spPr>
            <a:xfrm>
              <a:off x="294703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Refund</a:t>
              </a:r>
            </a:p>
          </p:txBody>
        </p:sp>
      </p:grpSp>
    </p:spTree>
    <p:extLst>
      <p:ext uri="{BB962C8B-B14F-4D97-AF65-F5344CB8AC3E}">
        <p14:creationId xmlns:p14="http://schemas.microsoft.com/office/powerpoint/2010/main" val="369971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3F4D0-5021-EF95-E055-49E377C2D66E}"/>
              </a:ext>
            </a:extLst>
          </p:cNvPr>
          <p:cNvSpPr>
            <a:spLocks noGrp="1"/>
          </p:cNvSpPr>
          <p:nvPr>
            <p:ph idx="1"/>
          </p:nvPr>
        </p:nvSpPr>
        <p:spPr>
          <a:xfrm>
            <a:off x="4918075" y="2438399"/>
            <a:ext cx="3846784" cy="1981201"/>
          </a:xfrm>
        </p:spPr>
        <p:txBody>
          <a:bodyPr>
            <a:noAutofit/>
          </a:bodyPr>
          <a:lstStyle/>
          <a:p>
            <a:pPr algn="just">
              <a:buClr>
                <a:srgbClr val="96C610"/>
              </a:buClr>
            </a:pPr>
            <a:r>
              <a:rPr lang="en-US" dirty="0">
                <a:latin typeface="DM Sans" pitchFamily="2" charset="0"/>
              </a:rPr>
              <a:t>After validation in Claim Portal, this component </a:t>
            </a:r>
            <a:r>
              <a:rPr lang="en-US" b="1" dirty="0">
                <a:latin typeface="DM Sans" pitchFamily="2" charset="0"/>
              </a:rPr>
              <a:t>removes IEEPA </a:t>
            </a:r>
            <a:r>
              <a:rPr lang="en-US" b="1" dirty="0" err="1">
                <a:latin typeface="DM Sans" pitchFamily="2" charset="0"/>
              </a:rPr>
              <a:t>HTS</a:t>
            </a:r>
            <a:r>
              <a:rPr lang="en-US" b="1" dirty="0">
                <a:latin typeface="DM Sans" pitchFamily="2" charset="0"/>
              </a:rPr>
              <a:t> numbers and recalculates duties</a:t>
            </a:r>
            <a:r>
              <a:rPr lang="en-US" dirty="0">
                <a:latin typeface="DM Sans" pitchFamily="2" charset="0"/>
              </a:rPr>
              <a:t> as if IEEPA duties had never been declared.</a:t>
            </a:r>
          </a:p>
          <a:p>
            <a:pPr lvl="2" algn="just">
              <a:buClr>
                <a:srgbClr val="96C610"/>
              </a:buClr>
            </a:pPr>
            <a:endParaRPr lang="en-US" sz="1200" dirty="0">
              <a:latin typeface="DM Sans" pitchFamily="2" charset="0"/>
            </a:endParaRPr>
          </a:p>
        </p:txBody>
      </p:sp>
      <p:sp>
        <p:nvSpPr>
          <p:cNvPr id="2" name="Title 1">
            <a:extLst>
              <a:ext uri="{FF2B5EF4-FFF2-40B4-BE49-F238E27FC236}">
                <a16:creationId xmlns:a16="http://schemas.microsoft.com/office/drawing/2014/main" id="{39468115-F493-D19A-9F10-AAE94AAA3988}"/>
              </a:ext>
            </a:extLst>
          </p:cNvPr>
          <p:cNvSpPr>
            <a:spLocks noGrp="1"/>
          </p:cNvSpPr>
          <p:nvPr>
            <p:ph type="title"/>
          </p:nvPr>
        </p:nvSpPr>
        <p:spPr>
          <a:xfrm>
            <a:off x="628650" y="225858"/>
            <a:ext cx="7886700" cy="767483"/>
          </a:xfrm>
        </p:spPr>
        <p:txBody>
          <a:bodyPr>
            <a:normAutofit/>
          </a:bodyPr>
          <a:lstStyle/>
          <a:p>
            <a:r>
              <a:rPr lang="en-US" b="1" dirty="0">
                <a:solidFill>
                  <a:srgbClr val="13327B"/>
                </a:solidFill>
                <a:latin typeface="Roboto" panose="02000000000000000000" pitchFamily="2" charset="0"/>
                <a:ea typeface="Roboto" panose="02000000000000000000" pitchFamily="2" charset="0"/>
              </a:rPr>
              <a:t>CAPE – Mass Processing</a:t>
            </a:r>
          </a:p>
        </p:txBody>
      </p:sp>
      <p:grpSp>
        <p:nvGrpSpPr>
          <p:cNvPr id="11" name="Group 10">
            <a:extLst>
              <a:ext uri="{FF2B5EF4-FFF2-40B4-BE49-F238E27FC236}">
                <a16:creationId xmlns:a16="http://schemas.microsoft.com/office/drawing/2014/main" id="{4334F023-C2FC-5FEE-B3E3-1277731666F8}"/>
              </a:ext>
            </a:extLst>
          </p:cNvPr>
          <p:cNvGrpSpPr/>
          <p:nvPr/>
        </p:nvGrpSpPr>
        <p:grpSpPr>
          <a:xfrm>
            <a:off x="854075" y="1397000"/>
            <a:ext cx="4064000" cy="4064000"/>
            <a:chOff x="854075" y="1397000"/>
            <a:chExt cx="4064000" cy="4064000"/>
          </a:xfrm>
        </p:grpSpPr>
        <p:sp>
          <p:nvSpPr>
            <p:cNvPr id="12" name="Diamond 11">
              <a:extLst>
                <a:ext uri="{FF2B5EF4-FFF2-40B4-BE49-F238E27FC236}">
                  <a16:creationId xmlns:a16="http://schemas.microsoft.com/office/drawing/2014/main" id="{B75DE7B3-C893-A9D9-705A-5D0F266F681E}"/>
                </a:ext>
              </a:extLst>
            </p:cNvPr>
            <p:cNvSpPr/>
            <p:nvPr/>
          </p:nvSpPr>
          <p:spPr>
            <a:xfrm>
              <a:off x="854075" y="1397000"/>
              <a:ext cx="4064000" cy="4064000"/>
            </a:xfrm>
            <a:prstGeom prst="diamond">
              <a:avLst/>
            </a:prstGeom>
            <a:solidFill>
              <a:srgbClr val="E1F0B7"/>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DB575E4B-7CD4-0127-610B-BE74979F9F31}"/>
                </a:ext>
              </a:extLst>
            </p:cNvPr>
            <p:cNvSpPr/>
            <p:nvPr/>
          </p:nvSpPr>
          <p:spPr>
            <a:xfrm>
              <a:off x="124015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Claim Portal</a:t>
              </a:r>
            </a:p>
          </p:txBody>
        </p:sp>
        <p:sp>
          <p:nvSpPr>
            <p:cNvPr id="14" name="Freeform: Shape 13">
              <a:extLst>
                <a:ext uri="{FF2B5EF4-FFF2-40B4-BE49-F238E27FC236}">
                  <a16:creationId xmlns:a16="http://schemas.microsoft.com/office/drawing/2014/main" id="{3FC8861A-3E83-9B91-341A-CE93358AA1DA}"/>
                </a:ext>
              </a:extLst>
            </p:cNvPr>
            <p:cNvSpPr/>
            <p:nvPr/>
          </p:nvSpPr>
          <p:spPr>
            <a:xfrm>
              <a:off x="294703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Mass Processing</a:t>
              </a:r>
            </a:p>
          </p:txBody>
        </p:sp>
        <p:sp>
          <p:nvSpPr>
            <p:cNvPr id="15" name="Freeform: Shape 14">
              <a:extLst>
                <a:ext uri="{FF2B5EF4-FFF2-40B4-BE49-F238E27FC236}">
                  <a16:creationId xmlns:a16="http://schemas.microsoft.com/office/drawing/2014/main" id="{0AD9FE80-904D-FF23-2894-06DD4B0D94FD}"/>
                </a:ext>
              </a:extLst>
            </p:cNvPr>
            <p:cNvSpPr/>
            <p:nvPr/>
          </p:nvSpPr>
          <p:spPr>
            <a:xfrm>
              <a:off x="124015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Review and Liquidation / Reliquidation</a:t>
              </a:r>
            </a:p>
          </p:txBody>
        </p:sp>
        <p:sp>
          <p:nvSpPr>
            <p:cNvPr id="16" name="Freeform: Shape 15">
              <a:extLst>
                <a:ext uri="{FF2B5EF4-FFF2-40B4-BE49-F238E27FC236}">
                  <a16:creationId xmlns:a16="http://schemas.microsoft.com/office/drawing/2014/main" id="{993FD4A7-F3FD-DC60-70D2-88AA53887C5B}"/>
                </a:ext>
              </a:extLst>
            </p:cNvPr>
            <p:cNvSpPr/>
            <p:nvPr/>
          </p:nvSpPr>
          <p:spPr>
            <a:xfrm>
              <a:off x="294703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Refund</a:t>
              </a:r>
            </a:p>
          </p:txBody>
        </p:sp>
      </p:grpSp>
    </p:spTree>
    <p:extLst>
      <p:ext uri="{BB962C8B-B14F-4D97-AF65-F5344CB8AC3E}">
        <p14:creationId xmlns:p14="http://schemas.microsoft.com/office/powerpoint/2010/main" val="73705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3F4D0-5021-EF95-E055-49E377C2D66E}"/>
              </a:ext>
            </a:extLst>
          </p:cNvPr>
          <p:cNvSpPr>
            <a:spLocks noGrp="1"/>
          </p:cNvSpPr>
          <p:nvPr>
            <p:ph idx="1"/>
          </p:nvPr>
        </p:nvSpPr>
        <p:spPr>
          <a:xfrm>
            <a:off x="5039995" y="1552574"/>
            <a:ext cx="3249931" cy="3752851"/>
          </a:xfrm>
        </p:spPr>
        <p:txBody>
          <a:bodyPr>
            <a:noAutofit/>
          </a:bodyPr>
          <a:lstStyle/>
          <a:p>
            <a:pPr algn="just">
              <a:buClr>
                <a:srgbClr val="96C610"/>
              </a:buClr>
            </a:pPr>
            <a:r>
              <a:rPr lang="en-US" dirty="0">
                <a:latin typeface="DM Sans" pitchFamily="2" charset="0"/>
              </a:rPr>
              <a:t>Sets entries to liquidate /reliquidate within a specified number of days to allow </a:t>
            </a:r>
            <a:r>
              <a:rPr lang="en-US" b="1" dirty="0">
                <a:latin typeface="DM Sans" pitchFamily="2" charset="0"/>
              </a:rPr>
              <a:t>manual review</a:t>
            </a:r>
            <a:r>
              <a:rPr lang="en-US" dirty="0">
                <a:latin typeface="DM Sans" pitchFamily="2" charset="0"/>
              </a:rPr>
              <a:t>, as needed.</a:t>
            </a:r>
          </a:p>
          <a:p>
            <a:pPr algn="just">
              <a:buClr>
                <a:srgbClr val="96C610"/>
              </a:buClr>
            </a:pPr>
            <a:endParaRPr lang="en-US" dirty="0">
              <a:latin typeface="DM Sans" pitchFamily="2" charset="0"/>
            </a:endParaRPr>
          </a:p>
          <a:p>
            <a:pPr algn="just">
              <a:buClr>
                <a:srgbClr val="96C610"/>
              </a:buClr>
            </a:pPr>
            <a:r>
              <a:rPr lang="en-US" dirty="0" err="1">
                <a:latin typeface="DM Sans" pitchFamily="2" charset="0"/>
              </a:rPr>
              <a:t>CBP</a:t>
            </a:r>
            <a:r>
              <a:rPr lang="en-US" dirty="0">
                <a:latin typeface="DM Sans" pitchFamily="2" charset="0"/>
              </a:rPr>
              <a:t> </a:t>
            </a:r>
            <a:r>
              <a:rPr lang="en-US" b="1" dirty="0">
                <a:latin typeface="DM Sans" pitchFamily="2" charset="0"/>
              </a:rPr>
              <a:t>will develop </a:t>
            </a:r>
            <a:r>
              <a:rPr lang="en-US" dirty="0">
                <a:latin typeface="DM Sans" pitchFamily="2" charset="0"/>
              </a:rPr>
              <a:t>additional functionality within this component to streamline </a:t>
            </a:r>
            <a:r>
              <a:rPr lang="en-US" b="1" dirty="0">
                <a:latin typeface="DM Sans" pitchFamily="2" charset="0"/>
              </a:rPr>
              <a:t>agency review</a:t>
            </a:r>
            <a:r>
              <a:rPr lang="en-US" dirty="0">
                <a:latin typeface="DM Sans" pitchFamily="2" charset="0"/>
              </a:rPr>
              <a:t>.</a:t>
            </a:r>
          </a:p>
        </p:txBody>
      </p:sp>
      <p:grpSp>
        <p:nvGrpSpPr>
          <p:cNvPr id="11" name="Group 10">
            <a:extLst>
              <a:ext uri="{FF2B5EF4-FFF2-40B4-BE49-F238E27FC236}">
                <a16:creationId xmlns:a16="http://schemas.microsoft.com/office/drawing/2014/main" id="{AA5E918C-1D99-3793-082A-C46D8FC91701}"/>
              </a:ext>
            </a:extLst>
          </p:cNvPr>
          <p:cNvGrpSpPr/>
          <p:nvPr/>
        </p:nvGrpSpPr>
        <p:grpSpPr>
          <a:xfrm>
            <a:off x="854075" y="1397000"/>
            <a:ext cx="4064000" cy="4064000"/>
            <a:chOff x="854075" y="1397000"/>
            <a:chExt cx="4064000" cy="4064000"/>
          </a:xfrm>
        </p:grpSpPr>
        <p:sp>
          <p:nvSpPr>
            <p:cNvPr id="12" name="Diamond 11">
              <a:extLst>
                <a:ext uri="{FF2B5EF4-FFF2-40B4-BE49-F238E27FC236}">
                  <a16:creationId xmlns:a16="http://schemas.microsoft.com/office/drawing/2014/main" id="{9E0F1CC0-9A1F-328D-9591-F7ABB9EABDF8}"/>
                </a:ext>
              </a:extLst>
            </p:cNvPr>
            <p:cNvSpPr/>
            <p:nvPr/>
          </p:nvSpPr>
          <p:spPr>
            <a:xfrm>
              <a:off x="854075" y="1397000"/>
              <a:ext cx="4064000" cy="4064000"/>
            </a:xfrm>
            <a:prstGeom prst="diamond">
              <a:avLst/>
            </a:prstGeom>
            <a:solidFill>
              <a:srgbClr val="E1F0B7"/>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732F10B9-104F-3271-48A7-9E9214DEAF12}"/>
                </a:ext>
              </a:extLst>
            </p:cNvPr>
            <p:cNvSpPr/>
            <p:nvPr/>
          </p:nvSpPr>
          <p:spPr>
            <a:xfrm>
              <a:off x="124015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Claim Portal</a:t>
              </a:r>
            </a:p>
          </p:txBody>
        </p:sp>
        <p:sp>
          <p:nvSpPr>
            <p:cNvPr id="14" name="Freeform: Shape 13">
              <a:extLst>
                <a:ext uri="{FF2B5EF4-FFF2-40B4-BE49-F238E27FC236}">
                  <a16:creationId xmlns:a16="http://schemas.microsoft.com/office/drawing/2014/main" id="{0F9157E6-A78E-F7C6-FA83-46D217353AD0}"/>
                </a:ext>
              </a:extLst>
            </p:cNvPr>
            <p:cNvSpPr/>
            <p:nvPr/>
          </p:nvSpPr>
          <p:spPr>
            <a:xfrm>
              <a:off x="294703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Mass Processing</a:t>
              </a:r>
            </a:p>
          </p:txBody>
        </p:sp>
        <p:sp>
          <p:nvSpPr>
            <p:cNvPr id="15" name="Freeform: Shape 14">
              <a:extLst>
                <a:ext uri="{FF2B5EF4-FFF2-40B4-BE49-F238E27FC236}">
                  <a16:creationId xmlns:a16="http://schemas.microsoft.com/office/drawing/2014/main" id="{AC7E3902-F629-3D13-6DB1-A303A8BC7C6F}"/>
                </a:ext>
              </a:extLst>
            </p:cNvPr>
            <p:cNvSpPr/>
            <p:nvPr/>
          </p:nvSpPr>
          <p:spPr>
            <a:xfrm>
              <a:off x="124015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Review and Liquidation / Reliquidation</a:t>
              </a:r>
            </a:p>
          </p:txBody>
        </p:sp>
        <p:sp>
          <p:nvSpPr>
            <p:cNvPr id="16" name="Freeform: Shape 15">
              <a:extLst>
                <a:ext uri="{FF2B5EF4-FFF2-40B4-BE49-F238E27FC236}">
                  <a16:creationId xmlns:a16="http://schemas.microsoft.com/office/drawing/2014/main" id="{ADA5C80B-359C-2712-2B72-38798619E3DE}"/>
                </a:ext>
              </a:extLst>
            </p:cNvPr>
            <p:cNvSpPr/>
            <p:nvPr/>
          </p:nvSpPr>
          <p:spPr>
            <a:xfrm>
              <a:off x="294703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Refund</a:t>
              </a:r>
            </a:p>
          </p:txBody>
        </p:sp>
      </p:grpSp>
      <p:sp>
        <p:nvSpPr>
          <p:cNvPr id="19" name="Title 1">
            <a:extLst>
              <a:ext uri="{FF2B5EF4-FFF2-40B4-BE49-F238E27FC236}">
                <a16:creationId xmlns:a16="http://schemas.microsoft.com/office/drawing/2014/main" id="{B7FB0244-A640-D04E-4981-EE316A5A4D89}"/>
              </a:ext>
            </a:extLst>
          </p:cNvPr>
          <p:cNvSpPr>
            <a:spLocks noGrp="1"/>
          </p:cNvSpPr>
          <p:nvPr>
            <p:ph type="title"/>
          </p:nvPr>
        </p:nvSpPr>
        <p:spPr>
          <a:xfrm>
            <a:off x="628650" y="225858"/>
            <a:ext cx="8020050" cy="767483"/>
          </a:xfrm>
        </p:spPr>
        <p:txBody>
          <a:bodyPr>
            <a:noAutofit/>
          </a:bodyPr>
          <a:lstStyle/>
          <a:p>
            <a:r>
              <a:rPr lang="en-US" sz="3000" b="1" dirty="0">
                <a:solidFill>
                  <a:srgbClr val="13327B"/>
                </a:solidFill>
                <a:latin typeface="Roboto" panose="02000000000000000000" pitchFamily="2" charset="0"/>
                <a:ea typeface="Roboto" panose="02000000000000000000" pitchFamily="2" charset="0"/>
              </a:rPr>
              <a:t>CAPE – Review and Liquidation/Reliquidation</a:t>
            </a:r>
          </a:p>
        </p:txBody>
      </p:sp>
    </p:spTree>
    <p:extLst>
      <p:ext uri="{BB962C8B-B14F-4D97-AF65-F5344CB8AC3E}">
        <p14:creationId xmlns:p14="http://schemas.microsoft.com/office/powerpoint/2010/main" val="156034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3F4D0-5021-EF95-E055-49E377C2D66E}"/>
              </a:ext>
            </a:extLst>
          </p:cNvPr>
          <p:cNvSpPr>
            <a:spLocks noGrp="1"/>
          </p:cNvSpPr>
          <p:nvPr>
            <p:ph idx="1"/>
          </p:nvPr>
        </p:nvSpPr>
        <p:spPr>
          <a:xfrm>
            <a:off x="5039995" y="1243012"/>
            <a:ext cx="3751580" cy="4371976"/>
          </a:xfrm>
        </p:spPr>
        <p:txBody>
          <a:bodyPr>
            <a:noAutofit/>
          </a:bodyPr>
          <a:lstStyle/>
          <a:p>
            <a:pPr algn="just">
              <a:buClr>
                <a:srgbClr val="96C610"/>
              </a:buClr>
            </a:pPr>
            <a:r>
              <a:rPr lang="en-US" dirty="0">
                <a:latin typeface="DM Sans" pitchFamily="2" charset="0"/>
              </a:rPr>
              <a:t>When entry summaries reach the liquidation/ reliquidation date, ACE will direct those entries to a specific refund process in the ACE collection module.</a:t>
            </a:r>
          </a:p>
          <a:p>
            <a:pPr algn="just">
              <a:buClr>
                <a:srgbClr val="96C610"/>
              </a:buClr>
            </a:pPr>
            <a:endParaRPr lang="en-US" dirty="0">
              <a:latin typeface="DM Sans" pitchFamily="2" charset="0"/>
            </a:endParaRPr>
          </a:p>
          <a:p>
            <a:pPr algn="just">
              <a:buClr>
                <a:srgbClr val="96C610"/>
              </a:buClr>
            </a:pPr>
            <a:r>
              <a:rPr lang="en-US" dirty="0">
                <a:latin typeface="DM Sans" pitchFamily="2" charset="0"/>
              </a:rPr>
              <a:t>Refunds are consolidated by liquidation/reliquidation date and Importer of Record (or its designee) and then </a:t>
            </a:r>
            <a:r>
              <a:rPr lang="en-US" b="1" dirty="0">
                <a:latin typeface="DM Sans" pitchFamily="2" charset="0"/>
              </a:rPr>
              <a:t>sent electronically </a:t>
            </a:r>
            <a:r>
              <a:rPr lang="en-US" dirty="0">
                <a:latin typeface="DM Sans" pitchFamily="2" charset="0"/>
              </a:rPr>
              <a:t>to the designated bank account.</a:t>
            </a:r>
          </a:p>
        </p:txBody>
      </p:sp>
      <p:sp>
        <p:nvSpPr>
          <p:cNvPr id="2" name="Title 1">
            <a:extLst>
              <a:ext uri="{FF2B5EF4-FFF2-40B4-BE49-F238E27FC236}">
                <a16:creationId xmlns:a16="http://schemas.microsoft.com/office/drawing/2014/main" id="{39468115-F493-D19A-9F10-AAE94AAA3988}"/>
              </a:ext>
            </a:extLst>
          </p:cNvPr>
          <p:cNvSpPr>
            <a:spLocks noGrp="1"/>
          </p:cNvSpPr>
          <p:nvPr>
            <p:ph type="title"/>
          </p:nvPr>
        </p:nvSpPr>
        <p:spPr>
          <a:xfrm>
            <a:off x="628650" y="225858"/>
            <a:ext cx="7886700" cy="767483"/>
          </a:xfrm>
        </p:spPr>
        <p:txBody>
          <a:bodyPr/>
          <a:lstStyle/>
          <a:p>
            <a:r>
              <a:rPr lang="en-US" b="1" dirty="0">
                <a:solidFill>
                  <a:srgbClr val="13327B"/>
                </a:solidFill>
                <a:latin typeface="Roboto" panose="02000000000000000000" pitchFamily="2" charset="0"/>
                <a:ea typeface="Roboto" panose="02000000000000000000" pitchFamily="2" charset="0"/>
              </a:rPr>
              <a:t>CAPE – Refund</a:t>
            </a:r>
          </a:p>
        </p:txBody>
      </p:sp>
      <p:grpSp>
        <p:nvGrpSpPr>
          <p:cNvPr id="5" name="Group 4">
            <a:extLst>
              <a:ext uri="{FF2B5EF4-FFF2-40B4-BE49-F238E27FC236}">
                <a16:creationId xmlns:a16="http://schemas.microsoft.com/office/drawing/2014/main" id="{5777A2DD-E8EA-2F7B-57C9-64C6AD6467BB}"/>
              </a:ext>
            </a:extLst>
          </p:cNvPr>
          <p:cNvGrpSpPr/>
          <p:nvPr/>
        </p:nvGrpSpPr>
        <p:grpSpPr>
          <a:xfrm>
            <a:off x="854075" y="1397000"/>
            <a:ext cx="4064000" cy="4064000"/>
            <a:chOff x="854075" y="1397000"/>
            <a:chExt cx="4064000" cy="4064000"/>
          </a:xfrm>
        </p:grpSpPr>
        <p:sp>
          <p:nvSpPr>
            <p:cNvPr id="6" name="Diamond 5">
              <a:extLst>
                <a:ext uri="{FF2B5EF4-FFF2-40B4-BE49-F238E27FC236}">
                  <a16:creationId xmlns:a16="http://schemas.microsoft.com/office/drawing/2014/main" id="{F22BC4CB-FF5D-FC2D-758E-D8A990DADC6C}"/>
                </a:ext>
              </a:extLst>
            </p:cNvPr>
            <p:cNvSpPr/>
            <p:nvPr/>
          </p:nvSpPr>
          <p:spPr>
            <a:xfrm>
              <a:off x="854075" y="1397000"/>
              <a:ext cx="4064000" cy="4064000"/>
            </a:xfrm>
            <a:prstGeom prst="diamond">
              <a:avLst/>
            </a:prstGeom>
            <a:solidFill>
              <a:srgbClr val="E1F0B7"/>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AD566996-29CB-F6AC-6002-25AA312B575B}"/>
                </a:ext>
              </a:extLst>
            </p:cNvPr>
            <p:cNvSpPr/>
            <p:nvPr/>
          </p:nvSpPr>
          <p:spPr>
            <a:xfrm>
              <a:off x="124015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Claim Portal</a:t>
              </a:r>
            </a:p>
          </p:txBody>
        </p:sp>
        <p:sp>
          <p:nvSpPr>
            <p:cNvPr id="8" name="Freeform: Shape 7">
              <a:extLst>
                <a:ext uri="{FF2B5EF4-FFF2-40B4-BE49-F238E27FC236}">
                  <a16:creationId xmlns:a16="http://schemas.microsoft.com/office/drawing/2014/main" id="{393944E2-05AE-6F9B-EC75-D975CCB6B412}"/>
                </a:ext>
              </a:extLst>
            </p:cNvPr>
            <p:cNvSpPr/>
            <p:nvPr/>
          </p:nvSpPr>
          <p:spPr>
            <a:xfrm>
              <a:off x="2947035" y="178308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Mass Processing</a:t>
              </a:r>
            </a:p>
          </p:txBody>
        </p:sp>
        <p:sp>
          <p:nvSpPr>
            <p:cNvPr id="9" name="Freeform: Shape 8">
              <a:extLst>
                <a:ext uri="{FF2B5EF4-FFF2-40B4-BE49-F238E27FC236}">
                  <a16:creationId xmlns:a16="http://schemas.microsoft.com/office/drawing/2014/main" id="{319FE9DF-0911-077C-FAAE-F06AD8D169A0}"/>
                </a:ext>
              </a:extLst>
            </p:cNvPr>
            <p:cNvSpPr/>
            <p:nvPr/>
          </p:nvSpPr>
          <p:spPr>
            <a:xfrm>
              <a:off x="124015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alpha val="30000"/>
              </a:srgbClr>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Review and Liquidation / Reliquidation</a:t>
              </a:r>
            </a:p>
          </p:txBody>
        </p:sp>
        <p:sp>
          <p:nvSpPr>
            <p:cNvPr id="10" name="Freeform: Shape 9">
              <a:extLst>
                <a:ext uri="{FF2B5EF4-FFF2-40B4-BE49-F238E27FC236}">
                  <a16:creationId xmlns:a16="http://schemas.microsoft.com/office/drawing/2014/main" id="{C7FBC99F-5E00-7EC6-CC4C-5C08EB248E52}"/>
                </a:ext>
              </a:extLst>
            </p:cNvPr>
            <p:cNvSpPr/>
            <p:nvPr/>
          </p:nvSpPr>
          <p:spPr>
            <a:xfrm>
              <a:off x="2947035" y="3489960"/>
              <a:ext cx="1584960"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13327B"/>
            </a:solidFill>
            <a:ln w="38100">
              <a:solidFill>
                <a:srgbClr val="96C61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5951" tIns="145951" rIns="145951" bIns="145951" numCol="1" spcCol="1270" anchor="ctr" anchorCtr="0">
              <a:noAutofit/>
            </a:bodyPr>
            <a:lstStyle/>
            <a:p>
              <a:pPr marL="0" lvl="0" indent="0" algn="ctr" defTabSz="800100">
                <a:lnSpc>
                  <a:spcPct val="90000"/>
                </a:lnSpc>
                <a:spcBef>
                  <a:spcPct val="0"/>
                </a:spcBef>
                <a:spcAft>
                  <a:spcPct val="35000"/>
                </a:spcAft>
                <a:buNone/>
              </a:pPr>
              <a:r>
                <a:rPr lang="en-US" sz="1800" kern="1200" dirty="0"/>
                <a:t>Refund</a:t>
              </a:r>
            </a:p>
          </p:txBody>
        </p:sp>
      </p:grpSp>
    </p:spTree>
    <p:extLst>
      <p:ext uri="{BB962C8B-B14F-4D97-AF65-F5344CB8AC3E}">
        <p14:creationId xmlns:p14="http://schemas.microsoft.com/office/powerpoint/2010/main" val="208371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02BD-AC61-1C04-08B5-D1C3C24C6263}"/>
              </a:ext>
            </a:extLst>
          </p:cNvPr>
          <p:cNvSpPr>
            <a:spLocks noGrp="1"/>
          </p:cNvSpPr>
          <p:nvPr>
            <p:ph type="title"/>
          </p:nvPr>
        </p:nvSpPr>
        <p:spPr>
          <a:xfrm>
            <a:off x="628650" y="185376"/>
            <a:ext cx="7886700" cy="848447"/>
          </a:xfrm>
        </p:spPr>
        <p:txBody>
          <a:bodyPr/>
          <a:lstStyle/>
          <a:p>
            <a:r>
              <a:rPr lang="en-US" b="1" dirty="0">
                <a:solidFill>
                  <a:srgbClr val="13327B"/>
                </a:solidFill>
                <a:latin typeface="Roboto" panose="02000000000000000000" pitchFamily="2" charset="0"/>
                <a:ea typeface="Roboto" panose="02000000000000000000" pitchFamily="2" charset="0"/>
              </a:rPr>
              <a:t>Next Steps</a:t>
            </a:r>
          </a:p>
        </p:txBody>
      </p:sp>
      <p:sp>
        <p:nvSpPr>
          <p:cNvPr id="3" name="Content Placeholder 2">
            <a:extLst>
              <a:ext uri="{FF2B5EF4-FFF2-40B4-BE49-F238E27FC236}">
                <a16:creationId xmlns:a16="http://schemas.microsoft.com/office/drawing/2014/main" id="{F71E713B-293A-5113-5F72-9C7892D3C185}"/>
              </a:ext>
            </a:extLst>
          </p:cNvPr>
          <p:cNvSpPr>
            <a:spLocks noGrp="1"/>
          </p:cNvSpPr>
          <p:nvPr>
            <p:ph idx="1"/>
          </p:nvPr>
        </p:nvSpPr>
        <p:spPr>
          <a:xfrm>
            <a:off x="628650" y="929048"/>
            <a:ext cx="4811568" cy="5229227"/>
          </a:xfrm>
        </p:spPr>
        <p:txBody>
          <a:bodyPr>
            <a:noAutofit/>
          </a:bodyPr>
          <a:lstStyle/>
          <a:p>
            <a:pPr marL="0" indent="0" algn="just">
              <a:buNone/>
            </a:pPr>
            <a:r>
              <a:rPr lang="en-US" b="1" dirty="0">
                <a:latin typeface="DM Sans" pitchFamily="2" charset="0"/>
              </a:rPr>
              <a:t>Importers</a:t>
            </a:r>
          </a:p>
          <a:p>
            <a:pPr marL="0" indent="0" algn="just">
              <a:buNone/>
            </a:pPr>
            <a:endParaRPr lang="en-US" b="1" dirty="0">
              <a:latin typeface="DM Sans" pitchFamily="2" charset="0"/>
            </a:endParaRPr>
          </a:p>
          <a:p>
            <a:pPr algn="just">
              <a:buClr>
                <a:srgbClr val="96C610"/>
              </a:buClr>
            </a:pPr>
            <a:r>
              <a:rPr lang="en-US" dirty="0">
                <a:latin typeface="DM Sans" pitchFamily="2" charset="0"/>
              </a:rPr>
              <a:t>If your tariff has been liquidated, submit a formal protest to </a:t>
            </a:r>
            <a:r>
              <a:rPr lang="en-US" dirty="0" err="1">
                <a:latin typeface="DM Sans" pitchFamily="2" charset="0"/>
              </a:rPr>
              <a:t>CBP</a:t>
            </a:r>
            <a:r>
              <a:rPr lang="en-US" dirty="0">
                <a:latin typeface="DM Sans" pitchFamily="2" charset="0"/>
              </a:rPr>
              <a:t> within </a:t>
            </a:r>
            <a:r>
              <a:rPr lang="en-US" b="1" dirty="0">
                <a:latin typeface="DM Sans" pitchFamily="2" charset="0"/>
              </a:rPr>
              <a:t>180 days</a:t>
            </a:r>
            <a:r>
              <a:rPr lang="en-US" dirty="0">
                <a:latin typeface="DM Sans" pitchFamily="2" charset="0"/>
              </a:rPr>
              <a:t> from the liquidation date to preserve your rights. </a:t>
            </a:r>
          </a:p>
          <a:p>
            <a:pPr algn="just">
              <a:buClr>
                <a:srgbClr val="96C610"/>
              </a:buClr>
            </a:pPr>
            <a:endParaRPr lang="en-US" dirty="0">
              <a:latin typeface="DM Sans" pitchFamily="2" charset="0"/>
            </a:endParaRPr>
          </a:p>
          <a:p>
            <a:pPr algn="just">
              <a:buClr>
                <a:srgbClr val="96C610"/>
              </a:buClr>
            </a:pPr>
            <a:r>
              <a:rPr lang="en-US" dirty="0">
                <a:latin typeface="DM Sans" pitchFamily="2" charset="0"/>
              </a:rPr>
              <a:t>Failure to submit a protest timely will likely bar any claim for refund.</a:t>
            </a:r>
          </a:p>
          <a:p>
            <a:pPr algn="just">
              <a:buClr>
                <a:srgbClr val="96C610"/>
              </a:buClr>
            </a:pPr>
            <a:endParaRPr lang="en-US" dirty="0">
              <a:latin typeface="DM Sans" pitchFamily="2" charset="0"/>
            </a:endParaRPr>
          </a:p>
          <a:p>
            <a:pPr algn="just">
              <a:buClr>
                <a:srgbClr val="96C610"/>
              </a:buClr>
            </a:pPr>
            <a:r>
              <a:rPr lang="en-US" dirty="0">
                <a:latin typeface="DM Sans" pitchFamily="2" charset="0"/>
              </a:rPr>
              <a:t>Strongly consider filing a complaint at CIT to preserve your rights.</a:t>
            </a:r>
          </a:p>
          <a:p>
            <a:pPr algn="just">
              <a:buClr>
                <a:srgbClr val="96C610"/>
              </a:buClr>
            </a:pPr>
            <a:endParaRPr lang="en-US" dirty="0">
              <a:latin typeface="DM Sans" pitchFamily="2" charset="0"/>
            </a:endParaRPr>
          </a:p>
          <a:p>
            <a:pPr algn="just">
              <a:buClr>
                <a:srgbClr val="96C610"/>
              </a:buClr>
            </a:pPr>
            <a:r>
              <a:rPr lang="en-US" dirty="0">
                <a:latin typeface="DM Sans" pitchFamily="2" charset="0"/>
              </a:rPr>
              <a:t>Consider whether your broker will protest timely and/or submit data.</a:t>
            </a:r>
          </a:p>
          <a:p>
            <a:pPr algn="just">
              <a:buClr>
                <a:srgbClr val="96C610"/>
              </a:buClr>
            </a:pPr>
            <a:endParaRPr lang="en-US" dirty="0">
              <a:latin typeface="DM Sans" pitchFamily="2" charset="0"/>
            </a:endParaRPr>
          </a:p>
          <a:p>
            <a:pPr algn="just">
              <a:buClr>
                <a:srgbClr val="96C610"/>
              </a:buClr>
            </a:pPr>
            <a:r>
              <a:rPr lang="en-US" dirty="0">
                <a:latin typeface="DM Sans" pitchFamily="2" charset="0"/>
              </a:rPr>
              <a:t>Consider interpleader action.</a:t>
            </a:r>
          </a:p>
        </p:txBody>
      </p:sp>
      <p:pic>
        <p:nvPicPr>
          <p:cNvPr id="6" name="Picture 5" descr="A large container ship in the ocean&#10;&#10;Description automatically generated">
            <a:extLst>
              <a:ext uri="{FF2B5EF4-FFF2-40B4-BE49-F238E27FC236}">
                <a16:creationId xmlns:a16="http://schemas.microsoft.com/office/drawing/2014/main" id="{EFC4F09D-5EC6-FA20-B2F6-206B0DF3E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961" y="2075228"/>
            <a:ext cx="2705389" cy="3294047"/>
          </a:xfrm>
          <a:prstGeom prst="rect">
            <a:avLst/>
          </a:prstGeom>
        </p:spPr>
      </p:pic>
    </p:spTree>
    <p:extLst>
      <p:ext uri="{BB962C8B-B14F-4D97-AF65-F5344CB8AC3E}">
        <p14:creationId xmlns:p14="http://schemas.microsoft.com/office/powerpoint/2010/main" val="48576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79AE7-D6EC-0A5F-0DE1-DCFBBE0FAFCA}"/>
              </a:ext>
            </a:extLst>
          </p:cNvPr>
          <p:cNvSpPr>
            <a:spLocks noGrp="1"/>
          </p:cNvSpPr>
          <p:nvPr>
            <p:ph idx="1"/>
          </p:nvPr>
        </p:nvSpPr>
        <p:spPr>
          <a:xfrm>
            <a:off x="628650" y="1219199"/>
            <a:ext cx="7886700" cy="4745327"/>
          </a:xfrm>
        </p:spPr>
        <p:txBody>
          <a:bodyPr>
            <a:normAutofit/>
          </a:bodyPr>
          <a:lstStyle/>
          <a:p>
            <a:pPr marL="0" indent="0" algn="just">
              <a:buNone/>
            </a:pPr>
            <a:r>
              <a:rPr lang="en-US" sz="2400" b="1" dirty="0">
                <a:latin typeface="DM Sans" pitchFamily="2" charset="0"/>
              </a:rPr>
              <a:t>Downstream Buyers</a:t>
            </a:r>
          </a:p>
          <a:p>
            <a:pPr marL="0" indent="0" algn="just">
              <a:buNone/>
            </a:pPr>
            <a:endParaRPr lang="en-US" sz="2400" b="1" dirty="0">
              <a:latin typeface="DM Sans" pitchFamily="2" charset="0"/>
            </a:endParaRPr>
          </a:p>
          <a:p>
            <a:pPr lvl="0" algn="just">
              <a:buClr>
                <a:srgbClr val="96C610"/>
              </a:buClr>
            </a:pPr>
            <a:r>
              <a:rPr lang="en-US" sz="2400" dirty="0">
                <a:latin typeface="DM Sans" pitchFamily="2" charset="0"/>
              </a:rPr>
              <a:t>Only Importers of Record have the ability to claim a refund from </a:t>
            </a:r>
            <a:r>
              <a:rPr lang="en-US" sz="2400" dirty="0" err="1">
                <a:latin typeface="DM Sans" pitchFamily="2" charset="0"/>
              </a:rPr>
              <a:t>CBP</a:t>
            </a:r>
            <a:r>
              <a:rPr lang="en-US" sz="2400" dirty="0">
                <a:latin typeface="DM Sans" pitchFamily="2" charset="0"/>
              </a:rPr>
              <a:t>.</a:t>
            </a:r>
          </a:p>
          <a:p>
            <a:pPr lvl="0" algn="just">
              <a:buClr>
                <a:srgbClr val="96C610"/>
              </a:buClr>
            </a:pPr>
            <a:endParaRPr lang="en-US" sz="2400" dirty="0">
              <a:latin typeface="DM Sans" pitchFamily="2" charset="0"/>
            </a:endParaRPr>
          </a:p>
          <a:p>
            <a:pPr lvl="0" algn="just">
              <a:buClr>
                <a:srgbClr val="96C610"/>
              </a:buClr>
            </a:pPr>
            <a:r>
              <a:rPr lang="en-US" sz="2400" dirty="0">
                <a:latin typeface="DM Sans" pitchFamily="2" charset="0"/>
              </a:rPr>
              <a:t>Downstream Buyers may have claims against the importers:</a:t>
            </a:r>
          </a:p>
          <a:p>
            <a:pPr lvl="1" algn="just">
              <a:buClr>
                <a:srgbClr val="96C610"/>
              </a:buClr>
            </a:pPr>
            <a:r>
              <a:rPr lang="en-US" sz="2400" dirty="0">
                <a:latin typeface="DM Sans" pitchFamily="2" charset="0"/>
              </a:rPr>
              <a:t>Breach of contract</a:t>
            </a:r>
          </a:p>
          <a:p>
            <a:pPr lvl="1" algn="just">
              <a:buClr>
                <a:srgbClr val="96C610"/>
              </a:buClr>
            </a:pPr>
            <a:r>
              <a:rPr lang="en-US" sz="2400" dirty="0">
                <a:latin typeface="DM Sans" pitchFamily="2" charset="0"/>
              </a:rPr>
              <a:t>Unjust Enrichment</a:t>
            </a:r>
          </a:p>
          <a:p>
            <a:pPr lvl="1" algn="just">
              <a:buClr>
                <a:srgbClr val="96C610"/>
              </a:buClr>
            </a:pPr>
            <a:r>
              <a:rPr lang="en-US" sz="2400" dirty="0">
                <a:latin typeface="DM Sans" pitchFamily="2" charset="0"/>
              </a:rPr>
              <a:t>Fiduciary Duty </a:t>
            </a:r>
          </a:p>
          <a:p>
            <a:pPr lvl="1" algn="just">
              <a:buClr>
                <a:srgbClr val="96C610"/>
              </a:buClr>
            </a:pPr>
            <a:r>
              <a:rPr lang="en-US" sz="2400" dirty="0">
                <a:latin typeface="DM Sans" pitchFamily="2" charset="0"/>
              </a:rPr>
              <a:t>Good Faith and Fair Dealing</a:t>
            </a:r>
          </a:p>
        </p:txBody>
      </p:sp>
      <p:sp>
        <p:nvSpPr>
          <p:cNvPr id="2" name="Title 1">
            <a:extLst>
              <a:ext uri="{FF2B5EF4-FFF2-40B4-BE49-F238E27FC236}">
                <a16:creationId xmlns:a16="http://schemas.microsoft.com/office/drawing/2014/main" id="{61183A43-7EFF-024C-0A68-C846FD53411A}"/>
              </a:ext>
            </a:extLst>
          </p:cNvPr>
          <p:cNvSpPr>
            <a:spLocks noGrp="1"/>
          </p:cNvSpPr>
          <p:nvPr>
            <p:ph type="title"/>
          </p:nvPr>
        </p:nvSpPr>
        <p:spPr>
          <a:xfrm>
            <a:off x="628650" y="263885"/>
            <a:ext cx="7886700" cy="691429"/>
          </a:xfrm>
        </p:spPr>
        <p:txBody>
          <a:bodyPr/>
          <a:lstStyle/>
          <a:p>
            <a:r>
              <a:rPr lang="en-US" b="1" dirty="0">
                <a:solidFill>
                  <a:srgbClr val="13327B"/>
                </a:solidFill>
                <a:latin typeface="Roboto" panose="02000000000000000000" pitchFamily="2" charset="0"/>
                <a:ea typeface="Roboto" panose="02000000000000000000" pitchFamily="2" charset="0"/>
              </a:rPr>
              <a:t>Next Steps</a:t>
            </a:r>
          </a:p>
        </p:txBody>
      </p:sp>
    </p:spTree>
    <p:extLst>
      <p:ext uri="{BB962C8B-B14F-4D97-AF65-F5344CB8AC3E}">
        <p14:creationId xmlns:p14="http://schemas.microsoft.com/office/powerpoint/2010/main" val="286812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79AE7-D6EC-0A5F-0DE1-DCFBBE0FAFCA}"/>
              </a:ext>
            </a:extLst>
          </p:cNvPr>
          <p:cNvSpPr>
            <a:spLocks noGrp="1"/>
          </p:cNvSpPr>
          <p:nvPr>
            <p:ph idx="1"/>
          </p:nvPr>
        </p:nvSpPr>
        <p:spPr>
          <a:xfrm>
            <a:off x="628651" y="1219200"/>
            <a:ext cx="7820024" cy="1207086"/>
          </a:xfrm>
        </p:spPr>
        <p:txBody>
          <a:bodyPr>
            <a:normAutofit/>
          </a:bodyPr>
          <a:lstStyle/>
          <a:p>
            <a:pPr marL="0" indent="0" algn="just">
              <a:buNone/>
            </a:pPr>
            <a:r>
              <a:rPr lang="en-US" sz="2400" b="1" dirty="0">
                <a:latin typeface="DM Sans" pitchFamily="2" charset="0"/>
              </a:rPr>
              <a:t>Consumers</a:t>
            </a:r>
          </a:p>
          <a:p>
            <a:pPr marL="0" indent="0" algn="just">
              <a:buNone/>
            </a:pPr>
            <a:endParaRPr lang="en-US" sz="2200" b="1" dirty="0">
              <a:latin typeface="DM Sans" pitchFamily="2" charset="0"/>
            </a:endParaRPr>
          </a:p>
          <a:p>
            <a:pPr algn="just">
              <a:buClr>
                <a:srgbClr val="96C610"/>
              </a:buClr>
            </a:pPr>
            <a:r>
              <a:rPr lang="en-US" sz="2200" dirty="0">
                <a:latin typeface="DM Sans" pitchFamily="2" charset="0"/>
              </a:rPr>
              <a:t>Similar remedies to Downstream Buyers </a:t>
            </a:r>
            <a:r>
              <a:rPr lang="en-US" sz="2200" b="1" dirty="0">
                <a:latin typeface="DM Sans" pitchFamily="2" charset="0"/>
              </a:rPr>
              <a:t>plus</a:t>
            </a:r>
          </a:p>
          <a:p>
            <a:pPr algn="just">
              <a:buClr>
                <a:srgbClr val="96C610"/>
              </a:buClr>
            </a:pPr>
            <a:endParaRPr lang="en-US" sz="2400" b="1" dirty="0">
              <a:latin typeface="DM Sans" pitchFamily="2" charset="0"/>
            </a:endParaRPr>
          </a:p>
        </p:txBody>
      </p:sp>
      <p:sp>
        <p:nvSpPr>
          <p:cNvPr id="2" name="Title 1">
            <a:extLst>
              <a:ext uri="{FF2B5EF4-FFF2-40B4-BE49-F238E27FC236}">
                <a16:creationId xmlns:a16="http://schemas.microsoft.com/office/drawing/2014/main" id="{61183A43-7EFF-024C-0A68-C846FD53411A}"/>
              </a:ext>
            </a:extLst>
          </p:cNvPr>
          <p:cNvSpPr>
            <a:spLocks noGrp="1"/>
          </p:cNvSpPr>
          <p:nvPr>
            <p:ph type="title"/>
          </p:nvPr>
        </p:nvSpPr>
        <p:spPr>
          <a:xfrm>
            <a:off x="628650" y="263885"/>
            <a:ext cx="7886700" cy="691429"/>
          </a:xfrm>
        </p:spPr>
        <p:txBody>
          <a:bodyPr/>
          <a:lstStyle/>
          <a:p>
            <a:r>
              <a:rPr lang="en-US" b="1" dirty="0">
                <a:solidFill>
                  <a:srgbClr val="13327B"/>
                </a:solidFill>
                <a:latin typeface="Roboto" panose="02000000000000000000" pitchFamily="2" charset="0"/>
                <a:ea typeface="Roboto" panose="02000000000000000000" pitchFamily="2" charset="0"/>
              </a:rPr>
              <a:t>Next Steps</a:t>
            </a:r>
          </a:p>
        </p:txBody>
      </p:sp>
      <p:pic>
        <p:nvPicPr>
          <p:cNvPr id="1026" name="Picture 2" descr="Costco - Simple English Wikipedia, the free encyclopedia">
            <a:extLst>
              <a:ext uri="{FF2B5EF4-FFF2-40B4-BE49-F238E27FC236}">
                <a16:creationId xmlns:a16="http://schemas.microsoft.com/office/drawing/2014/main" id="{3FCCBFD4-8B60-B08E-1448-5A9A36447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708" y="3030841"/>
            <a:ext cx="2220130" cy="796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8191BC-DBC5-41E5-7E8F-504400DA4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029" y="4226538"/>
            <a:ext cx="1995488" cy="9779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005E40-5AED-FCCB-0B59-3F7B197956C7}"/>
              </a:ext>
            </a:extLst>
          </p:cNvPr>
          <p:cNvSpPr txBox="1"/>
          <p:nvPr/>
        </p:nvSpPr>
        <p:spPr>
          <a:xfrm>
            <a:off x="628650" y="2321511"/>
            <a:ext cx="5602679" cy="3816429"/>
          </a:xfrm>
          <a:prstGeom prst="rect">
            <a:avLst/>
          </a:prstGeom>
          <a:noFill/>
        </p:spPr>
        <p:txBody>
          <a:bodyPr wrap="square">
            <a:spAutoFit/>
          </a:bodyPr>
          <a:lstStyle/>
          <a:p>
            <a:pPr marL="342900" indent="-342900" algn="just">
              <a:buClr>
                <a:srgbClr val="96C610"/>
              </a:buClr>
              <a:buFont typeface="Arial" panose="020B0604020202020204" pitchFamily="34" charset="0"/>
              <a:buChar char="•"/>
            </a:pPr>
            <a:r>
              <a:rPr lang="en-US" sz="2200" dirty="0">
                <a:latin typeface="DM Sans" pitchFamily="2" charset="0"/>
              </a:rPr>
              <a:t>Consumer Protection</a:t>
            </a:r>
          </a:p>
          <a:p>
            <a:pPr marL="800100" lvl="1" indent="-342900" algn="just">
              <a:buClr>
                <a:srgbClr val="96C610"/>
              </a:buClr>
              <a:buFont typeface="Arial" panose="020B0604020202020204" pitchFamily="34" charset="0"/>
              <a:buChar char="•"/>
            </a:pPr>
            <a:r>
              <a:rPr lang="en-US" sz="2200" i="1" dirty="0" err="1">
                <a:latin typeface="DM Sans" pitchFamily="2" charset="0"/>
              </a:rPr>
              <a:t>Stockov</a:t>
            </a:r>
            <a:r>
              <a:rPr lang="en-US" sz="2200" i="1" dirty="0">
                <a:latin typeface="DM Sans" pitchFamily="2" charset="0"/>
              </a:rPr>
              <a:t> v. Costco </a:t>
            </a:r>
            <a:r>
              <a:rPr lang="en-US" sz="2200" dirty="0">
                <a:latin typeface="DM Sans" pitchFamily="2" charset="0"/>
              </a:rPr>
              <a:t>– alleging consumer-protection claims for failure to disclose the contingent nature of the tariff</a:t>
            </a:r>
          </a:p>
          <a:p>
            <a:pPr marL="800100" lvl="1" indent="-342900" algn="just">
              <a:buClr>
                <a:srgbClr val="96C610"/>
              </a:buClr>
              <a:buFont typeface="Arial" panose="020B0604020202020204" pitchFamily="34" charset="0"/>
              <a:buChar char="•"/>
            </a:pPr>
            <a:r>
              <a:rPr lang="en-US" sz="2200" i="1" dirty="0">
                <a:latin typeface="DM Sans" pitchFamily="2" charset="0"/>
              </a:rPr>
              <a:t>Reiser v. FedEx </a:t>
            </a:r>
            <a:r>
              <a:rPr lang="en-US" sz="2200" dirty="0">
                <a:latin typeface="DM Sans" pitchFamily="2" charset="0"/>
              </a:rPr>
              <a:t>– alleges FedEx wrongfully charged consumers nationwide for  tariffs</a:t>
            </a:r>
          </a:p>
          <a:p>
            <a:pPr marL="1257300" lvl="2" indent="-342900" algn="just">
              <a:buClr>
                <a:srgbClr val="96C610"/>
              </a:buClr>
              <a:buFont typeface="Arial" panose="020B0604020202020204" pitchFamily="34" charset="0"/>
              <a:buChar char="•"/>
            </a:pPr>
            <a:r>
              <a:rPr lang="en-US" sz="2200" dirty="0">
                <a:latin typeface="DM Sans" pitchFamily="2" charset="0"/>
              </a:rPr>
              <a:t>FedEx promised to return any IEEPA tariff received to customers and shippers.</a:t>
            </a:r>
          </a:p>
        </p:txBody>
      </p:sp>
    </p:spTree>
    <p:extLst>
      <p:ext uri="{BB962C8B-B14F-4D97-AF65-F5344CB8AC3E}">
        <p14:creationId xmlns:p14="http://schemas.microsoft.com/office/powerpoint/2010/main" val="57078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79AE7-D6EC-0A5F-0DE1-DCFBBE0FAFCA}"/>
              </a:ext>
            </a:extLst>
          </p:cNvPr>
          <p:cNvSpPr>
            <a:spLocks noGrp="1"/>
          </p:cNvSpPr>
          <p:nvPr>
            <p:ph idx="1"/>
          </p:nvPr>
        </p:nvSpPr>
        <p:spPr>
          <a:xfrm>
            <a:off x="628650" y="1219199"/>
            <a:ext cx="7721023" cy="4745327"/>
          </a:xfrm>
        </p:spPr>
        <p:txBody>
          <a:bodyPr>
            <a:normAutofit/>
          </a:bodyPr>
          <a:lstStyle/>
          <a:p>
            <a:pPr algn="just">
              <a:buClr>
                <a:srgbClr val="96C610"/>
              </a:buClr>
            </a:pPr>
            <a:r>
              <a:rPr lang="en-US" sz="2400" dirty="0">
                <a:latin typeface="DM Sans" pitchFamily="2" charset="0"/>
              </a:rPr>
              <a:t>Does the contract between importer and buyer address tariffs sufficiently?</a:t>
            </a:r>
          </a:p>
          <a:p>
            <a:pPr algn="just">
              <a:buClr>
                <a:srgbClr val="96C610"/>
              </a:buClr>
            </a:pPr>
            <a:endParaRPr lang="en-US" sz="2400" dirty="0">
              <a:latin typeface="DM Sans" pitchFamily="2" charset="0"/>
            </a:endParaRPr>
          </a:p>
          <a:p>
            <a:pPr algn="just">
              <a:buClr>
                <a:srgbClr val="96C610"/>
              </a:buClr>
            </a:pPr>
            <a:r>
              <a:rPr lang="en-US" sz="2400" dirty="0">
                <a:latin typeface="DM Sans" pitchFamily="2" charset="0"/>
              </a:rPr>
              <a:t>Does a retail purchase of goods qualify as a contract or otherwise entitle the consumer to a refund of the tariff?</a:t>
            </a:r>
          </a:p>
          <a:p>
            <a:pPr algn="just">
              <a:buClr>
                <a:srgbClr val="96C610"/>
              </a:buClr>
            </a:pPr>
            <a:endParaRPr lang="en-US" sz="2400" dirty="0">
              <a:latin typeface="DM Sans" pitchFamily="2" charset="0"/>
            </a:endParaRPr>
          </a:p>
          <a:p>
            <a:pPr algn="just">
              <a:buClr>
                <a:srgbClr val="96C610"/>
              </a:buClr>
            </a:pPr>
            <a:r>
              <a:rPr lang="en-US" sz="2400" dirty="0">
                <a:latin typeface="DM Sans" pitchFamily="2" charset="0"/>
              </a:rPr>
              <a:t>How much is the increased cost in goods the result of inflation unrelated to tariffs?</a:t>
            </a:r>
          </a:p>
          <a:p>
            <a:pPr algn="just">
              <a:buClr>
                <a:srgbClr val="96C610"/>
              </a:buClr>
            </a:pPr>
            <a:endParaRPr lang="en-US" sz="2400" dirty="0">
              <a:latin typeface="DM Sans" pitchFamily="2" charset="0"/>
            </a:endParaRPr>
          </a:p>
          <a:p>
            <a:pPr algn="just">
              <a:buClr>
                <a:srgbClr val="96C610"/>
              </a:buClr>
            </a:pPr>
            <a:r>
              <a:rPr lang="en-US" sz="2400" dirty="0">
                <a:latin typeface="DM Sans" pitchFamily="2" charset="0"/>
              </a:rPr>
              <a:t>How much of the tariff was passed on to the consumer?</a:t>
            </a:r>
          </a:p>
          <a:p>
            <a:pPr algn="just">
              <a:buClr>
                <a:srgbClr val="96C610"/>
              </a:buClr>
            </a:pPr>
            <a:endParaRPr lang="en-US" sz="2400" dirty="0">
              <a:latin typeface="DM Sans" pitchFamily="2" charset="0"/>
            </a:endParaRPr>
          </a:p>
          <a:p>
            <a:pPr algn="just">
              <a:buClr>
                <a:srgbClr val="96C610"/>
              </a:buClr>
            </a:pPr>
            <a:endParaRPr lang="en-US" sz="2400" dirty="0">
              <a:latin typeface="DM Sans" pitchFamily="2" charset="0"/>
            </a:endParaRPr>
          </a:p>
          <a:p>
            <a:pPr marL="0" indent="0" algn="just">
              <a:buNone/>
            </a:pPr>
            <a:endParaRPr lang="en-US" dirty="0">
              <a:latin typeface="DM Sans" pitchFamily="2" charset="0"/>
            </a:endParaRPr>
          </a:p>
        </p:txBody>
      </p:sp>
      <p:sp>
        <p:nvSpPr>
          <p:cNvPr id="2" name="Title 1">
            <a:extLst>
              <a:ext uri="{FF2B5EF4-FFF2-40B4-BE49-F238E27FC236}">
                <a16:creationId xmlns:a16="http://schemas.microsoft.com/office/drawing/2014/main" id="{61183A43-7EFF-024C-0A68-C846FD53411A}"/>
              </a:ext>
            </a:extLst>
          </p:cNvPr>
          <p:cNvSpPr>
            <a:spLocks noGrp="1"/>
          </p:cNvSpPr>
          <p:nvPr>
            <p:ph type="title"/>
          </p:nvPr>
        </p:nvSpPr>
        <p:spPr>
          <a:xfrm>
            <a:off x="628650" y="263885"/>
            <a:ext cx="7886700" cy="691429"/>
          </a:xfrm>
        </p:spPr>
        <p:txBody>
          <a:bodyPr/>
          <a:lstStyle/>
          <a:p>
            <a:r>
              <a:rPr lang="en-US" b="1" dirty="0">
                <a:solidFill>
                  <a:srgbClr val="13327B"/>
                </a:solidFill>
                <a:latin typeface="Roboto" panose="02000000000000000000" pitchFamily="2" charset="0"/>
                <a:ea typeface="Roboto" panose="02000000000000000000" pitchFamily="2" charset="0"/>
              </a:rPr>
              <a:t>Potential Defenses</a:t>
            </a:r>
          </a:p>
        </p:txBody>
      </p:sp>
    </p:spTree>
    <p:extLst>
      <p:ext uri="{BB962C8B-B14F-4D97-AF65-F5344CB8AC3E}">
        <p14:creationId xmlns:p14="http://schemas.microsoft.com/office/powerpoint/2010/main" val="128401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AEE75-2D19-0207-6F1E-42A4242D6BA1}"/>
              </a:ext>
            </a:extLst>
          </p:cNvPr>
          <p:cNvSpPr>
            <a:spLocks noGrp="1"/>
          </p:cNvSpPr>
          <p:nvPr>
            <p:ph idx="1"/>
          </p:nvPr>
        </p:nvSpPr>
        <p:spPr>
          <a:xfrm>
            <a:off x="628650" y="1228864"/>
            <a:ext cx="7886700" cy="4775329"/>
          </a:xfrm>
        </p:spPr>
        <p:txBody>
          <a:bodyPr>
            <a:normAutofit fontScale="92500" lnSpcReduction="10000"/>
          </a:bodyPr>
          <a:lstStyle/>
          <a:p>
            <a:pPr lvl="0" algn="just">
              <a:buClr>
                <a:srgbClr val="96C610"/>
              </a:buClr>
            </a:pPr>
            <a:r>
              <a:rPr lang="en-US" sz="2200" dirty="0">
                <a:latin typeface="DM Sans" pitchFamily="2" charset="0"/>
              </a:rPr>
              <a:t>One benefit to many taxpayers is that </a:t>
            </a:r>
            <a:r>
              <a:rPr lang="en-US" sz="2200" i="1" dirty="0">
                <a:latin typeface="DM Sans" pitchFamily="2" charset="0"/>
              </a:rPr>
              <a:t>Learning Resources </a:t>
            </a:r>
            <a:r>
              <a:rPr lang="en-US" sz="2200" dirty="0">
                <a:latin typeface="DM Sans" pitchFamily="2" charset="0"/>
              </a:rPr>
              <a:t>was decided before returns are due, giving time to consider tax treatment.</a:t>
            </a:r>
          </a:p>
          <a:p>
            <a:pPr lvl="0" algn="just">
              <a:buClr>
                <a:srgbClr val="96C610"/>
              </a:buClr>
            </a:pPr>
            <a:endParaRPr lang="en-US" sz="2200" dirty="0">
              <a:latin typeface="DM Sans" pitchFamily="2" charset="0"/>
            </a:endParaRPr>
          </a:p>
          <a:p>
            <a:pPr lvl="0" algn="just">
              <a:buClr>
                <a:srgbClr val="96C610"/>
              </a:buClr>
            </a:pPr>
            <a:r>
              <a:rPr lang="en-US" sz="2200" dirty="0">
                <a:latin typeface="DM Sans" pitchFamily="2" charset="0"/>
              </a:rPr>
              <a:t>Were tariffs deducted or capitalized?</a:t>
            </a:r>
          </a:p>
          <a:p>
            <a:pPr lvl="0" algn="just">
              <a:buClr>
                <a:srgbClr val="96C610"/>
              </a:buClr>
            </a:pPr>
            <a:endParaRPr lang="en-US" sz="2200" dirty="0">
              <a:latin typeface="DM Sans" pitchFamily="2" charset="0"/>
            </a:endParaRPr>
          </a:p>
          <a:p>
            <a:pPr lvl="0" algn="just">
              <a:buClr>
                <a:srgbClr val="96C610"/>
              </a:buClr>
            </a:pPr>
            <a:r>
              <a:rPr lang="en-US" sz="2200" dirty="0">
                <a:latin typeface="DM Sans" pitchFamily="2" charset="0"/>
              </a:rPr>
              <a:t>If capitalized into inventory, was the product sold?</a:t>
            </a:r>
          </a:p>
          <a:p>
            <a:pPr lvl="0" algn="just">
              <a:buClr>
                <a:srgbClr val="96C610"/>
              </a:buClr>
            </a:pPr>
            <a:endParaRPr lang="en-US" sz="2200" dirty="0">
              <a:latin typeface="DM Sans" pitchFamily="2" charset="0"/>
            </a:endParaRPr>
          </a:p>
          <a:p>
            <a:pPr lvl="1" algn="just">
              <a:buClr>
                <a:srgbClr val="96C610"/>
              </a:buClr>
            </a:pPr>
            <a:r>
              <a:rPr lang="en-US" sz="2200" dirty="0">
                <a:latin typeface="DM Sans" pitchFamily="2" charset="0"/>
              </a:rPr>
              <a:t>If the asset or inventory was sold in 2025, then a refund should be included in 2026 income or in the year of receipt.</a:t>
            </a:r>
          </a:p>
          <a:p>
            <a:pPr lvl="1" algn="just">
              <a:buClr>
                <a:srgbClr val="96C610"/>
              </a:buClr>
            </a:pPr>
            <a:r>
              <a:rPr lang="en-US" sz="2200" dirty="0">
                <a:latin typeface="DM Sans" pitchFamily="2" charset="0"/>
              </a:rPr>
              <a:t>For accrual-basis taxpayers, when is your right to receive the refund fixed and determinable?</a:t>
            </a:r>
          </a:p>
          <a:p>
            <a:pPr lvl="1" algn="just">
              <a:buClr>
                <a:srgbClr val="96C610"/>
              </a:buClr>
            </a:pPr>
            <a:endParaRPr lang="en-US" sz="2200" dirty="0">
              <a:latin typeface="DM Sans" pitchFamily="2" charset="0"/>
            </a:endParaRPr>
          </a:p>
          <a:p>
            <a:pPr lvl="0" algn="just">
              <a:buClr>
                <a:srgbClr val="96C610"/>
              </a:buClr>
            </a:pPr>
            <a:r>
              <a:rPr lang="en-US" sz="2200" dirty="0">
                <a:latin typeface="DM Sans" pitchFamily="2" charset="0"/>
              </a:rPr>
              <a:t>Implications for transfer pricing adjustments or intercompany expenses. </a:t>
            </a:r>
          </a:p>
          <a:p>
            <a:pPr algn="just">
              <a:buClr>
                <a:srgbClr val="96C610"/>
              </a:buClr>
            </a:pPr>
            <a:endParaRPr lang="en-US" dirty="0">
              <a:latin typeface="DM Sans" pitchFamily="2" charset="0"/>
            </a:endParaRPr>
          </a:p>
        </p:txBody>
      </p:sp>
      <p:sp>
        <p:nvSpPr>
          <p:cNvPr id="4" name="TextBox 3">
            <a:extLst>
              <a:ext uri="{FF2B5EF4-FFF2-40B4-BE49-F238E27FC236}">
                <a16:creationId xmlns:a16="http://schemas.microsoft.com/office/drawing/2014/main" id="{95C22A58-9E26-93F5-3155-F5E10E551B0D}"/>
              </a:ext>
            </a:extLst>
          </p:cNvPr>
          <p:cNvSpPr txBox="1"/>
          <p:nvPr/>
        </p:nvSpPr>
        <p:spPr>
          <a:xfrm>
            <a:off x="628649" y="291267"/>
            <a:ext cx="6224732" cy="646331"/>
          </a:xfrm>
          <a:prstGeom prst="rect">
            <a:avLst/>
          </a:prstGeom>
          <a:noFill/>
        </p:spPr>
        <p:txBody>
          <a:bodyPr wrap="square">
            <a:spAutoFit/>
          </a:bodyPr>
          <a:lstStyle/>
          <a:p>
            <a:r>
              <a:rPr lang="en-US" sz="3600" b="1" dirty="0">
                <a:solidFill>
                  <a:srgbClr val="13327B"/>
                </a:solidFill>
                <a:latin typeface="Roboto" panose="02000000000000000000" pitchFamily="2" charset="0"/>
                <a:ea typeface="Roboto" panose="02000000000000000000" pitchFamily="2" charset="0"/>
              </a:rPr>
              <a:t>Tax Treatment of Refunds</a:t>
            </a:r>
          </a:p>
        </p:txBody>
      </p:sp>
    </p:spTree>
    <p:extLst>
      <p:ext uri="{BB962C8B-B14F-4D97-AF65-F5344CB8AC3E}">
        <p14:creationId xmlns:p14="http://schemas.microsoft.com/office/powerpoint/2010/main" val="360450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AC7CF2E-3FD2-4F54-8C38-1E337084BFB7}"/>
              </a:ext>
            </a:extLst>
          </p:cNvPr>
          <p:cNvPicPr>
            <a:picLocks noChangeAspect="1"/>
          </p:cNvPicPr>
          <p:nvPr/>
        </p:nvPicPr>
        <p:blipFill>
          <a:blip r:embed="rId2"/>
          <a:stretch>
            <a:fillRect/>
          </a:stretch>
        </p:blipFill>
        <p:spPr>
          <a:xfrm>
            <a:off x="6999204" y="3002481"/>
            <a:ext cx="2146184" cy="1959313"/>
          </a:xfrm>
          <a:prstGeom prst="rect">
            <a:avLst/>
          </a:prstGeom>
        </p:spPr>
      </p:pic>
      <p:sp>
        <p:nvSpPr>
          <p:cNvPr id="6" name="Title 1">
            <a:extLst>
              <a:ext uri="{FF2B5EF4-FFF2-40B4-BE49-F238E27FC236}">
                <a16:creationId xmlns:a16="http://schemas.microsoft.com/office/drawing/2014/main" id="{78A87C13-17B8-4C59-8DEB-2707D6DF99A6}"/>
              </a:ext>
            </a:extLst>
          </p:cNvPr>
          <p:cNvSpPr txBox="1">
            <a:spLocks/>
          </p:cNvSpPr>
          <p:nvPr/>
        </p:nvSpPr>
        <p:spPr>
          <a:xfrm>
            <a:off x="2515098" y="2535427"/>
            <a:ext cx="41138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13327B"/>
                </a:solidFill>
                <a:latin typeface="Roboto" panose="02000000000000000000" pitchFamily="2" charset="0"/>
                <a:ea typeface="Roboto" panose="02000000000000000000" pitchFamily="2" charset="0"/>
              </a:rPr>
              <a:t>Questions?</a:t>
            </a:r>
          </a:p>
        </p:txBody>
      </p:sp>
      <p:pic>
        <p:nvPicPr>
          <p:cNvPr id="7" name="Picture 6">
            <a:extLst>
              <a:ext uri="{FF2B5EF4-FFF2-40B4-BE49-F238E27FC236}">
                <a16:creationId xmlns:a16="http://schemas.microsoft.com/office/drawing/2014/main" id="{3FE1BAE1-F63D-472B-8B89-138EFDA2427E}"/>
              </a:ext>
            </a:extLst>
          </p:cNvPr>
          <p:cNvPicPr>
            <a:picLocks noChangeAspect="1"/>
          </p:cNvPicPr>
          <p:nvPr/>
        </p:nvPicPr>
        <p:blipFill>
          <a:blip r:embed="rId3"/>
          <a:stretch>
            <a:fillRect/>
          </a:stretch>
        </p:blipFill>
        <p:spPr>
          <a:xfrm>
            <a:off x="6528011" y="360029"/>
            <a:ext cx="2040167" cy="2070317"/>
          </a:xfrm>
          <a:prstGeom prst="rect">
            <a:avLst/>
          </a:prstGeom>
        </p:spPr>
      </p:pic>
      <p:pic>
        <p:nvPicPr>
          <p:cNvPr id="8" name="Picture 7">
            <a:extLst>
              <a:ext uri="{FF2B5EF4-FFF2-40B4-BE49-F238E27FC236}">
                <a16:creationId xmlns:a16="http://schemas.microsoft.com/office/drawing/2014/main" id="{A011CCAE-0503-4F23-A3E3-83061A279D3C}"/>
              </a:ext>
            </a:extLst>
          </p:cNvPr>
          <p:cNvPicPr>
            <a:picLocks noChangeAspect="1"/>
          </p:cNvPicPr>
          <p:nvPr/>
        </p:nvPicPr>
        <p:blipFill>
          <a:blip r:embed="rId3"/>
          <a:stretch>
            <a:fillRect/>
          </a:stretch>
        </p:blipFill>
        <p:spPr>
          <a:xfrm>
            <a:off x="722565" y="4928770"/>
            <a:ext cx="966788" cy="981075"/>
          </a:xfrm>
          <a:prstGeom prst="rect">
            <a:avLst/>
          </a:prstGeom>
        </p:spPr>
      </p:pic>
      <p:pic>
        <p:nvPicPr>
          <p:cNvPr id="9" name="Picture 8">
            <a:extLst>
              <a:ext uri="{FF2B5EF4-FFF2-40B4-BE49-F238E27FC236}">
                <a16:creationId xmlns:a16="http://schemas.microsoft.com/office/drawing/2014/main" id="{63541649-FD46-4749-B926-958400198057}"/>
              </a:ext>
            </a:extLst>
          </p:cNvPr>
          <p:cNvPicPr>
            <a:picLocks noChangeAspect="1"/>
          </p:cNvPicPr>
          <p:nvPr/>
        </p:nvPicPr>
        <p:blipFill>
          <a:blip r:embed="rId3"/>
          <a:stretch>
            <a:fillRect/>
          </a:stretch>
        </p:blipFill>
        <p:spPr>
          <a:xfrm>
            <a:off x="1644117" y="1167322"/>
            <a:ext cx="486960" cy="494156"/>
          </a:xfrm>
          <a:prstGeom prst="rect">
            <a:avLst/>
          </a:prstGeom>
        </p:spPr>
      </p:pic>
      <p:pic>
        <p:nvPicPr>
          <p:cNvPr id="10" name="Picture 9">
            <a:extLst>
              <a:ext uri="{FF2B5EF4-FFF2-40B4-BE49-F238E27FC236}">
                <a16:creationId xmlns:a16="http://schemas.microsoft.com/office/drawing/2014/main" id="{30BA6947-6547-49CE-932E-A5C4DBC053EC}"/>
              </a:ext>
            </a:extLst>
          </p:cNvPr>
          <p:cNvPicPr>
            <a:picLocks noChangeAspect="1"/>
          </p:cNvPicPr>
          <p:nvPr/>
        </p:nvPicPr>
        <p:blipFill>
          <a:blip r:embed="rId3"/>
          <a:stretch>
            <a:fillRect/>
          </a:stretch>
        </p:blipFill>
        <p:spPr>
          <a:xfrm>
            <a:off x="575822" y="371385"/>
            <a:ext cx="675585" cy="685569"/>
          </a:xfrm>
          <a:prstGeom prst="rect">
            <a:avLst/>
          </a:prstGeom>
        </p:spPr>
      </p:pic>
      <p:pic>
        <p:nvPicPr>
          <p:cNvPr id="11" name="Picture 10">
            <a:extLst>
              <a:ext uri="{FF2B5EF4-FFF2-40B4-BE49-F238E27FC236}">
                <a16:creationId xmlns:a16="http://schemas.microsoft.com/office/drawing/2014/main" id="{5D427375-FA6D-4E08-92A1-F66F9464E8DF}"/>
              </a:ext>
            </a:extLst>
          </p:cNvPr>
          <p:cNvPicPr>
            <a:picLocks noChangeAspect="1"/>
          </p:cNvPicPr>
          <p:nvPr/>
        </p:nvPicPr>
        <p:blipFill>
          <a:blip r:embed="rId3"/>
          <a:stretch>
            <a:fillRect/>
          </a:stretch>
        </p:blipFill>
        <p:spPr>
          <a:xfrm>
            <a:off x="5140733" y="1407502"/>
            <a:ext cx="486959" cy="494155"/>
          </a:xfrm>
          <a:prstGeom prst="rect">
            <a:avLst/>
          </a:prstGeom>
        </p:spPr>
      </p:pic>
      <p:pic>
        <p:nvPicPr>
          <p:cNvPr id="13" name="Picture 12">
            <a:extLst>
              <a:ext uri="{FF2B5EF4-FFF2-40B4-BE49-F238E27FC236}">
                <a16:creationId xmlns:a16="http://schemas.microsoft.com/office/drawing/2014/main" id="{1E405C57-A268-439B-BF52-09AE7B4AE786}"/>
              </a:ext>
            </a:extLst>
          </p:cNvPr>
          <p:cNvPicPr>
            <a:picLocks noChangeAspect="1"/>
          </p:cNvPicPr>
          <p:nvPr/>
        </p:nvPicPr>
        <p:blipFill>
          <a:blip r:embed="rId4"/>
          <a:stretch>
            <a:fillRect/>
          </a:stretch>
        </p:blipFill>
        <p:spPr>
          <a:xfrm>
            <a:off x="3682211" y="4357271"/>
            <a:ext cx="1419225" cy="2124075"/>
          </a:xfrm>
          <a:prstGeom prst="rect">
            <a:avLst/>
          </a:prstGeom>
        </p:spPr>
      </p:pic>
      <p:pic>
        <p:nvPicPr>
          <p:cNvPr id="15" name="Picture 14">
            <a:extLst>
              <a:ext uri="{FF2B5EF4-FFF2-40B4-BE49-F238E27FC236}">
                <a16:creationId xmlns:a16="http://schemas.microsoft.com/office/drawing/2014/main" id="{34230CB5-EBAC-4E51-ACE3-A39850E45CF7}"/>
              </a:ext>
            </a:extLst>
          </p:cNvPr>
          <p:cNvPicPr>
            <a:picLocks noChangeAspect="1"/>
          </p:cNvPicPr>
          <p:nvPr/>
        </p:nvPicPr>
        <p:blipFill>
          <a:blip r:embed="rId4"/>
          <a:stretch>
            <a:fillRect/>
          </a:stretch>
        </p:blipFill>
        <p:spPr>
          <a:xfrm>
            <a:off x="1307443" y="3339589"/>
            <a:ext cx="709612" cy="1062037"/>
          </a:xfrm>
          <a:prstGeom prst="rect">
            <a:avLst/>
          </a:prstGeom>
        </p:spPr>
      </p:pic>
      <p:pic>
        <p:nvPicPr>
          <p:cNvPr id="17" name="Picture 16">
            <a:extLst>
              <a:ext uri="{FF2B5EF4-FFF2-40B4-BE49-F238E27FC236}">
                <a16:creationId xmlns:a16="http://schemas.microsoft.com/office/drawing/2014/main" id="{73E5757E-6A78-4D7A-B23B-39C538A17577}"/>
              </a:ext>
            </a:extLst>
          </p:cNvPr>
          <p:cNvPicPr>
            <a:picLocks noChangeAspect="1"/>
          </p:cNvPicPr>
          <p:nvPr/>
        </p:nvPicPr>
        <p:blipFill>
          <a:blip r:embed="rId4"/>
          <a:stretch>
            <a:fillRect/>
          </a:stretch>
        </p:blipFill>
        <p:spPr>
          <a:xfrm>
            <a:off x="3446496" y="575290"/>
            <a:ext cx="682973" cy="1022167"/>
          </a:xfrm>
          <a:prstGeom prst="rect">
            <a:avLst/>
          </a:prstGeom>
        </p:spPr>
      </p:pic>
      <p:pic>
        <p:nvPicPr>
          <p:cNvPr id="12" name="Picture 11">
            <a:extLst>
              <a:ext uri="{FF2B5EF4-FFF2-40B4-BE49-F238E27FC236}">
                <a16:creationId xmlns:a16="http://schemas.microsoft.com/office/drawing/2014/main" id="{0542FB19-05D9-406F-A43F-F39E3C56BECF}"/>
              </a:ext>
            </a:extLst>
          </p:cNvPr>
          <p:cNvPicPr>
            <a:picLocks noChangeAspect="1"/>
          </p:cNvPicPr>
          <p:nvPr/>
        </p:nvPicPr>
        <p:blipFill rotWithShape="1">
          <a:blip r:embed="rId5"/>
          <a:srcRect l="4727"/>
          <a:stretch/>
        </p:blipFill>
        <p:spPr>
          <a:xfrm>
            <a:off x="345525" y="1869006"/>
            <a:ext cx="1923837" cy="1133475"/>
          </a:xfrm>
          <a:prstGeom prst="rect">
            <a:avLst/>
          </a:prstGeom>
        </p:spPr>
      </p:pic>
      <p:pic>
        <p:nvPicPr>
          <p:cNvPr id="16" name="Picture 15">
            <a:extLst>
              <a:ext uri="{FF2B5EF4-FFF2-40B4-BE49-F238E27FC236}">
                <a16:creationId xmlns:a16="http://schemas.microsoft.com/office/drawing/2014/main" id="{E87F6D62-38DC-4989-90E2-35529575FECA}"/>
              </a:ext>
            </a:extLst>
          </p:cNvPr>
          <p:cNvPicPr>
            <a:picLocks noChangeAspect="1"/>
          </p:cNvPicPr>
          <p:nvPr/>
        </p:nvPicPr>
        <p:blipFill rotWithShape="1">
          <a:blip r:embed="rId5"/>
          <a:srcRect l="5472"/>
          <a:stretch/>
        </p:blipFill>
        <p:spPr>
          <a:xfrm>
            <a:off x="5518549" y="4644641"/>
            <a:ext cx="1908800" cy="1133475"/>
          </a:xfrm>
          <a:prstGeom prst="rect">
            <a:avLst/>
          </a:prstGeom>
        </p:spPr>
      </p:pic>
      <p:pic>
        <p:nvPicPr>
          <p:cNvPr id="19" name="Picture 18">
            <a:extLst>
              <a:ext uri="{FF2B5EF4-FFF2-40B4-BE49-F238E27FC236}">
                <a16:creationId xmlns:a16="http://schemas.microsoft.com/office/drawing/2014/main" id="{F4900C70-3C90-4FD2-80AE-A336074BEF1C}"/>
              </a:ext>
            </a:extLst>
          </p:cNvPr>
          <p:cNvPicPr>
            <a:picLocks noChangeAspect="1"/>
          </p:cNvPicPr>
          <p:nvPr/>
        </p:nvPicPr>
        <p:blipFill>
          <a:blip r:embed="rId4"/>
          <a:stretch>
            <a:fillRect/>
          </a:stretch>
        </p:blipFill>
        <p:spPr>
          <a:xfrm>
            <a:off x="3155955" y="4962898"/>
            <a:ext cx="682973" cy="1022167"/>
          </a:xfrm>
          <a:prstGeom prst="rect">
            <a:avLst/>
          </a:prstGeom>
        </p:spPr>
      </p:pic>
    </p:spTree>
    <p:extLst>
      <p:ext uri="{BB962C8B-B14F-4D97-AF65-F5344CB8AC3E}">
        <p14:creationId xmlns:p14="http://schemas.microsoft.com/office/powerpoint/2010/main" val="49686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D763-8AAC-434E-9537-BCE04C417DFF}"/>
              </a:ext>
            </a:extLst>
          </p:cNvPr>
          <p:cNvSpPr>
            <a:spLocks noGrp="1"/>
          </p:cNvSpPr>
          <p:nvPr>
            <p:ph type="title"/>
          </p:nvPr>
        </p:nvSpPr>
        <p:spPr>
          <a:xfrm>
            <a:off x="628650" y="289358"/>
            <a:ext cx="7886700" cy="640483"/>
          </a:xfrm>
        </p:spPr>
        <p:txBody>
          <a:bodyPr/>
          <a:lstStyle/>
          <a:p>
            <a:r>
              <a:rPr lang="en-US" b="1" dirty="0">
                <a:solidFill>
                  <a:srgbClr val="13327B"/>
                </a:solidFill>
                <a:latin typeface="Roboto" panose="02000000000000000000" pitchFamily="2" charset="0"/>
                <a:ea typeface="Roboto" panose="02000000000000000000" pitchFamily="2" charset="0"/>
              </a:rPr>
              <a:t>Introduction</a:t>
            </a:r>
          </a:p>
        </p:txBody>
      </p:sp>
      <p:sp>
        <p:nvSpPr>
          <p:cNvPr id="3" name="Content Placeholder 2">
            <a:extLst>
              <a:ext uri="{FF2B5EF4-FFF2-40B4-BE49-F238E27FC236}">
                <a16:creationId xmlns:a16="http://schemas.microsoft.com/office/drawing/2014/main" id="{B7DD1A7A-DE12-4BF1-89E2-95E294FC8A13}"/>
              </a:ext>
            </a:extLst>
          </p:cNvPr>
          <p:cNvSpPr>
            <a:spLocks noGrp="1"/>
          </p:cNvSpPr>
          <p:nvPr>
            <p:ph idx="1"/>
          </p:nvPr>
        </p:nvSpPr>
        <p:spPr>
          <a:xfrm>
            <a:off x="628650" y="1219199"/>
            <a:ext cx="7886700" cy="4711845"/>
          </a:xfrm>
        </p:spPr>
        <p:txBody>
          <a:bodyPr>
            <a:normAutofit/>
          </a:bodyPr>
          <a:lstStyle/>
          <a:p>
            <a:pPr marL="0" indent="0">
              <a:buNone/>
            </a:pPr>
            <a:r>
              <a:rPr lang="en-US" sz="2400" b="1" dirty="0">
                <a:latin typeface="DM Sans" pitchFamily="2" charset="0"/>
              </a:rPr>
              <a:t>The IEEPA Duties</a:t>
            </a:r>
          </a:p>
          <a:p>
            <a:pPr marL="0" indent="0">
              <a:buNone/>
            </a:pPr>
            <a:endParaRPr lang="en-US" sz="1600" dirty="0">
              <a:latin typeface="DM Sans" pitchFamily="2" charset="0"/>
            </a:endParaRPr>
          </a:p>
          <a:p>
            <a:pPr lvl="0" algn="just">
              <a:buClr>
                <a:srgbClr val="96C610"/>
              </a:buClr>
            </a:pPr>
            <a:r>
              <a:rPr lang="en-US" b="1" dirty="0">
                <a:latin typeface="DM Sans" pitchFamily="2" charset="0"/>
              </a:rPr>
              <a:t>February 1, 2025:  </a:t>
            </a:r>
            <a:r>
              <a:rPr lang="en-US" dirty="0">
                <a:latin typeface="DM Sans" pitchFamily="2" charset="0"/>
              </a:rPr>
              <a:t>The President issued three executive orders imposing tariffs on imports from Canada, Mexico, and China premised on IEEPA and intended to address a national opioid crisis referred to as </a:t>
            </a:r>
            <a:r>
              <a:rPr lang="en-US" b="1" dirty="0">
                <a:latin typeface="DM Sans" pitchFamily="2" charset="0"/>
              </a:rPr>
              <a:t>“Trafficking Tariffs.”</a:t>
            </a:r>
          </a:p>
          <a:p>
            <a:pPr lvl="0" algn="just">
              <a:buClr>
                <a:srgbClr val="96C610"/>
              </a:buClr>
            </a:pPr>
            <a:endParaRPr lang="en-US" dirty="0">
              <a:latin typeface="DM Sans" pitchFamily="2" charset="0"/>
            </a:endParaRPr>
          </a:p>
          <a:p>
            <a:pPr lvl="0" algn="just">
              <a:buClr>
                <a:srgbClr val="96C610"/>
              </a:buClr>
            </a:pPr>
            <a:r>
              <a:rPr lang="en-US" b="1" dirty="0">
                <a:latin typeface="DM Sans" pitchFamily="2" charset="0"/>
              </a:rPr>
              <a:t>April 2, 2025:  </a:t>
            </a:r>
            <a:r>
              <a:rPr lang="en-US" dirty="0">
                <a:latin typeface="DM Sans" pitchFamily="2" charset="0"/>
              </a:rPr>
              <a:t>Citing trade deficits with our trading partners as a national emergency, the President issued Executive Order 14257 (90 Fed. Reg. 15041) known as the </a:t>
            </a:r>
            <a:r>
              <a:rPr lang="en-US" b="1" dirty="0">
                <a:latin typeface="DM Sans" pitchFamily="2" charset="0"/>
              </a:rPr>
              <a:t>“Reciprocal Tariffs.”</a:t>
            </a:r>
            <a:r>
              <a:rPr lang="en-US" dirty="0">
                <a:latin typeface="DM Sans" pitchFamily="2" charset="0"/>
              </a:rPr>
              <a:t> </a:t>
            </a:r>
          </a:p>
          <a:p>
            <a:pPr lvl="0" algn="just">
              <a:buClr>
                <a:srgbClr val="96C610"/>
              </a:buClr>
            </a:pPr>
            <a:endParaRPr lang="en-US" dirty="0">
              <a:latin typeface="DM Sans" pitchFamily="2" charset="0"/>
            </a:endParaRPr>
          </a:p>
          <a:p>
            <a:pPr lvl="0" algn="just">
              <a:buClr>
                <a:srgbClr val="96C610"/>
              </a:buClr>
            </a:pPr>
            <a:r>
              <a:rPr lang="en-US" dirty="0">
                <a:latin typeface="DM Sans" pitchFamily="2" charset="0"/>
              </a:rPr>
              <a:t>Each Order directed the Secretary of Homeland Security to alter the </a:t>
            </a:r>
            <a:r>
              <a:rPr lang="en-US" b="1" dirty="0">
                <a:latin typeface="DM Sans" pitchFamily="2" charset="0"/>
              </a:rPr>
              <a:t>Harmonized Tariff Schedule (</a:t>
            </a:r>
            <a:r>
              <a:rPr lang="en-US" b="1" dirty="0" err="1">
                <a:latin typeface="DM Sans" pitchFamily="2" charset="0"/>
              </a:rPr>
              <a:t>HTS</a:t>
            </a:r>
            <a:r>
              <a:rPr lang="en-US" b="1" dirty="0">
                <a:latin typeface="DM Sans" pitchFamily="2" charset="0"/>
              </a:rPr>
              <a:t>) </a:t>
            </a:r>
            <a:r>
              <a:rPr lang="en-US" dirty="0">
                <a:latin typeface="DM Sans" pitchFamily="2" charset="0"/>
              </a:rPr>
              <a:t>for the new tariffs. </a:t>
            </a:r>
          </a:p>
          <a:p>
            <a:endParaRPr lang="en-US" sz="1600" dirty="0">
              <a:latin typeface="DM Sans" pitchFamily="2" charset="0"/>
            </a:endParaRPr>
          </a:p>
        </p:txBody>
      </p:sp>
    </p:spTree>
    <p:extLst>
      <p:ext uri="{BB962C8B-B14F-4D97-AF65-F5344CB8AC3E}">
        <p14:creationId xmlns:p14="http://schemas.microsoft.com/office/powerpoint/2010/main" val="326638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background with a curved line&#10;&#10;Description automatically generated">
            <a:extLst>
              <a:ext uri="{FF2B5EF4-FFF2-40B4-BE49-F238E27FC236}">
                <a16:creationId xmlns:a16="http://schemas.microsoft.com/office/drawing/2014/main" id="{B457DE17-B964-8522-E5F1-EAEA4B91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7586"/>
            <a:ext cx="9144000" cy="5735638"/>
          </a:xfrm>
          <a:prstGeom prst="rect">
            <a:avLst/>
          </a:prstGeom>
        </p:spPr>
      </p:pic>
      <p:sp>
        <p:nvSpPr>
          <p:cNvPr id="3" name="Content Placeholder 2">
            <a:extLst>
              <a:ext uri="{FF2B5EF4-FFF2-40B4-BE49-F238E27FC236}">
                <a16:creationId xmlns:a16="http://schemas.microsoft.com/office/drawing/2014/main" id="{717AEE75-2D19-0207-6F1E-42A4242D6BA1}"/>
              </a:ext>
            </a:extLst>
          </p:cNvPr>
          <p:cNvSpPr>
            <a:spLocks noGrp="1"/>
          </p:cNvSpPr>
          <p:nvPr>
            <p:ph idx="1"/>
          </p:nvPr>
        </p:nvSpPr>
        <p:spPr>
          <a:xfrm>
            <a:off x="789419" y="3750973"/>
            <a:ext cx="2484004" cy="1966917"/>
          </a:xfrm>
        </p:spPr>
        <p:txBody>
          <a:bodyPr>
            <a:normAutofit/>
          </a:bodyPr>
          <a:lstStyle/>
          <a:p>
            <a:pPr marL="0" indent="0">
              <a:buClr>
                <a:srgbClr val="96C610"/>
              </a:buClr>
              <a:buNone/>
            </a:pPr>
            <a:r>
              <a:rPr lang="en-US" sz="1400" b="1" dirty="0">
                <a:solidFill>
                  <a:schemeClr val="bg1"/>
                </a:solidFill>
                <a:latin typeface="DM Sans" pitchFamily="2" charset="0"/>
              </a:rPr>
              <a:t>David Shapiro</a:t>
            </a:r>
          </a:p>
          <a:p>
            <a:pPr marL="0" indent="0">
              <a:buClr>
                <a:srgbClr val="96C610"/>
              </a:buClr>
              <a:buNone/>
            </a:pPr>
            <a:r>
              <a:rPr lang="en-US" sz="1400" i="1" dirty="0">
                <a:solidFill>
                  <a:schemeClr val="bg1"/>
                </a:solidFill>
                <a:latin typeface="DM Sans" pitchFamily="2" charset="0"/>
              </a:rPr>
              <a:t>Partner and Head, Tax and Employee Benefits Practice</a:t>
            </a:r>
          </a:p>
          <a:p>
            <a:pPr marL="0" indent="0">
              <a:buClr>
                <a:srgbClr val="96C610"/>
              </a:buClr>
              <a:buNone/>
            </a:pPr>
            <a:r>
              <a:rPr lang="en-US" sz="1400" b="0" i="0" u="none" strike="noStrike" dirty="0">
                <a:solidFill>
                  <a:schemeClr val="bg1"/>
                </a:solidFill>
                <a:effectLst/>
                <a:latin typeface="DM Sans" pitchFamily="2" charset="0"/>
              </a:rPr>
              <a:t>david.shapiro@saul.com</a:t>
            </a:r>
          </a:p>
          <a:p>
            <a:pPr marL="0" indent="0">
              <a:buNone/>
            </a:pPr>
            <a:r>
              <a:rPr lang="en-US" sz="1400" b="0" i="0" u="none" strike="noStrike" dirty="0">
                <a:solidFill>
                  <a:schemeClr val="bg1"/>
                </a:solidFill>
                <a:effectLst/>
                <a:latin typeface="DM Sans" pitchFamily="2" charset="0"/>
              </a:rPr>
              <a:t>(215) 972-8385</a:t>
            </a:r>
            <a:endParaRPr lang="en-US" sz="1400" i="1" dirty="0">
              <a:solidFill>
                <a:schemeClr val="bg1"/>
              </a:solidFill>
              <a:effectLst/>
              <a:latin typeface="DM Sans" pitchFamily="2" charset="0"/>
              <a:hlinkClick r:id="rId3">
                <a:extLst>
                  <a:ext uri="{A12FA001-AC4F-418D-AE19-62706E023703}">
                    <ahyp:hlinkClr xmlns:ahyp="http://schemas.microsoft.com/office/drawing/2018/hyperlinkcolor" val="tx"/>
                  </a:ext>
                </a:extLst>
              </a:hlinkClick>
            </a:endParaRPr>
          </a:p>
          <a:p>
            <a:pPr marL="0" indent="0">
              <a:buNone/>
            </a:pPr>
            <a:br>
              <a:rPr lang="en-US" sz="1400" dirty="0">
                <a:solidFill>
                  <a:schemeClr val="bg1"/>
                </a:solidFill>
              </a:rPr>
            </a:br>
            <a:endParaRPr lang="en-US" sz="1400" dirty="0">
              <a:solidFill>
                <a:schemeClr val="bg1"/>
              </a:solidFill>
              <a:latin typeface="DM Sans" pitchFamily="2" charset="0"/>
            </a:endParaRPr>
          </a:p>
        </p:txBody>
      </p:sp>
      <p:sp>
        <p:nvSpPr>
          <p:cNvPr id="4" name="TextBox 3">
            <a:extLst>
              <a:ext uri="{FF2B5EF4-FFF2-40B4-BE49-F238E27FC236}">
                <a16:creationId xmlns:a16="http://schemas.microsoft.com/office/drawing/2014/main" id="{95C22A58-9E26-93F5-3155-F5E10E551B0D}"/>
              </a:ext>
            </a:extLst>
          </p:cNvPr>
          <p:cNvSpPr txBox="1"/>
          <p:nvPr/>
        </p:nvSpPr>
        <p:spPr>
          <a:xfrm>
            <a:off x="628649" y="623776"/>
            <a:ext cx="7886699" cy="646331"/>
          </a:xfrm>
          <a:prstGeom prst="rect">
            <a:avLst/>
          </a:prstGeom>
          <a:noFill/>
        </p:spPr>
        <p:txBody>
          <a:bodyPr wrap="square">
            <a:spAutoFit/>
          </a:bodyPr>
          <a:lstStyle/>
          <a:p>
            <a:pPr algn="ctr"/>
            <a:r>
              <a:rPr lang="en-US" sz="3600" b="1" dirty="0">
                <a:solidFill>
                  <a:schemeClr val="bg1"/>
                </a:solidFill>
                <a:latin typeface="Roboto" panose="02000000000000000000" pitchFamily="2" charset="0"/>
                <a:ea typeface="Roboto" panose="02000000000000000000" pitchFamily="2" charset="0"/>
              </a:rPr>
              <a:t>Contact our Team</a:t>
            </a:r>
          </a:p>
        </p:txBody>
      </p:sp>
      <p:sp>
        <p:nvSpPr>
          <p:cNvPr id="6" name="Content Placeholder 2">
            <a:extLst>
              <a:ext uri="{FF2B5EF4-FFF2-40B4-BE49-F238E27FC236}">
                <a16:creationId xmlns:a16="http://schemas.microsoft.com/office/drawing/2014/main" id="{8E72290D-4298-23E1-D1C3-3A32E782F22A}"/>
              </a:ext>
            </a:extLst>
          </p:cNvPr>
          <p:cNvSpPr txBox="1">
            <a:spLocks/>
          </p:cNvSpPr>
          <p:nvPr/>
        </p:nvSpPr>
        <p:spPr>
          <a:xfrm>
            <a:off x="3657600" y="3750973"/>
            <a:ext cx="2484004" cy="19669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6C610"/>
              </a:buClr>
              <a:buFont typeface="Arial" panose="020B0604020202020204" pitchFamily="34" charset="0"/>
              <a:buNone/>
            </a:pPr>
            <a:r>
              <a:rPr lang="en-US" sz="1400" b="1" dirty="0">
                <a:solidFill>
                  <a:schemeClr val="bg1"/>
                </a:solidFill>
                <a:latin typeface="DM Sans" pitchFamily="2" charset="0"/>
              </a:rPr>
              <a:t>Jon Barooshian</a:t>
            </a:r>
          </a:p>
          <a:p>
            <a:pPr marL="0" indent="0">
              <a:buClr>
                <a:srgbClr val="96C610"/>
              </a:buClr>
              <a:buFont typeface="Arial" panose="020B0604020202020204" pitchFamily="34" charset="0"/>
              <a:buNone/>
            </a:pPr>
            <a:r>
              <a:rPr lang="en-US" sz="1400" i="1" dirty="0">
                <a:solidFill>
                  <a:schemeClr val="bg1"/>
                </a:solidFill>
                <a:latin typeface="DM Sans" pitchFamily="2" charset="0"/>
              </a:rPr>
              <a:t>Partner</a:t>
            </a:r>
          </a:p>
          <a:p>
            <a:pPr marL="0" indent="0">
              <a:buClr>
                <a:srgbClr val="96C610"/>
              </a:buClr>
              <a:buFont typeface="Arial" panose="020B0604020202020204" pitchFamily="34" charset="0"/>
              <a:buNone/>
            </a:pPr>
            <a:r>
              <a:rPr lang="en-US" sz="1400" dirty="0">
                <a:solidFill>
                  <a:schemeClr val="bg1"/>
                </a:solidFill>
                <a:latin typeface="DM Sans" pitchFamily="2" charset="0"/>
              </a:rPr>
              <a:t>jon.barooshian@saul.com</a:t>
            </a:r>
          </a:p>
          <a:p>
            <a:pPr marL="0" indent="0">
              <a:buClr>
                <a:srgbClr val="96C610"/>
              </a:buClr>
              <a:buFont typeface="Arial" panose="020B0604020202020204" pitchFamily="34" charset="0"/>
              <a:buNone/>
            </a:pPr>
            <a:r>
              <a:rPr lang="en-US" sz="1400" dirty="0">
                <a:solidFill>
                  <a:schemeClr val="bg1"/>
                </a:solidFill>
                <a:latin typeface="DM Sans" pitchFamily="2" charset="0"/>
              </a:rPr>
              <a:t>(617) 912-0950</a:t>
            </a:r>
            <a:br>
              <a:rPr lang="en-US" sz="1400" dirty="0">
                <a:solidFill>
                  <a:schemeClr val="bg1"/>
                </a:solidFill>
              </a:rPr>
            </a:br>
            <a:endParaRPr lang="en-US" sz="1400" dirty="0">
              <a:solidFill>
                <a:schemeClr val="bg1"/>
              </a:solidFill>
              <a:latin typeface="DM Sans" pitchFamily="2" charset="0"/>
            </a:endParaRPr>
          </a:p>
        </p:txBody>
      </p:sp>
      <p:sp>
        <p:nvSpPr>
          <p:cNvPr id="7" name="Content Placeholder 2">
            <a:extLst>
              <a:ext uri="{FF2B5EF4-FFF2-40B4-BE49-F238E27FC236}">
                <a16:creationId xmlns:a16="http://schemas.microsoft.com/office/drawing/2014/main" id="{F0B1762C-1150-709D-9D65-E47116BA645D}"/>
              </a:ext>
            </a:extLst>
          </p:cNvPr>
          <p:cNvSpPr txBox="1">
            <a:spLocks/>
          </p:cNvSpPr>
          <p:nvPr/>
        </p:nvSpPr>
        <p:spPr>
          <a:xfrm>
            <a:off x="6523327" y="3750973"/>
            <a:ext cx="2484004" cy="19669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6C610"/>
              </a:buClr>
              <a:buFont typeface="Arial" panose="020B0604020202020204" pitchFamily="34" charset="0"/>
              <a:buNone/>
            </a:pPr>
            <a:r>
              <a:rPr lang="en-US" sz="1400" b="1" dirty="0">
                <a:solidFill>
                  <a:schemeClr val="bg1"/>
                </a:solidFill>
                <a:latin typeface="DM Sans" pitchFamily="2" charset="0"/>
              </a:rPr>
              <a:t>Joe Valenti</a:t>
            </a:r>
          </a:p>
          <a:p>
            <a:pPr marL="0" indent="0">
              <a:buClr>
                <a:srgbClr val="96C610"/>
              </a:buClr>
              <a:buFont typeface="Arial" panose="020B0604020202020204" pitchFamily="34" charset="0"/>
              <a:buNone/>
            </a:pPr>
            <a:r>
              <a:rPr lang="en-US" sz="1400" i="1" dirty="0">
                <a:solidFill>
                  <a:schemeClr val="bg1"/>
                </a:solidFill>
                <a:latin typeface="DM Sans" pitchFamily="2" charset="0"/>
              </a:rPr>
              <a:t>Partner</a:t>
            </a:r>
          </a:p>
          <a:p>
            <a:pPr marL="0" indent="0">
              <a:buClr>
                <a:srgbClr val="96C610"/>
              </a:buClr>
              <a:buFont typeface="Arial" panose="020B0604020202020204" pitchFamily="34" charset="0"/>
              <a:buNone/>
            </a:pPr>
            <a:r>
              <a:rPr lang="en-US" sz="1400" dirty="0">
                <a:solidFill>
                  <a:schemeClr val="bg1"/>
                </a:solidFill>
                <a:latin typeface="DM Sans" pitchFamily="2" charset="0"/>
              </a:rPr>
              <a:t>joe.valenti@saul.com</a:t>
            </a:r>
          </a:p>
          <a:p>
            <a:pPr marL="0" indent="0">
              <a:buClr>
                <a:srgbClr val="96C610"/>
              </a:buClr>
              <a:buFont typeface="Arial" panose="020B0604020202020204" pitchFamily="34" charset="0"/>
              <a:buNone/>
            </a:pPr>
            <a:r>
              <a:rPr lang="en-US" sz="1400" dirty="0">
                <a:solidFill>
                  <a:schemeClr val="bg1"/>
                </a:solidFill>
                <a:latin typeface="DM Sans" pitchFamily="2" charset="0"/>
              </a:rPr>
              <a:t>(412) 209-2569</a:t>
            </a:r>
            <a:br>
              <a:rPr lang="en-US" sz="1400" dirty="0">
                <a:solidFill>
                  <a:schemeClr val="bg1"/>
                </a:solidFill>
              </a:rPr>
            </a:br>
            <a:endParaRPr lang="en-US" sz="1400" dirty="0">
              <a:solidFill>
                <a:schemeClr val="bg1"/>
              </a:solidFill>
              <a:latin typeface="DM Sans" pitchFamily="2" charset="0"/>
            </a:endParaRPr>
          </a:p>
        </p:txBody>
      </p:sp>
      <p:pic>
        <p:nvPicPr>
          <p:cNvPr id="9" name="Picture 8" descr="A person smiling at the camera&#10;&#10;Description automatically generated">
            <a:extLst>
              <a:ext uri="{FF2B5EF4-FFF2-40B4-BE49-F238E27FC236}">
                <a16:creationId xmlns:a16="http://schemas.microsoft.com/office/drawing/2014/main" id="{72FC0160-B65F-BA41-FB6D-A7B4DC5748A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1873" y="1753405"/>
            <a:ext cx="1828800" cy="1828800"/>
          </a:xfrm>
          <a:prstGeom prst="ellipse">
            <a:avLst/>
          </a:prstGeom>
          <a:ln w="38100">
            <a:solidFill>
              <a:srgbClr val="96C610"/>
            </a:solidFill>
          </a:ln>
        </p:spPr>
      </p:pic>
      <p:pic>
        <p:nvPicPr>
          <p:cNvPr id="11" name="Picture 10" descr="A close-up of a person smiling&#10;&#10;Description automatically generated">
            <a:extLst>
              <a:ext uri="{FF2B5EF4-FFF2-40B4-BE49-F238E27FC236}">
                <a16:creationId xmlns:a16="http://schemas.microsoft.com/office/drawing/2014/main" id="{F6A3C41C-4772-C34E-3980-5BE5711E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327" y="1753405"/>
            <a:ext cx="1828800" cy="1828800"/>
          </a:xfrm>
          <a:prstGeom prst="ellipse">
            <a:avLst/>
          </a:prstGeom>
          <a:ln w="38100">
            <a:solidFill>
              <a:srgbClr val="96C610"/>
            </a:solidFill>
          </a:ln>
        </p:spPr>
      </p:pic>
      <p:pic>
        <p:nvPicPr>
          <p:cNvPr id="13" name="Picture 12" descr="A person in a suit and tie&#10;&#10;Description automatically generated">
            <a:extLst>
              <a:ext uri="{FF2B5EF4-FFF2-40B4-BE49-F238E27FC236}">
                <a16:creationId xmlns:a16="http://schemas.microsoft.com/office/drawing/2014/main" id="{1EC0C844-8EB4-E795-11CB-2E5D97A59D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1753405"/>
            <a:ext cx="1828800" cy="1828800"/>
          </a:xfrm>
          <a:prstGeom prst="ellipse">
            <a:avLst/>
          </a:prstGeom>
          <a:ln w="38100">
            <a:solidFill>
              <a:srgbClr val="96C610"/>
            </a:solidFill>
          </a:ln>
        </p:spPr>
      </p:pic>
    </p:spTree>
    <p:extLst>
      <p:ext uri="{BB962C8B-B14F-4D97-AF65-F5344CB8AC3E}">
        <p14:creationId xmlns:p14="http://schemas.microsoft.com/office/powerpoint/2010/main" val="328699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367716"/>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Baltimore</a:t>
            </a:r>
            <a:br>
              <a:rPr lang="en-US" altLang="en-US" sz="1200" b="1" dirty="0">
                <a:solidFill>
                  <a:srgbClr val="13327C"/>
                </a:solidFill>
                <a:latin typeface="+mn-lt"/>
              </a:rPr>
            </a:br>
            <a:r>
              <a:rPr lang="en-US" sz="1000" dirty="0">
                <a:latin typeface="+mn-lt"/>
              </a:rPr>
              <a:t>1001 Fleet Street</a:t>
            </a:r>
            <a:br>
              <a:rPr lang="en-US" sz="1000" dirty="0">
                <a:latin typeface="+mn-lt"/>
              </a:rPr>
            </a:br>
            <a:r>
              <a:rPr lang="en-US" sz="1000" dirty="0">
                <a:latin typeface="+mn-lt"/>
              </a:rPr>
              <a:t>9</a:t>
            </a:r>
            <a:r>
              <a:rPr lang="en-US" sz="1000" baseline="30000" dirty="0">
                <a:latin typeface="+mn-lt"/>
              </a:rPr>
              <a:t>th</a:t>
            </a:r>
            <a:r>
              <a:rPr lang="en-US" sz="1000" dirty="0">
                <a:latin typeface="+mn-lt"/>
              </a:rPr>
              <a:t> Floor</a:t>
            </a:r>
            <a:br>
              <a:rPr lang="en-US" sz="1000" dirty="0">
                <a:latin typeface="+mn-lt"/>
              </a:rPr>
            </a:br>
            <a:r>
              <a:rPr lang="en-US" sz="1000" dirty="0">
                <a:latin typeface="+mn-lt"/>
              </a:rPr>
              <a:t>Baltimore, MD 21202</a:t>
            </a:r>
          </a:p>
          <a:p>
            <a:pPr algn="ctr" eaLnBrk="1" hangingPunct="1">
              <a:spcBef>
                <a:spcPct val="0"/>
              </a:spcBef>
              <a:buFontTx/>
              <a:buNone/>
            </a:pPr>
            <a:r>
              <a:rPr lang="en-US" altLang="en-US" sz="1000" dirty="0">
                <a:solidFill>
                  <a:schemeClr val="bg1">
                    <a:lumMod val="50000"/>
                  </a:schemeClr>
                </a:solidFill>
                <a:latin typeface="+mn-lt"/>
              </a:rPr>
              <a:t> </a:t>
            </a:r>
            <a:r>
              <a:rPr lang="en-US" altLang="en-US" sz="1000" dirty="0">
                <a:solidFill>
                  <a:srgbClr val="13327B"/>
                </a:solidFill>
                <a:latin typeface="+mn-lt"/>
              </a:rPr>
              <a:t>T: (410) 332-8600</a:t>
            </a:r>
            <a:r>
              <a:rPr lang="en-US" altLang="en-US" sz="1000" dirty="0">
                <a:solidFill>
                  <a:srgbClr val="96C610"/>
                </a:solidFill>
                <a:latin typeface="+mn-lt"/>
              </a:rPr>
              <a:t> • </a:t>
            </a:r>
            <a:r>
              <a:rPr lang="en-US" altLang="en-US" sz="1000" dirty="0">
                <a:solidFill>
                  <a:srgbClr val="13327B"/>
                </a:solidFill>
                <a:latin typeface="+mn-lt"/>
              </a:rPr>
              <a:t>F: (410) 332-8862</a:t>
            </a:r>
          </a:p>
        </p:txBody>
      </p:sp>
      <p:sp>
        <p:nvSpPr>
          <p:cNvPr id="3" name="Rectangle 5">
            <a:extLst>
              <a:ext uri="{FF2B5EF4-FFF2-40B4-BE49-F238E27FC236}">
                <a16:creationId xmlns:a16="http://schemas.microsoft.com/office/drawing/2014/main" id="{C32E85D4-8F9A-3D58-FC53-8B0FA0FCF3D2}"/>
              </a:ext>
            </a:extLst>
          </p:cNvPr>
          <p:cNvSpPr>
            <a:spLocks noChangeArrowheads="1"/>
          </p:cNvSpPr>
          <p:nvPr/>
        </p:nvSpPr>
        <p:spPr bwMode="auto">
          <a:xfrm>
            <a:off x="2412534" y="367715"/>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lang="en-US" altLang="en-US" sz="1200" b="1" dirty="0">
                <a:solidFill>
                  <a:srgbClr val="002060"/>
                </a:solidFill>
                <a:latin typeface="+mn-lt"/>
              </a:rPr>
              <a:t>Boston</a:t>
            </a:r>
          </a:p>
          <a:p>
            <a:pPr algn="ctr" eaLnBrk="1" hangingPunct="1">
              <a:spcBef>
                <a:spcPct val="0"/>
              </a:spcBef>
              <a:buFontTx/>
              <a:buNone/>
            </a:pPr>
            <a:r>
              <a:rPr lang="en-US" altLang="en-US" sz="1000" dirty="0">
                <a:latin typeface="+mn-lt"/>
              </a:rPr>
              <a:t>131 Dartmouth Street</a:t>
            </a:r>
          </a:p>
          <a:p>
            <a:pPr algn="ctr" eaLnBrk="1" hangingPunct="1">
              <a:spcBef>
                <a:spcPct val="0"/>
              </a:spcBef>
              <a:buFontTx/>
              <a:buNone/>
            </a:pPr>
            <a:r>
              <a:rPr lang="en-US" altLang="en-US" sz="1000" dirty="0">
                <a:latin typeface="+mn-lt"/>
              </a:rPr>
              <a:t>Suite 501</a:t>
            </a:r>
          </a:p>
          <a:p>
            <a:pPr algn="ctr" eaLnBrk="1" hangingPunct="1">
              <a:spcBef>
                <a:spcPct val="0"/>
              </a:spcBef>
              <a:buFontTx/>
              <a:buNone/>
            </a:pPr>
            <a:r>
              <a:rPr lang="en-US" altLang="en-US" sz="1000" dirty="0">
                <a:latin typeface="+mn-lt"/>
              </a:rPr>
              <a:t>Boston, MA 02116</a:t>
            </a:r>
          </a:p>
          <a:p>
            <a:pPr algn="ctr" eaLnBrk="1" hangingPunct="1">
              <a:spcBef>
                <a:spcPct val="0"/>
              </a:spcBef>
              <a:buFontTx/>
              <a:buNone/>
            </a:pPr>
            <a:r>
              <a:rPr lang="en-US" altLang="en-US" sz="1000" dirty="0">
                <a:solidFill>
                  <a:srgbClr val="13327B"/>
                </a:solidFill>
                <a:latin typeface="+mn-lt"/>
              </a:rPr>
              <a:t>T: (617) 723-3300</a:t>
            </a:r>
            <a:r>
              <a:rPr lang="en-US" altLang="en-US" sz="1000" dirty="0">
                <a:solidFill>
                  <a:srgbClr val="96C610"/>
                </a:solidFill>
                <a:latin typeface="+mn-lt"/>
              </a:rPr>
              <a:t> • </a:t>
            </a:r>
            <a:r>
              <a:rPr lang="en-US" altLang="en-US" sz="1000" dirty="0">
                <a:solidFill>
                  <a:srgbClr val="13327B"/>
                </a:solidFill>
                <a:latin typeface="+mn-lt"/>
              </a:rPr>
              <a:t>F: (617) 723-4151</a:t>
            </a:r>
          </a:p>
        </p:txBody>
      </p:sp>
      <p:sp>
        <p:nvSpPr>
          <p:cNvPr id="5" name="Rectangle 5">
            <a:extLst>
              <a:ext uri="{FF2B5EF4-FFF2-40B4-BE49-F238E27FC236}">
                <a16:creationId xmlns:a16="http://schemas.microsoft.com/office/drawing/2014/main" id="{EFB7496C-648B-19D6-DA02-5206943AFF5B}"/>
              </a:ext>
            </a:extLst>
          </p:cNvPr>
          <p:cNvSpPr>
            <a:spLocks noChangeArrowheads="1"/>
          </p:cNvSpPr>
          <p:nvPr/>
        </p:nvSpPr>
        <p:spPr bwMode="auto">
          <a:xfrm>
            <a:off x="4621635" y="367717"/>
            <a:ext cx="20574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lang="en-US" altLang="en-US" sz="1200" b="1" dirty="0">
                <a:solidFill>
                  <a:srgbClr val="002060"/>
                </a:solidFill>
                <a:latin typeface="+mn-lt"/>
              </a:rPr>
              <a:t>Chesterbrook</a:t>
            </a:r>
          </a:p>
          <a:p>
            <a:pPr algn="ctr" eaLnBrk="1" hangingPunct="1">
              <a:spcBef>
                <a:spcPct val="0"/>
              </a:spcBef>
              <a:buFontTx/>
              <a:buNone/>
            </a:pPr>
            <a:r>
              <a:rPr lang="en-US" altLang="en-US" sz="1000" dirty="0">
                <a:latin typeface="+mn-lt"/>
              </a:rPr>
              <a:t>1200 Liberty Ridge Drive </a:t>
            </a:r>
            <a:br>
              <a:rPr lang="en-US" altLang="en-US" sz="1000" dirty="0">
                <a:latin typeface="+mn-lt"/>
              </a:rPr>
            </a:br>
            <a:r>
              <a:rPr lang="en-US" altLang="en-US" sz="1000" dirty="0">
                <a:latin typeface="+mn-lt"/>
              </a:rPr>
              <a:t>Suite 200 </a:t>
            </a:r>
          </a:p>
          <a:p>
            <a:pPr algn="ctr" eaLnBrk="1" hangingPunct="1">
              <a:spcBef>
                <a:spcPct val="0"/>
              </a:spcBef>
              <a:buFontTx/>
              <a:buNone/>
            </a:pPr>
            <a:r>
              <a:rPr lang="en-US" altLang="en-US" sz="1000" dirty="0">
                <a:latin typeface="+mn-lt"/>
              </a:rPr>
              <a:t>Wayne, PA 19087 </a:t>
            </a:r>
          </a:p>
          <a:p>
            <a:pPr algn="ctr" eaLnBrk="1" hangingPunct="1">
              <a:spcBef>
                <a:spcPct val="0"/>
              </a:spcBef>
              <a:buFontTx/>
              <a:buNone/>
            </a:pPr>
            <a:r>
              <a:rPr lang="en-US" altLang="en-US" sz="1000" dirty="0">
                <a:solidFill>
                  <a:schemeClr val="bg1">
                    <a:lumMod val="50000"/>
                  </a:schemeClr>
                </a:solidFill>
                <a:latin typeface="+mn-lt"/>
              </a:rPr>
              <a:t> </a:t>
            </a:r>
            <a:r>
              <a:rPr lang="en-US" altLang="en-US" sz="1000" dirty="0">
                <a:solidFill>
                  <a:srgbClr val="13327B"/>
                </a:solidFill>
                <a:latin typeface="+mn-lt"/>
              </a:rPr>
              <a:t>T: 610.251.5050 </a:t>
            </a:r>
            <a:r>
              <a:rPr lang="en-US" altLang="en-US" sz="1000" dirty="0">
                <a:solidFill>
                  <a:srgbClr val="96C610"/>
                </a:solidFill>
                <a:latin typeface="+mn-lt"/>
              </a:rPr>
              <a:t>•</a:t>
            </a:r>
            <a:r>
              <a:rPr lang="en-US" altLang="en-US" sz="1000" dirty="0">
                <a:solidFill>
                  <a:srgbClr val="13327B"/>
                </a:solidFill>
                <a:latin typeface="+mn-lt"/>
              </a:rPr>
              <a:t> F: (610) 651-5930</a:t>
            </a:r>
          </a:p>
        </p:txBody>
      </p:sp>
      <p:sp>
        <p:nvSpPr>
          <p:cNvPr id="6" name="Rectangle 5">
            <a:extLst>
              <a:ext uri="{FF2B5EF4-FFF2-40B4-BE49-F238E27FC236}">
                <a16:creationId xmlns:a16="http://schemas.microsoft.com/office/drawing/2014/main" id="{9013B041-1A97-9E01-F639-9C794C1214BE}"/>
              </a:ext>
            </a:extLst>
          </p:cNvPr>
          <p:cNvSpPr>
            <a:spLocks noChangeArrowheads="1"/>
          </p:cNvSpPr>
          <p:nvPr/>
        </p:nvSpPr>
        <p:spPr bwMode="auto">
          <a:xfrm>
            <a:off x="6826188" y="341596"/>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lang="en-US" altLang="en-US" sz="1200" b="1" dirty="0">
                <a:solidFill>
                  <a:srgbClr val="002060"/>
                </a:solidFill>
                <a:latin typeface="+mn-lt"/>
              </a:rPr>
              <a:t>Chicago</a:t>
            </a:r>
          </a:p>
          <a:p>
            <a:pPr algn="ctr" eaLnBrk="1" hangingPunct="1">
              <a:spcBef>
                <a:spcPct val="0"/>
              </a:spcBef>
              <a:buFontTx/>
              <a:buNone/>
            </a:pPr>
            <a:r>
              <a:rPr lang="en-US" altLang="en-US" sz="1000" dirty="0">
                <a:latin typeface="+mn-lt"/>
              </a:rPr>
              <a:t>161 North Clark Street</a:t>
            </a:r>
          </a:p>
          <a:p>
            <a:pPr algn="ctr" eaLnBrk="1" hangingPunct="1">
              <a:spcBef>
                <a:spcPct val="0"/>
              </a:spcBef>
              <a:buFontTx/>
              <a:buNone/>
            </a:pPr>
            <a:r>
              <a:rPr lang="en-US" altLang="en-US" sz="1000" dirty="0">
                <a:latin typeface="+mn-lt"/>
              </a:rPr>
              <a:t>Suite 4200</a:t>
            </a:r>
          </a:p>
          <a:p>
            <a:pPr algn="ctr" eaLnBrk="1" hangingPunct="1">
              <a:spcBef>
                <a:spcPct val="0"/>
              </a:spcBef>
              <a:buFontTx/>
              <a:buNone/>
            </a:pPr>
            <a:r>
              <a:rPr lang="en-US" altLang="en-US" sz="1000" dirty="0">
                <a:latin typeface="+mn-lt"/>
              </a:rPr>
              <a:t>Chicago, IL 60601</a:t>
            </a:r>
          </a:p>
          <a:p>
            <a:pPr algn="ctr" eaLnBrk="1" hangingPunct="1">
              <a:spcBef>
                <a:spcPct val="0"/>
              </a:spcBef>
              <a:buFontTx/>
              <a:buNone/>
            </a:pPr>
            <a:r>
              <a:rPr lang="en-US" altLang="en-US" sz="1000" dirty="0">
                <a:solidFill>
                  <a:srgbClr val="13327B"/>
                </a:solidFill>
                <a:latin typeface="+mn-lt"/>
              </a:rPr>
              <a:t>T: (312) 876-7100 </a:t>
            </a:r>
            <a:r>
              <a:rPr lang="en-US" altLang="en-US" sz="1000" dirty="0">
                <a:solidFill>
                  <a:srgbClr val="96C610"/>
                </a:solidFill>
                <a:latin typeface="+mn-lt"/>
              </a:rPr>
              <a:t>•</a:t>
            </a:r>
            <a:r>
              <a:rPr lang="en-US" altLang="en-US" sz="1000" dirty="0">
                <a:solidFill>
                  <a:srgbClr val="13327B"/>
                </a:solidFill>
                <a:latin typeface="+mn-lt"/>
              </a:rPr>
              <a:t> F: (312) 876-0288</a:t>
            </a:r>
          </a:p>
        </p:txBody>
      </p:sp>
      <p:sp>
        <p:nvSpPr>
          <p:cNvPr id="7" name="Rectangle 5">
            <a:extLst>
              <a:ext uri="{FF2B5EF4-FFF2-40B4-BE49-F238E27FC236}">
                <a16:creationId xmlns:a16="http://schemas.microsoft.com/office/drawing/2014/main" id="{A827F1C2-6299-6971-F4C2-B79B20626F12}"/>
              </a:ext>
            </a:extLst>
          </p:cNvPr>
          <p:cNvSpPr>
            <a:spLocks noChangeArrowheads="1"/>
          </p:cNvSpPr>
          <p:nvPr/>
        </p:nvSpPr>
        <p:spPr bwMode="auto">
          <a:xfrm>
            <a:off x="266700" y="1434515"/>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lang="en-US" altLang="en-US" sz="1200" b="1" dirty="0">
                <a:solidFill>
                  <a:srgbClr val="002060"/>
                </a:solidFill>
                <a:latin typeface="+mn-lt"/>
              </a:rPr>
              <a:t>Fort Lauderdale</a:t>
            </a:r>
          </a:p>
          <a:p>
            <a:pPr algn="ctr" eaLnBrk="1" hangingPunct="1">
              <a:spcBef>
                <a:spcPct val="0"/>
              </a:spcBef>
              <a:buFontTx/>
              <a:buNone/>
            </a:pPr>
            <a:r>
              <a:rPr lang="fr-FR" altLang="en-US" sz="1000" dirty="0">
                <a:latin typeface="+mn-lt"/>
              </a:rPr>
              <a:t>200 E. Las Olas Blvd.</a:t>
            </a:r>
          </a:p>
          <a:p>
            <a:pPr algn="ctr" eaLnBrk="1" hangingPunct="1">
              <a:spcBef>
                <a:spcPct val="0"/>
              </a:spcBef>
              <a:buFontTx/>
              <a:buNone/>
            </a:pPr>
            <a:r>
              <a:rPr lang="fr-FR" altLang="en-US" sz="1000" dirty="0">
                <a:latin typeface="+mn-lt"/>
              </a:rPr>
              <a:t>Suite 1000</a:t>
            </a:r>
          </a:p>
          <a:p>
            <a:pPr algn="ctr" eaLnBrk="1" hangingPunct="1">
              <a:spcBef>
                <a:spcPct val="0"/>
              </a:spcBef>
              <a:buFontTx/>
              <a:buNone/>
            </a:pPr>
            <a:r>
              <a:rPr lang="fr-FR" altLang="en-US" sz="1000" dirty="0">
                <a:latin typeface="+mn-lt"/>
              </a:rPr>
              <a:t>Fort Lauderdale, FL 33301</a:t>
            </a:r>
          </a:p>
          <a:p>
            <a:pPr algn="ctr" eaLnBrk="1" hangingPunct="1">
              <a:spcBef>
                <a:spcPct val="0"/>
              </a:spcBef>
              <a:buFontTx/>
              <a:buNone/>
            </a:pPr>
            <a:r>
              <a:rPr lang="en-US" altLang="en-US" sz="1000" dirty="0">
                <a:solidFill>
                  <a:srgbClr val="13327B"/>
                </a:solidFill>
                <a:latin typeface="+mn-lt"/>
              </a:rPr>
              <a:t>T: (954) 713-7600 </a:t>
            </a:r>
            <a:r>
              <a:rPr lang="en-US" altLang="en-US" sz="1000" dirty="0">
                <a:solidFill>
                  <a:srgbClr val="96C610"/>
                </a:solidFill>
                <a:latin typeface="+mn-lt"/>
              </a:rPr>
              <a:t>•</a:t>
            </a:r>
            <a:r>
              <a:rPr lang="en-US" altLang="en-US" sz="1000" dirty="0">
                <a:solidFill>
                  <a:srgbClr val="13327B"/>
                </a:solidFill>
                <a:latin typeface="+mn-lt"/>
              </a:rPr>
              <a:t> F: (954) 713-7700</a:t>
            </a:r>
          </a:p>
        </p:txBody>
      </p:sp>
      <p:sp>
        <p:nvSpPr>
          <p:cNvPr id="8" name="Rectangle 5">
            <a:extLst>
              <a:ext uri="{FF2B5EF4-FFF2-40B4-BE49-F238E27FC236}">
                <a16:creationId xmlns:a16="http://schemas.microsoft.com/office/drawing/2014/main" id="{87998F36-FC04-A0DD-6077-1F34132E84C9}"/>
              </a:ext>
            </a:extLst>
          </p:cNvPr>
          <p:cNvSpPr>
            <a:spLocks noChangeArrowheads="1"/>
          </p:cNvSpPr>
          <p:nvPr/>
        </p:nvSpPr>
        <p:spPr bwMode="auto">
          <a:xfrm>
            <a:off x="2488734" y="1434515"/>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lang="en-US" altLang="en-US" sz="1200" b="1" dirty="0">
                <a:solidFill>
                  <a:srgbClr val="002060"/>
                </a:solidFill>
                <a:latin typeface="+mn-lt"/>
              </a:rPr>
              <a:t>Harrisburg</a:t>
            </a:r>
          </a:p>
          <a:p>
            <a:pPr algn="ctr" eaLnBrk="1" hangingPunct="1">
              <a:spcBef>
                <a:spcPct val="0"/>
              </a:spcBef>
              <a:buFontTx/>
              <a:buNone/>
            </a:pPr>
            <a:r>
              <a:rPr lang="en-US" altLang="en-US" sz="1000" dirty="0">
                <a:latin typeface="+mn-lt"/>
              </a:rPr>
              <a:t>Penn National Insurance Plaza </a:t>
            </a:r>
            <a:br>
              <a:rPr lang="en-US" altLang="en-US" sz="1000" dirty="0">
                <a:latin typeface="+mn-lt"/>
              </a:rPr>
            </a:br>
            <a:r>
              <a:rPr lang="en-US" altLang="en-US" sz="1000" dirty="0">
                <a:latin typeface="+mn-lt"/>
              </a:rPr>
              <a:t>2 North Second Street, 7</a:t>
            </a:r>
            <a:r>
              <a:rPr lang="en-US" altLang="en-US" sz="1000" baseline="30000" dirty="0">
                <a:latin typeface="+mn-lt"/>
              </a:rPr>
              <a:t>th</a:t>
            </a:r>
            <a:r>
              <a:rPr lang="en-US" altLang="en-US" sz="1000" dirty="0">
                <a:latin typeface="+mn-lt"/>
              </a:rPr>
              <a:t> Floor Harrisburg, PA 17101 </a:t>
            </a:r>
          </a:p>
          <a:p>
            <a:pPr algn="ctr" eaLnBrk="1" hangingPunct="1">
              <a:spcBef>
                <a:spcPct val="0"/>
              </a:spcBef>
              <a:buFontTx/>
              <a:buNone/>
            </a:pPr>
            <a:r>
              <a:rPr lang="en-US" altLang="en-US" sz="1000" dirty="0">
                <a:solidFill>
                  <a:srgbClr val="13327B"/>
                </a:solidFill>
                <a:latin typeface="+mn-lt"/>
              </a:rPr>
              <a:t>T: (717) 257-7500 </a:t>
            </a:r>
            <a:r>
              <a:rPr lang="en-US" altLang="en-US" sz="1000" dirty="0">
                <a:solidFill>
                  <a:srgbClr val="96C610"/>
                </a:solidFill>
                <a:latin typeface="+mn-lt"/>
              </a:rPr>
              <a:t>• </a:t>
            </a:r>
            <a:r>
              <a:rPr lang="en-US" altLang="en-US" sz="1000" dirty="0">
                <a:solidFill>
                  <a:srgbClr val="13327B"/>
                </a:solidFill>
                <a:latin typeface="+mn-lt"/>
              </a:rPr>
              <a:t>F: (717) 238-4622</a:t>
            </a:r>
          </a:p>
        </p:txBody>
      </p:sp>
      <p:sp>
        <p:nvSpPr>
          <p:cNvPr id="9" name="Rectangle 5">
            <a:extLst>
              <a:ext uri="{FF2B5EF4-FFF2-40B4-BE49-F238E27FC236}">
                <a16:creationId xmlns:a16="http://schemas.microsoft.com/office/drawing/2014/main" id="{344DA29E-4ED9-42D8-3AF8-CB44E5E2D6BA}"/>
              </a:ext>
            </a:extLst>
          </p:cNvPr>
          <p:cNvSpPr>
            <a:spLocks noChangeArrowheads="1"/>
          </p:cNvSpPr>
          <p:nvPr/>
        </p:nvSpPr>
        <p:spPr bwMode="auto">
          <a:xfrm>
            <a:off x="4698534" y="1434515"/>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algn="ctr" eaLnBrk="1" hangingPunct="1">
              <a:spcBef>
                <a:spcPct val="0"/>
              </a:spcBef>
              <a:buFontTx/>
              <a:buNone/>
            </a:pPr>
            <a:r>
              <a:rPr lang="en-US" altLang="en-US" sz="1200" b="1" dirty="0">
                <a:solidFill>
                  <a:srgbClr val="002060"/>
                </a:solidFill>
                <a:latin typeface="+mn-lt"/>
              </a:rPr>
              <a:t>Los Angeles</a:t>
            </a:r>
          </a:p>
          <a:p>
            <a:pPr algn="ctr" eaLnBrk="1" hangingPunct="1">
              <a:spcBef>
                <a:spcPct val="0"/>
              </a:spcBef>
              <a:buFontTx/>
              <a:buNone/>
            </a:pPr>
            <a:r>
              <a:rPr lang="en-US" altLang="en-US" sz="1000" dirty="0">
                <a:latin typeface="+mn-lt"/>
              </a:rPr>
              <a:t>1888 Century Park East</a:t>
            </a:r>
          </a:p>
          <a:p>
            <a:pPr algn="ctr" eaLnBrk="1" hangingPunct="1">
              <a:spcBef>
                <a:spcPct val="0"/>
              </a:spcBef>
              <a:buFontTx/>
              <a:buNone/>
            </a:pPr>
            <a:r>
              <a:rPr lang="en-US" altLang="en-US" sz="1000" dirty="0">
                <a:latin typeface="+mn-lt"/>
              </a:rPr>
              <a:t>Suite 1500</a:t>
            </a:r>
          </a:p>
          <a:p>
            <a:pPr algn="ctr" eaLnBrk="1" hangingPunct="1">
              <a:spcBef>
                <a:spcPct val="0"/>
              </a:spcBef>
              <a:buFontTx/>
              <a:buNone/>
            </a:pPr>
            <a:r>
              <a:rPr lang="en-US" altLang="en-US" sz="1000" dirty="0">
                <a:latin typeface="+mn-lt"/>
              </a:rPr>
              <a:t>Los Angeles, CA 90067</a:t>
            </a:r>
            <a:br>
              <a:rPr lang="en-US" altLang="en-US" sz="1000" dirty="0">
                <a:latin typeface="+mn-lt"/>
              </a:rPr>
            </a:br>
            <a:r>
              <a:rPr lang="en-US" altLang="en-US" sz="1000" dirty="0">
                <a:solidFill>
                  <a:srgbClr val="13327B"/>
                </a:solidFill>
                <a:latin typeface="+mn-lt"/>
              </a:rPr>
              <a:t>T: (310) 255-6100 </a:t>
            </a:r>
            <a:r>
              <a:rPr lang="en-US" altLang="en-US" sz="1000" dirty="0">
                <a:solidFill>
                  <a:srgbClr val="96C610"/>
                </a:solidFill>
                <a:latin typeface="+mn-lt"/>
              </a:rPr>
              <a:t>•</a:t>
            </a:r>
            <a:r>
              <a:rPr lang="en-US" altLang="en-US" sz="1000" dirty="0">
                <a:solidFill>
                  <a:srgbClr val="13327B"/>
                </a:solidFill>
                <a:latin typeface="+mn-lt"/>
              </a:rPr>
              <a:t> F: (310) 255-6200 </a:t>
            </a:r>
          </a:p>
        </p:txBody>
      </p:sp>
      <p:sp>
        <p:nvSpPr>
          <p:cNvPr id="10" name="Rectangle 5">
            <a:extLst>
              <a:ext uri="{FF2B5EF4-FFF2-40B4-BE49-F238E27FC236}">
                <a16:creationId xmlns:a16="http://schemas.microsoft.com/office/drawing/2014/main" id="{796C1236-8FB1-EE36-2D0D-87751B8990B7}"/>
              </a:ext>
            </a:extLst>
          </p:cNvPr>
          <p:cNvSpPr>
            <a:spLocks noChangeArrowheads="1"/>
          </p:cNvSpPr>
          <p:nvPr/>
        </p:nvSpPr>
        <p:spPr bwMode="auto">
          <a:xfrm>
            <a:off x="6934200" y="1446236"/>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Miami</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701 Brickell Avenue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17</a:t>
            </a:r>
            <a:r>
              <a:rPr kumimoji="0" lang="en-US" altLang="en-US" sz="1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 Floor</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Miami, FL 33131</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(305) 428-4500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(305) 374-4744</a:t>
            </a:r>
          </a:p>
        </p:txBody>
      </p:sp>
      <p:sp>
        <p:nvSpPr>
          <p:cNvPr id="27" name="Rectangle 5">
            <a:extLst>
              <a:ext uri="{FF2B5EF4-FFF2-40B4-BE49-F238E27FC236}">
                <a16:creationId xmlns:a16="http://schemas.microsoft.com/office/drawing/2014/main" id="{7ACA738B-325D-D696-70B2-6235F16DBA85}"/>
              </a:ext>
            </a:extLst>
          </p:cNvPr>
          <p:cNvSpPr>
            <a:spLocks noChangeArrowheads="1"/>
          </p:cNvSpPr>
          <p:nvPr/>
        </p:nvSpPr>
        <p:spPr bwMode="auto">
          <a:xfrm>
            <a:off x="266700" y="2501313"/>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Minneapolis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 33 South Sixth Street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4750</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Minneapolis, MN 55402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(612) </a:t>
            </a:r>
            <a:r>
              <a:rPr lang="en-US" altLang="en-US" sz="1000" dirty="0">
                <a:solidFill>
                  <a:srgbClr val="13327B"/>
                </a:solidFill>
                <a:latin typeface="Calibri" panose="020F0502020204030204"/>
              </a:rPr>
              <a:t>225-2800</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(612) 677-3844</a:t>
            </a:r>
          </a:p>
        </p:txBody>
      </p:sp>
      <p:sp>
        <p:nvSpPr>
          <p:cNvPr id="28" name="Rectangle 5">
            <a:extLst>
              <a:ext uri="{FF2B5EF4-FFF2-40B4-BE49-F238E27FC236}">
                <a16:creationId xmlns:a16="http://schemas.microsoft.com/office/drawing/2014/main" id="{0776CDC3-129E-5A77-B42E-FC29884802E5}"/>
              </a:ext>
            </a:extLst>
          </p:cNvPr>
          <p:cNvSpPr>
            <a:spLocks noChangeArrowheads="1"/>
          </p:cNvSpPr>
          <p:nvPr/>
        </p:nvSpPr>
        <p:spPr bwMode="auto">
          <a:xfrm>
            <a:off x="2488734" y="2501313"/>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New York</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1270 Avenue of the Americas</a:t>
            </a:r>
            <a:b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2800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New York, NY 10020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(212) 980-7200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(212) 980-7209</a:t>
            </a:r>
          </a:p>
        </p:txBody>
      </p:sp>
      <p:sp>
        <p:nvSpPr>
          <p:cNvPr id="35" name="Rectangle 5">
            <a:extLst>
              <a:ext uri="{FF2B5EF4-FFF2-40B4-BE49-F238E27FC236}">
                <a16:creationId xmlns:a16="http://schemas.microsoft.com/office/drawing/2014/main" id="{7B53FCAD-B7EE-BFEE-EB73-1FE36094CC84}"/>
              </a:ext>
            </a:extLst>
          </p:cNvPr>
          <p:cNvSpPr>
            <a:spLocks noChangeArrowheads="1"/>
          </p:cNvSpPr>
          <p:nvPr/>
        </p:nvSpPr>
        <p:spPr bwMode="auto">
          <a:xfrm>
            <a:off x="4698534" y="2501313"/>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Newark</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One Riverfront Plaza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1037 Raymond Blvd., Suite 1520</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Newark, NJ 07102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(973) 286-6700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(973) 286-6800</a:t>
            </a:r>
          </a:p>
        </p:txBody>
      </p:sp>
      <p:sp>
        <p:nvSpPr>
          <p:cNvPr id="36" name="Rectangle 5">
            <a:extLst>
              <a:ext uri="{FF2B5EF4-FFF2-40B4-BE49-F238E27FC236}">
                <a16:creationId xmlns:a16="http://schemas.microsoft.com/office/drawing/2014/main" id="{8E92DA55-2FB7-7246-3FAE-B27129F32A51}"/>
              </a:ext>
            </a:extLst>
          </p:cNvPr>
          <p:cNvSpPr>
            <a:spLocks noChangeArrowheads="1"/>
          </p:cNvSpPr>
          <p:nvPr/>
        </p:nvSpPr>
        <p:spPr bwMode="auto">
          <a:xfrm>
            <a:off x="6934200" y="2513034"/>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Orange County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5 Park Plaza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650</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Irvine, CA 92614</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(949) 252-2777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(949) 252-2776</a:t>
            </a:r>
          </a:p>
        </p:txBody>
      </p:sp>
      <p:sp>
        <p:nvSpPr>
          <p:cNvPr id="37" name="Rectangle 5">
            <a:extLst>
              <a:ext uri="{FF2B5EF4-FFF2-40B4-BE49-F238E27FC236}">
                <a16:creationId xmlns:a16="http://schemas.microsoft.com/office/drawing/2014/main" id="{D44F15BD-4CFB-BDB8-F6B5-E6C9915F4CC0}"/>
              </a:ext>
            </a:extLst>
          </p:cNvPr>
          <p:cNvSpPr>
            <a:spLocks noChangeArrowheads="1"/>
          </p:cNvSpPr>
          <p:nvPr/>
        </p:nvSpPr>
        <p:spPr bwMode="auto">
          <a:xfrm>
            <a:off x="228600" y="3645055"/>
            <a:ext cx="1981200" cy="7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Philadelphia</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1735 Market Street, Suite 3400</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Philadelphia, PA 19103</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(215) 972-7777</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 • </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F: (215) 972-7725</a:t>
            </a:r>
          </a:p>
        </p:txBody>
      </p:sp>
      <p:sp>
        <p:nvSpPr>
          <p:cNvPr id="38" name="Rectangle 5">
            <a:extLst>
              <a:ext uri="{FF2B5EF4-FFF2-40B4-BE49-F238E27FC236}">
                <a16:creationId xmlns:a16="http://schemas.microsoft.com/office/drawing/2014/main" id="{9218DD9A-7E7C-A648-A5A6-BA83C684E42B}"/>
              </a:ext>
            </a:extLst>
          </p:cNvPr>
          <p:cNvSpPr>
            <a:spLocks noChangeArrowheads="1"/>
          </p:cNvSpPr>
          <p:nvPr/>
        </p:nvSpPr>
        <p:spPr bwMode="auto">
          <a:xfrm>
            <a:off x="2450634" y="3568111"/>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Pittsburgh</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One PPG Place</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1000" dirty="0">
                <a:solidFill>
                  <a:prstClr val="black"/>
                </a:solidFill>
                <a:latin typeface="Calibri" panose="020F0502020204030204"/>
              </a:rPr>
              <a:t>Suite 3010</a:t>
            </a:r>
            <a:endPar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Pittsburgh, PA 15222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(412) 209-2500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lang="en-US" altLang="en-US" sz="1000" dirty="0">
                <a:solidFill>
                  <a:srgbClr val="13327B"/>
                </a:solidFill>
                <a:latin typeface="Calibri" panose="020F0502020204030204"/>
              </a:rPr>
              <a:t> </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F: (412) 209-2570</a:t>
            </a:r>
          </a:p>
        </p:txBody>
      </p:sp>
      <p:sp>
        <p:nvSpPr>
          <p:cNvPr id="39" name="Rectangle 5">
            <a:extLst>
              <a:ext uri="{FF2B5EF4-FFF2-40B4-BE49-F238E27FC236}">
                <a16:creationId xmlns:a16="http://schemas.microsoft.com/office/drawing/2014/main" id="{389AE9F7-2B01-7342-3997-E33B505EF353}"/>
              </a:ext>
            </a:extLst>
          </p:cNvPr>
          <p:cNvSpPr>
            <a:spLocks noChangeArrowheads="1"/>
          </p:cNvSpPr>
          <p:nvPr/>
        </p:nvSpPr>
        <p:spPr bwMode="auto">
          <a:xfrm>
            <a:off x="4660434" y="3568111"/>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Princeton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650 College Road East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4000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Princeton, NJ 08540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(609) 452-3100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(609) 452-3122</a:t>
            </a:r>
          </a:p>
        </p:txBody>
      </p:sp>
      <p:sp>
        <p:nvSpPr>
          <p:cNvPr id="40" name="Rectangle 5">
            <a:extLst>
              <a:ext uri="{FF2B5EF4-FFF2-40B4-BE49-F238E27FC236}">
                <a16:creationId xmlns:a16="http://schemas.microsoft.com/office/drawing/2014/main" id="{2AAF42F1-DD52-9211-F25E-760F862FD26D}"/>
              </a:ext>
            </a:extLst>
          </p:cNvPr>
          <p:cNvSpPr>
            <a:spLocks noChangeArrowheads="1"/>
          </p:cNvSpPr>
          <p:nvPr/>
        </p:nvSpPr>
        <p:spPr bwMode="auto">
          <a:xfrm>
            <a:off x="6896100" y="3579832"/>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Washington, D.C.</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1919 Pennsylvania Avenue, N.W.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550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Washington, DC 20006</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(202) 333-8800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(202) 337-6065</a:t>
            </a:r>
          </a:p>
        </p:txBody>
      </p:sp>
      <p:sp>
        <p:nvSpPr>
          <p:cNvPr id="41" name="Rectangle 5">
            <a:extLst>
              <a:ext uri="{FF2B5EF4-FFF2-40B4-BE49-F238E27FC236}">
                <a16:creationId xmlns:a16="http://schemas.microsoft.com/office/drawing/2014/main" id="{F6C0230B-01E2-736A-0E8E-1BFE75EB0759}"/>
              </a:ext>
            </a:extLst>
          </p:cNvPr>
          <p:cNvSpPr>
            <a:spLocks noChangeArrowheads="1"/>
          </p:cNvSpPr>
          <p:nvPr/>
        </p:nvSpPr>
        <p:spPr bwMode="auto">
          <a:xfrm>
            <a:off x="2488734" y="4634909"/>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West Palm Beach</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515 N. Flagler Drive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1400</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West Palm Beach, FL 33401</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(561) 833-9800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(561) 655-5551</a:t>
            </a:r>
          </a:p>
        </p:txBody>
      </p:sp>
      <p:sp>
        <p:nvSpPr>
          <p:cNvPr id="42" name="Rectangle 5">
            <a:extLst>
              <a:ext uri="{FF2B5EF4-FFF2-40B4-BE49-F238E27FC236}">
                <a16:creationId xmlns:a16="http://schemas.microsoft.com/office/drawing/2014/main" id="{AA9900C1-A3AA-F299-E5A9-CF092AB743C7}"/>
              </a:ext>
            </a:extLst>
          </p:cNvPr>
          <p:cNvSpPr>
            <a:spLocks noChangeArrowheads="1"/>
          </p:cNvSpPr>
          <p:nvPr/>
        </p:nvSpPr>
        <p:spPr bwMode="auto">
          <a:xfrm>
            <a:off x="4710768" y="4634909"/>
            <a:ext cx="1981200"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63480" anchor="ct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Font typeface="Wingdings" pitchFamily="2" charset="2"/>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Font typeface="Wingdings" pitchFamily="2" charset="2"/>
              <a:buChar char="§"/>
              <a:defRPr sz="2000">
                <a:solidFill>
                  <a:schemeClr val="tx1"/>
                </a:solidFill>
                <a:latin typeface="Georgia" pitchFamily="18" charset="0"/>
              </a:defRPr>
            </a:lvl4pPr>
            <a:lvl5pPr marL="2057400" indent="-228600" eaLnBrk="0" hangingPunct="0">
              <a:spcBef>
                <a:spcPct val="20000"/>
              </a:spcBef>
              <a:buSzPct val="55000"/>
              <a:buFont typeface="Webdings" pitchFamily="18" charset="2"/>
              <a:buChar char="4"/>
              <a:defRPr sz="2000">
                <a:solidFill>
                  <a:schemeClr val="tx1"/>
                </a:solidFill>
                <a:latin typeface="Georgia" pitchFamily="18" charset="0"/>
              </a:defRPr>
            </a:lvl5pPr>
            <a:lvl6pPr marL="25146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6pPr>
            <a:lvl7pPr marL="29718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7pPr>
            <a:lvl8pPr marL="34290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8pPr>
            <a:lvl9pPr marL="3886200" indent="-228600" eaLnBrk="0" fontAlgn="base" hangingPunct="0">
              <a:spcBef>
                <a:spcPct val="20000"/>
              </a:spcBef>
              <a:spcAft>
                <a:spcPct val="0"/>
              </a:spcAft>
              <a:buSzPct val="55000"/>
              <a:buFont typeface="Webdings" pitchFamily="18" charset="2"/>
              <a:buChar char="4"/>
              <a:defRPr sz="2000">
                <a:solidFill>
                  <a:schemeClr val="tx1"/>
                </a:solidFill>
                <a:latin typeface="Georgia"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panose="020F0502020204030204"/>
                <a:ea typeface="+mn-ea"/>
                <a:cs typeface="+mn-cs"/>
              </a:rPr>
              <a:t>Wilmington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1201 North Market Street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Suite 2300  •  P.O. Box 1266 Wilmington, DE 19899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T: (302) 421-6800 </a:t>
            </a:r>
            <a:r>
              <a:rPr kumimoji="0" lang="en-US" altLang="en-US" sz="1000" b="0" i="0" u="none" strike="noStrike" kern="1200" cap="none" spc="0" normalizeH="0" baseline="0" noProof="0" dirty="0">
                <a:ln>
                  <a:noFill/>
                </a:ln>
                <a:solidFill>
                  <a:srgbClr val="96C610"/>
                </a:solidFill>
                <a:effectLst/>
                <a:uLnTx/>
                <a:uFillTx/>
                <a:latin typeface="Calibri" panose="020F0502020204030204"/>
                <a:ea typeface="+mn-ea"/>
                <a:cs typeface="+mn-cs"/>
              </a:rPr>
              <a:t>•</a:t>
            </a:r>
            <a:r>
              <a:rPr kumimoji="0" lang="en-US" altLang="en-US" sz="1000" b="0" i="0" u="none" strike="noStrike" kern="1200" cap="none" spc="0" normalizeH="0" baseline="0" noProof="0" dirty="0">
                <a:ln>
                  <a:noFill/>
                </a:ln>
                <a:solidFill>
                  <a:srgbClr val="13327B"/>
                </a:solidFill>
                <a:effectLst/>
                <a:uLnTx/>
                <a:uFillTx/>
                <a:latin typeface="Calibri" panose="020F0502020204030204"/>
                <a:ea typeface="+mn-ea"/>
                <a:cs typeface="+mn-cs"/>
              </a:rPr>
              <a:t> F: (302) 421-6813</a:t>
            </a:r>
          </a:p>
        </p:txBody>
      </p:sp>
    </p:spTree>
    <p:extLst>
      <p:ext uri="{BB962C8B-B14F-4D97-AF65-F5344CB8AC3E}">
        <p14:creationId xmlns:p14="http://schemas.microsoft.com/office/powerpoint/2010/main" val="176340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3D87-5ECC-E746-4FC9-2EA756E62429}"/>
              </a:ext>
            </a:extLst>
          </p:cNvPr>
          <p:cNvSpPr>
            <a:spLocks noGrp="1"/>
          </p:cNvSpPr>
          <p:nvPr>
            <p:ph type="title"/>
          </p:nvPr>
        </p:nvSpPr>
        <p:spPr>
          <a:xfrm>
            <a:off x="628650" y="224126"/>
            <a:ext cx="7886700" cy="770947"/>
          </a:xfrm>
        </p:spPr>
        <p:txBody>
          <a:bodyPr/>
          <a:lstStyle/>
          <a:p>
            <a:r>
              <a:rPr lang="en-US" b="1" dirty="0">
                <a:solidFill>
                  <a:srgbClr val="13327B"/>
                </a:solidFill>
                <a:latin typeface="Roboto" panose="02000000000000000000" pitchFamily="2" charset="0"/>
                <a:ea typeface="Roboto" panose="02000000000000000000" pitchFamily="2" charset="0"/>
              </a:rPr>
              <a:t>Challenges to the IEEPA Tariffs</a:t>
            </a:r>
            <a:endParaRPr lang="en-US" dirty="0">
              <a:solidFill>
                <a:srgbClr val="13327B"/>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B598F8DA-D5E5-A1E4-F7D9-ADEFA996DBD7}"/>
              </a:ext>
            </a:extLst>
          </p:cNvPr>
          <p:cNvSpPr>
            <a:spLocks noGrp="1"/>
          </p:cNvSpPr>
          <p:nvPr>
            <p:ph idx="1"/>
          </p:nvPr>
        </p:nvSpPr>
        <p:spPr>
          <a:xfrm>
            <a:off x="628650" y="995073"/>
            <a:ext cx="7886700" cy="4825864"/>
          </a:xfrm>
        </p:spPr>
        <p:txBody>
          <a:bodyPr>
            <a:noAutofit/>
          </a:bodyPr>
          <a:lstStyle/>
          <a:p>
            <a:pPr marL="0" indent="0">
              <a:buNone/>
            </a:pPr>
            <a:r>
              <a:rPr lang="en-US" b="1" dirty="0">
                <a:latin typeface="DM Sans" pitchFamily="2" charset="0"/>
              </a:rPr>
              <a:t>V.O.S. Selections, Inc.</a:t>
            </a:r>
          </a:p>
          <a:p>
            <a:pPr marL="0" indent="0">
              <a:buNone/>
            </a:pPr>
            <a:endParaRPr lang="en-US" sz="1500" dirty="0">
              <a:latin typeface="DM Sans" pitchFamily="2" charset="0"/>
            </a:endParaRPr>
          </a:p>
          <a:p>
            <a:pPr lvl="0" algn="just">
              <a:buClr>
                <a:srgbClr val="96C610"/>
              </a:buClr>
            </a:pPr>
            <a:r>
              <a:rPr lang="en-US" sz="1800" b="1" dirty="0">
                <a:latin typeface="DM Sans" pitchFamily="2" charset="0"/>
              </a:rPr>
              <a:t>April 14, 2025:  </a:t>
            </a:r>
            <a:r>
              <a:rPr lang="en-US" sz="1800" dirty="0">
                <a:latin typeface="DM Sans" pitchFamily="2" charset="0"/>
              </a:rPr>
              <a:t>Five small </a:t>
            </a:r>
            <a:r>
              <a:rPr lang="en-US" sz="1800" b="1" dirty="0">
                <a:latin typeface="DM Sans" pitchFamily="2" charset="0"/>
              </a:rPr>
              <a:t>businesses</a:t>
            </a:r>
            <a:r>
              <a:rPr lang="en-US" sz="1800" dirty="0">
                <a:latin typeface="DM Sans" pitchFamily="2" charset="0"/>
              </a:rPr>
              <a:t>—</a:t>
            </a:r>
            <a:r>
              <a:rPr lang="en-US" sz="1800" dirty="0" err="1">
                <a:latin typeface="DM Sans" pitchFamily="2" charset="0"/>
              </a:rPr>
              <a:t>V.O.S</a:t>
            </a:r>
            <a:r>
              <a:rPr lang="en-US" sz="1800" dirty="0">
                <a:latin typeface="DM Sans" pitchFamily="2" charset="0"/>
              </a:rPr>
              <a:t>. and four others—</a:t>
            </a:r>
            <a:r>
              <a:rPr lang="en-US" sz="1800" b="1" dirty="0">
                <a:latin typeface="DM Sans" pitchFamily="2" charset="0"/>
              </a:rPr>
              <a:t>brought suit </a:t>
            </a:r>
            <a:r>
              <a:rPr lang="en-US" sz="1800" dirty="0">
                <a:latin typeface="DM Sans" pitchFamily="2" charset="0"/>
              </a:rPr>
              <a:t>before the </a:t>
            </a:r>
            <a:r>
              <a:rPr lang="en-US" sz="1800" b="1" dirty="0">
                <a:latin typeface="DM Sans" pitchFamily="2" charset="0"/>
              </a:rPr>
              <a:t>Court of International Trade (CIT)</a:t>
            </a:r>
            <a:r>
              <a:rPr lang="en-US" sz="1800" dirty="0">
                <a:latin typeface="DM Sans" pitchFamily="2" charset="0"/>
              </a:rPr>
              <a:t>, challenging the President’s imposition of the Reciprocal Tariffs. </a:t>
            </a:r>
          </a:p>
          <a:p>
            <a:pPr lvl="0" algn="just">
              <a:buClr>
                <a:srgbClr val="96C610"/>
              </a:buClr>
            </a:pPr>
            <a:endParaRPr lang="en-US" sz="1800" dirty="0">
              <a:latin typeface="DM Sans" pitchFamily="2" charset="0"/>
            </a:endParaRPr>
          </a:p>
          <a:p>
            <a:pPr lvl="0" algn="just">
              <a:buClr>
                <a:srgbClr val="96C610"/>
              </a:buClr>
            </a:pPr>
            <a:r>
              <a:rPr lang="en-US" sz="1800" b="1" dirty="0">
                <a:latin typeface="DM Sans" pitchFamily="2" charset="0"/>
              </a:rPr>
              <a:t>April 23, 2025:</a:t>
            </a:r>
            <a:r>
              <a:rPr lang="en-US" sz="1800" dirty="0">
                <a:latin typeface="DM Sans" pitchFamily="2" charset="0"/>
              </a:rPr>
              <a:t>  Twelve </a:t>
            </a:r>
            <a:r>
              <a:rPr lang="en-US" sz="1800" b="1" dirty="0">
                <a:latin typeface="DM Sans" pitchFamily="2" charset="0"/>
              </a:rPr>
              <a:t>states</a:t>
            </a:r>
            <a:r>
              <a:rPr lang="en-US" sz="1800" dirty="0">
                <a:latin typeface="DM Sans" pitchFamily="2" charset="0"/>
              </a:rPr>
              <a:t> </a:t>
            </a:r>
            <a:r>
              <a:rPr lang="en-US" sz="1800" b="1" dirty="0">
                <a:latin typeface="DM Sans" pitchFamily="2" charset="0"/>
              </a:rPr>
              <a:t>brought suit </a:t>
            </a:r>
            <a:r>
              <a:rPr lang="en-US" sz="1800" dirty="0">
                <a:latin typeface="DM Sans" pitchFamily="2" charset="0"/>
              </a:rPr>
              <a:t>before the CIT, challenging both the Reciprocal Tariffs and the Trafficking Tariffs.</a:t>
            </a:r>
          </a:p>
          <a:p>
            <a:pPr lvl="0" algn="just">
              <a:buClr>
                <a:srgbClr val="96C610"/>
              </a:buClr>
            </a:pPr>
            <a:endParaRPr lang="en-US" sz="1800" dirty="0">
              <a:latin typeface="DM Sans" pitchFamily="2" charset="0"/>
            </a:endParaRPr>
          </a:p>
          <a:p>
            <a:pPr lvl="0" algn="just">
              <a:buClr>
                <a:srgbClr val="96C610"/>
              </a:buClr>
            </a:pPr>
            <a:r>
              <a:rPr lang="en-US" sz="1800" b="1" dirty="0">
                <a:latin typeface="DM Sans" pitchFamily="2" charset="0"/>
              </a:rPr>
              <a:t>May 28, 2025:  </a:t>
            </a:r>
            <a:r>
              <a:rPr lang="en-US" sz="1800" dirty="0">
                <a:latin typeface="DM Sans" pitchFamily="2" charset="0"/>
              </a:rPr>
              <a:t>A three-judge panel of the CIT granted summary judgment to the businesses and the states in a consolidated order, </a:t>
            </a:r>
            <a:r>
              <a:rPr lang="en-US" sz="1800" b="1" dirty="0">
                <a:latin typeface="DM Sans" pitchFamily="2" charset="0"/>
              </a:rPr>
              <a:t>holding that both the Reciprocal Tariffs and the Trafficking Tariffs exceeded the President’s authority under IEEPA</a:t>
            </a:r>
            <a:r>
              <a:rPr lang="en-US" sz="1800" dirty="0">
                <a:latin typeface="DM Sans" pitchFamily="2" charset="0"/>
              </a:rPr>
              <a:t> and permanently enjoined the Government from imposing these tariffs.</a:t>
            </a:r>
          </a:p>
          <a:p>
            <a:pPr lvl="0" algn="just">
              <a:buClr>
                <a:srgbClr val="96C610"/>
              </a:buClr>
            </a:pPr>
            <a:endParaRPr lang="en-US" sz="1800" dirty="0">
              <a:latin typeface="DM Sans" pitchFamily="2" charset="0"/>
            </a:endParaRPr>
          </a:p>
          <a:p>
            <a:pPr lvl="0" algn="just">
              <a:buClr>
                <a:srgbClr val="96C610"/>
              </a:buClr>
            </a:pPr>
            <a:r>
              <a:rPr lang="en-US" sz="1800" b="1" dirty="0">
                <a:latin typeface="DM Sans" pitchFamily="2" charset="0"/>
              </a:rPr>
              <a:t>August 29, 2025:  </a:t>
            </a:r>
            <a:r>
              <a:rPr lang="en-US" sz="1800" dirty="0">
                <a:latin typeface="DM Sans" pitchFamily="2" charset="0"/>
              </a:rPr>
              <a:t>The Federal Circuit </a:t>
            </a:r>
            <a:r>
              <a:rPr lang="en-US" sz="1800" b="1" dirty="0">
                <a:latin typeface="DM Sans" pitchFamily="2" charset="0"/>
              </a:rPr>
              <a:t>Court of Appeals affirmed the CIT decision</a:t>
            </a:r>
            <a:r>
              <a:rPr lang="en-US" sz="1800" dirty="0">
                <a:latin typeface="DM Sans" pitchFamily="2" charset="0"/>
              </a:rPr>
              <a:t> that the Tariffs were not authorized by IEEPA.</a:t>
            </a:r>
          </a:p>
        </p:txBody>
      </p:sp>
    </p:spTree>
    <p:extLst>
      <p:ext uri="{BB962C8B-B14F-4D97-AF65-F5344CB8AC3E}">
        <p14:creationId xmlns:p14="http://schemas.microsoft.com/office/powerpoint/2010/main" val="156161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4480E-B1E3-0B91-9C8A-0266EBFF04FE}"/>
              </a:ext>
            </a:extLst>
          </p:cNvPr>
          <p:cNvSpPr>
            <a:spLocks noGrp="1"/>
          </p:cNvSpPr>
          <p:nvPr>
            <p:ph idx="1"/>
          </p:nvPr>
        </p:nvSpPr>
        <p:spPr>
          <a:xfrm>
            <a:off x="628650" y="1253331"/>
            <a:ext cx="3943350" cy="4351338"/>
          </a:xfrm>
        </p:spPr>
        <p:txBody>
          <a:bodyPr>
            <a:normAutofit lnSpcReduction="10000"/>
          </a:bodyPr>
          <a:lstStyle/>
          <a:p>
            <a:pPr>
              <a:buClr>
                <a:srgbClr val="96C610"/>
              </a:buClr>
            </a:pPr>
            <a:r>
              <a:rPr lang="en-US" sz="1800" b="1" dirty="0">
                <a:latin typeface="DM Sans" pitchFamily="2" charset="0"/>
              </a:rPr>
              <a:t>April 22, 2025:  </a:t>
            </a:r>
            <a:r>
              <a:rPr lang="en-US" sz="1800" dirty="0">
                <a:latin typeface="DM Sans" pitchFamily="2" charset="0"/>
              </a:rPr>
              <a:t>Learning Resources sued Trump in the United States District Court for the District of Columbia.</a:t>
            </a:r>
          </a:p>
          <a:p>
            <a:pPr>
              <a:buClr>
                <a:srgbClr val="96C610"/>
              </a:buClr>
            </a:pPr>
            <a:endParaRPr lang="en-US" sz="1800" dirty="0">
              <a:latin typeface="DM Sans" pitchFamily="2" charset="0"/>
            </a:endParaRPr>
          </a:p>
          <a:p>
            <a:pPr>
              <a:buClr>
                <a:srgbClr val="96C610"/>
              </a:buClr>
            </a:pPr>
            <a:r>
              <a:rPr lang="en-US" sz="1800" dirty="0">
                <a:latin typeface="DM Sans" pitchFamily="2" charset="0"/>
              </a:rPr>
              <a:t>Judge Rudolph Contreras ruled on </a:t>
            </a:r>
            <a:r>
              <a:rPr lang="en-US" sz="1800" b="1" dirty="0">
                <a:latin typeface="DM Sans" pitchFamily="2" charset="0"/>
              </a:rPr>
              <a:t>May 29, 2025</a:t>
            </a:r>
            <a:r>
              <a:rPr lang="en-US" sz="1800" dirty="0">
                <a:latin typeface="DM Sans" pitchFamily="2" charset="0"/>
              </a:rPr>
              <a:t>, that </a:t>
            </a:r>
            <a:r>
              <a:rPr lang="en-US" sz="1800" b="1" dirty="0">
                <a:latin typeface="DM Sans" pitchFamily="2" charset="0"/>
              </a:rPr>
              <a:t>Trump's tariffs were unlawful</a:t>
            </a:r>
            <a:r>
              <a:rPr lang="en-US" sz="1800" dirty="0">
                <a:latin typeface="DM Sans" pitchFamily="2" charset="0"/>
              </a:rPr>
              <a:t>, but limited and delayed his order until an appeal could be heard.</a:t>
            </a:r>
          </a:p>
          <a:p>
            <a:pPr lvl="0">
              <a:buClr>
                <a:srgbClr val="96C610"/>
              </a:buClr>
            </a:pPr>
            <a:endParaRPr lang="en-US" sz="1800" dirty="0">
              <a:latin typeface="DM Sans" pitchFamily="2" charset="0"/>
            </a:endParaRPr>
          </a:p>
          <a:p>
            <a:pPr lvl="0">
              <a:buClr>
                <a:srgbClr val="96C610"/>
              </a:buClr>
            </a:pPr>
            <a:r>
              <a:rPr lang="en-US" sz="1800" dirty="0">
                <a:latin typeface="DM Sans" pitchFamily="2" charset="0"/>
              </a:rPr>
              <a:t>The government appealed to the D.C. Circuit—but </a:t>
            </a:r>
            <a:r>
              <a:rPr lang="en-US" sz="1800" b="1" dirty="0">
                <a:latin typeface="DM Sans" pitchFamily="2" charset="0"/>
              </a:rPr>
              <a:t>the Supreme Court intervened and consolidated the Learning Resources appeal with V.O.S. Selections</a:t>
            </a:r>
            <a:r>
              <a:rPr lang="en-US" sz="1800" dirty="0">
                <a:latin typeface="DM Sans" pitchFamily="2" charset="0"/>
              </a:rPr>
              <a:t>.</a:t>
            </a:r>
          </a:p>
          <a:p>
            <a:pPr marL="0" indent="0">
              <a:buNone/>
            </a:pPr>
            <a:endParaRPr lang="en-US" sz="1700" dirty="0">
              <a:latin typeface="DM Sans" pitchFamily="2" charset="0"/>
            </a:endParaRPr>
          </a:p>
        </p:txBody>
      </p:sp>
      <p:sp>
        <p:nvSpPr>
          <p:cNvPr id="2" name="Title 1">
            <a:extLst>
              <a:ext uri="{FF2B5EF4-FFF2-40B4-BE49-F238E27FC236}">
                <a16:creationId xmlns:a16="http://schemas.microsoft.com/office/drawing/2014/main" id="{AC4A6E21-6D0C-502C-4634-335FDBEFAA1B}"/>
              </a:ext>
            </a:extLst>
          </p:cNvPr>
          <p:cNvSpPr>
            <a:spLocks noGrp="1"/>
          </p:cNvSpPr>
          <p:nvPr>
            <p:ph type="title"/>
          </p:nvPr>
        </p:nvSpPr>
        <p:spPr>
          <a:xfrm>
            <a:off x="628650" y="270308"/>
            <a:ext cx="7886700" cy="678583"/>
          </a:xfrm>
        </p:spPr>
        <p:txBody>
          <a:bodyPr>
            <a:normAutofit/>
          </a:bodyPr>
          <a:lstStyle/>
          <a:p>
            <a:r>
              <a:rPr lang="en-US" b="1" dirty="0">
                <a:solidFill>
                  <a:srgbClr val="13327B"/>
                </a:solidFill>
                <a:latin typeface="Roboto" panose="02000000000000000000" pitchFamily="2" charset="0"/>
                <a:ea typeface="Roboto" panose="02000000000000000000" pitchFamily="2" charset="0"/>
              </a:rPr>
              <a:t>Learning Resources, Inc.</a:t>
            </a:r>
          </a:p>
        </p:txBody>
      </p:sp>
      <p:pic>
        <p:nvPicPr>
          <p:cNvPr id="1026" name="Picture 2" descr="Amazon.com: Learning Resources Nesting Space Surprise, Preschool Learning  Activities, Fine Motor Skills, Montessori Preschool Toys, Space Toys, Ages  18 Months+, 9 Pieces : Toys &amp; Games">
            <a:extLst>
              <a:ext uri="{FF2B5EF4-FFF2-40B4-BE49-F238E27FC236}">
                <a16:creationId xmlns:a16="http://schemas.microsoft.com/office/drawing/2014/main" id="{5AF6EACE-078E-F0E6-D5FD-181CD9DA5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344" y="1635738"/>
            <a:ext cx="3891212" cy="358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4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60CF-61E0-B193-BD78-893E62ED8EC4}"/>
              </a:ext>
            </a:extLst>
          </p:cNvPr>
          <p:cNvSpPr>
            <a:spLocks noGrp="1"/>
          </p:cNvSpPr>
          <p:nvPr>
            <p:ph type="title"/>
          </p:nvPr>
        </p:nvSpPr>
        <p:spPr>
          <a:xfrm>
            <a:off x="628650" y="253387"/>
            <a:ext cx="7886700" cy="724765"/>
          </a:xfrm>
        </p:spPr>
        <p:txBody>
          <a:bodyPr/>
          <a:lstStyle/>
          <a:p>
            <a:r>
              <a:rPr lang="en-US" b="1" dirty="0">
                <a:solidFill>
                  <a:srgbClr val="13327B"/>
                </a:solidFill>
                <a:latin typeface="Roboto" panose="02000000000000000000" pitchFamily="2" charset="0"/>
                <a:ea typeface="Roboto" panose="02000000000000000000" pitchFamily="2" charset="0"/>
              </a:rPr>
              <a:t>Supreme Court Decision</a:t>
            </a:r>
          </a:p>
        </p:txBody>
      </p:sp>
      <p:sp>
        <p:nvSpPr>
          <p:cNvPr id="3" name="Content Placeholder 2">
            <a:extLst>
              <a:ext uri="{FF2B5EF4-FFF2-40B4-BE49-F238E27FC236}">
                <a16:creationId xmlns:a16="http://schemas.microsoft.com/office/drawing/2014/main" id="{E178236D-65EE-63DC-7965-99734E46389E}"/>
              </a:ext>
            </a:extLst>
          </p:cNvPr>
          <p:cNvSpPr>
            <a:spLocks noGrp="1"/>
          </p:cNvSpPr>
          <p:nvPr>
            <p:ph idx="1"/>
          </p:nvPr>
        </p:nvSpPr>
        <p:spPr>
          <a:xfrm>
            <a:off x="628650" y="1219200"/>
            <a:ext cx="7886700" cy="4514778"/>
          </a:xfrm>
        </p:spPr>
        <p:txBody>
          <a:bodyPr>
            <a:noAutofit/>
          </a:bodyPr>
          <a:lstStyle/>
          <a:p>
            <a:pPr lvl="0">
              <a:buClr>
                <a:srgbClr val="96C610"/>
              </a:buClr>
            </a:pPr>
            <a:r>
              <a:rPr lang="en-US" sz="2400" b="1" dirty="0">
                <a:latin typeface="DM Sans" pitchFamily="2" charset="0"/>
              </a:rPr>
              <a:t>On February 20, 2026</a:t>
            </a:r>
            <a:r>
              <a:rPr lang="en-US" sz="2400" dirty="0">
                <a:latin typeface="DM Sans" pitchFamily="2" charset="0"/>
              </a:rPr>
              <a:t>, the Supreme Court ruled that </a:t>
            </a:r>
            <a:r>
              <a:rPr lang="en-US" sz="2400" b="1" dirty="0">
                <a:latin typeface="DM Sans" pitchFamily="2" charset="0"/>
              </a:rPr>
              <a:t>IEEPA did not provide the Trump Administration with authority</a:t>
            </a:r>
            <a:r>
              <a:rPr lang="en-US" sz="2400" dirty="0">
                <a:latin typeface="DM Sans" pitchFamily="2" charset="0"/>
              </a:rPr>
              <a:t> to impose either the Trafficking Tariffs or the Reciprocal Tariffs.  </a:t>
            </a:r>
          </a:p>
          <a:p>
            <a:pPr lvl="0">
              <a:buClr>
                <a:srgbClr val="96C610"/>
              </a:buClr>
            </a:pPr>
            <a:endParaRPr lang="en-US" sz="2400" dirty="0">
              <a:latin typeface="DM Sans" pitchFamily="2" charset="0"/>
            </a:endParaRPr>
          </a:p>
          <a:p>
            <a:pPr lvl="0">
              <a:buClr>
                <a:srgbClr val="96C610"/>
              </a:buClr>
            </a:pPr>
            <a:r>
              <a:rPr lang="en-US" sz="2400" dirty="0">
                <a:latin typeface="DM Sans" pitchFamily="2" charset="0"/>
              </a:rPr>
              <a:t>The Court also made clear that the </a:t>
            </a:r>
            <a:r>
              <a:rPr lang="en-US" sz="2400" b="1" dirty="0">
                <a:latin typeface="DM Sans" pitchFamily="2" charset="0"/>
              </a:rPr>
              <a:t>CIT has exclusive jurisdiction over tariffs</a:t>
            </a:r>
            <a:r>
              <a:rPr lang="en-US" sz="2400" dirty="0">
                <a:latin typeface="DM Sans" pitchFamily="2" charset="0"/>
              </a:rPr>
              <a:t>.</a:t>
            </a:r>
          </a:p>
          <a:p>
            <a:pPr lvl="0">
              <a:buClr>
                <a:srgbClr val="96C610"/>
              </a:buClr>
            </a:pPr>
            <a:endParaRPr lang="en-US" sz="2400" i="1" dirty="0">
              <a:latin typeface="DM Sans" pitchFamily="2" charset="0"/>
            </a:endParaRPr>
          </a:p>
          <a:p>
            <a:pPr lvl="0">
              <a:buClr>
                <a:srgbClr val="96C610"/>
              </a:buClr>
            </a:pPr>
            <a:r>
              <a:rPr lang="en-US" sz="2400" i="1" dirty="0">
                <a:latin typeface="DM Sans" pitchFamily="2" charset="0"/>
              </a:rPr>
              <a:t>What the Court did not address is whether and how refunds will be issued.</a:t>
            </a:r>
          </a:p>
        </p:txBody>
      </p:sp>
    </p:spTree>
    <p:extLst>
      <p:ext uri="{BB962C8B-B14F-4D97-AF65-F5344CB8AC3E}">
        <p14:creationId xmlns:p14="http://schemas.microsoft.com/office/powerpoint/2010/main" val="132728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D494A-E7E3-BDF4-7AD6-F626F7F7A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89961-EEAE-2861-09B1-1289227F63C0}"/>
              </a:ext>
            </a:extLst>
          </p:cNvPr>
          <p:cNvSpPr>
            <a:spLocks noGrp="1"/>
          </p:cNvSpPr>
          <p:nvPr>
            <p:ph type="title"/>
          </p:nvPr>
        </p:nvSpPr>
        <p:spPr>
          <a:xfrm>
            <a:off x="628650" y="253387"/>
            <a:ext cx="7886700" cy="724765"/>
          </a:xfrm>
        </p:spPr>
        <p:txBody>
          <a:bodyPr/>
          <a:lstStyle/>
          <a:p>
            <a:r>
              <a:rPr lang="en-US" b="1" dirty="0">
                <a:solidFill>
                  <a:srgbClr val="13327B"/>
                </a:solidFill>
                <a:latin typeface="Roboto" panose="02000000000000000000" pitchFamily="2" charset="0"/>
                <a:ea typeface="Roboto" panose="02000000000000000000" pitchFamily="2" charset="0"/>
              </a:rPr>
              <a:t>Supreme Court Decision</a:t>
            </a:r>
          </a:p>
        </p:txBody>
      </p:sp>
      <p:sp>
        <p:nvSpPr>
          <p:cNvPr id="3" name="Content Placeholder 2">
            <a:extLst>
              <a:ext uri="{FF2B5EF4-FFF2-40B4-BE49-F238E27FC236}">
                <a16:creationId xmlns:a16="http://schemas.microsoft.com/office/drawing/2014/main" id="{0B956EDE-DBE2-EE19-1995-85FC04CC5A2B}"/>
              </a:ext>
            </a:extLst>
          </p:cNvPr>
          <p:cNvSpPr>
            <a:spLocks noGrp="1"/>
          </p:cNvSpPr>
          <p:nvPr>
            <p:ph idx="1"/>
          </p:nvPr>
        </p:nvSpPr>
        <p:spPr>
          <a:xfrm>
            <a:off x="628650" y="1219200"/>
            <a:ext cx="7886700" cy="4514778"/>
          </a:xfrm>
        </p:spPr>
        <p:txBody>
          <a:bodyPr>
            <a:normAutofit/>
          </a:bodyPr>
          <a:lstStyle/>
          <a:p>
            <a:pPr lvl="0" algn="just">
              <a:buClr>
                <a:srgbClr val="96C610"/>
              </a:buClr>
            </a:pPr>
            <a:r>
              <a:rPr lang="en-US" dirty="0">
                <a:latin typeface="DM Sans" pitchFamily="2" charset="0"/>
              </a:rPr>
              <a:t>Chief Justice Roberts, writing for the Court, framed the issue for decision, the President’s assertion, and their decision succinctly:</a:t>
            </a: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a:p>
            <a:pPr lvl="0">
              <a:buClr>
                <a:srgbClr val="96C610"/>
              </a:buClr>
            </a:pPr>
            <a:endParaRPr lang="en-US" dirty="0">
              <a:latin typeface="DM Sans" pitchFamily="2" charset="0"/>
            </a:endParaRPr>
          </a:p>
        </p:txBody>
      </p:sp>
      <p:sp>
        <p:nvSpPr>
          <p:cNvPr id="4" name="Rectangle: Rounded Corners 3">
            <a:extLst>
              <a:ext uri="{FF2B5EF4-FFF2-40B4-BE49-F238E27FC236}">
                <a16:creationId xmlns:a16="http://schemas.microsoft.com/office/drawing/2014/main" id="{B8D2B7A8-616F-1CBF-610E-06668B8A196C}"/>
              </a:ext>
            </a:extLst>
          </p:cNvPr>
          <p:cNvSpPr/>
          <p:nvPr/>
        </p:nvSpPr>
        <p:spPr>
          <a:xfrm>
            <a:off x="427219" y="2386994"/>
            <a:ext cx="8289561" cy="3251806"/>
          </a:xfrm>
          <a:prstGeom prst="roundRect">
            <a:avLst/>
          </a:prstGeom>
          <a:solidFill>
            <a:srgbClr val="13327B"/>
          </a:solidFill>
          <a:ln w="38100">
            <a:solidFill>
              <a:srgbClr val="E1F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latin typeface="DM Sans" pitchFamily="2" charset="0"/>
              </a:rPr>
              <a:t>“The President asserts the extraordinary power to unilaterally impose tariffs of unlimited amount, duration, and scope.  In light of the breadth, history, and constitutional context of that asserted authority, he must identify clear congressional authorization to exercise it.  IEEPA’s grant of authority to ‘regulate … importation’ falls short.  IEEPA contains no reference to tariffs or duties.  The Government points to no statute in which Congress used the word ‘regulate’ to authorize taxation.  And until now no President has read IEEPA to confer such power.  We claim no special competence in matters of economics or foreign affairs.  We claim only, as we must, the limited role assigned to us by Article III of the Constitution.  Fulfilling that role, we hold that IEEPA does not authorize the President to impose tariffs.”</a:t>
            </a:r>
          </a:p>
        </p:txBody>
      </p:sp>
    </p:spTree>
    <p:extLst>
      <p:ext uri="{BB962C8B-B14F-4D97-AF65-F5344CB8AC3E}">
        <p14:creationId xmlns:p14="http://schemas.microsoft.com/office/powerpoint/2010/main" val="327368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560CE-5722-A720-CFE5-D793523B1C75}"/>
              </a:ext>
            </a:extLst>
          </p:cNvPr>
          <p:cNvSpPr>
            <a:spLocks noGrp="1"/>
          </p:cNvSpPr>
          <p:nvPr>
            <p:ph idx="1"/>
          </p:nvPr>
        </p:nvSpPr>
        <p:spPr>
          <a:xfrm>
            <a:off x="628650" y="1219200"/>
            <a:ext cx="7886700" cy="4902345"/>
          </a:xfrm>
        </p:spPr>
        <p:txBody>
          <a:bodyPr>
            <a:normAutofit/>
          </a:bodyPr>
          <a:lstStyle/>
          <a:p>
            <a:pPr lvl="0" algn="just">
              <a:buClr>
                <a:srgbClr val="96C610"/>
              </a:buClr>
            </a:pPr>
            <a:r>
              <a:rPr lang="en-US" dirty="0">
                <a:latin typeface="DM Sans" pitchFamily="2" charset="0"/>
              </a:rPr>
              <a:t>Filed with the CIT a week after the Supreme Court ruling (February 27, 2026).</a:t>
            </a:r>
          </a:p>
          <a:p>
            <a:pPr lvl="0" algn="just">
              <a:buClr>
                <a:srgbClr val="96C610"/>
              </a:buClr>
            </a:pPr>
            <a:endParaRPr lang="en-US" dirty="0">
              <a:latin typeface="DM Sans" pitchFamily="2" charset="0"/>
            </a:endParaRPr>
          </a:p>
          <a:p>
            <a:pPr lvl="0" algn="just">
              <a:buClr>
                <a:srgbClr val="96C610"/>
              </a:buClr>
            </a:pPr>
            <a:r>
              <a:rPr lang="en-US" dirty="0">
                <a:latin typeface="DM Sans" pitchFamily="2" charset="0"/>
              </a:rPr>
              <a:t>Ordered </a:t>
            </a:r>
            <a:r>
              <a:rPr lang="en-US" dirty="0" err="1">
                <a:latin typeface="DM Sans" pitchFamily="2" charset="0"/>
              </a:rPr>
              <a:t>CBP</a:t>
            </a:r>
            <a:r>
              <a:rPr lang="en-US" dirty="0">
                <a:latin typeface="DM Sans" pitchFamily="2" charset="0"/>
              </a:rPr>
              <a:t> to refund the IEEPA tariffs in less than a week (March 4, 2026).</a:t>
            </a:r>
          </a:p>
          <a:p>
            <a:pPr lvl="0" algn="just">
              <a:buClr>
                <a:srgbClr val="96C610"/>
              </a:buClr>
            </a:pPr>
            <a:endParaRPr lang="en-US" dirty="0">
              <a:latin typeface="DM Sans" pitchFamily="2" charset="0"/>
            </a:endParaRPr>
          </a:p>
          <a:p>
            <a:pPr lvl="0" algn="just">
              <a:buClr>
                <a:srgbClr val="96C610"/>
              </a:buClr>
            </a:pPr>
            <a:r>
              <a:rPr lang="en-US" dirty="0">
                <a:latin typeface="DM Sans" pitchFamily="2" charset="0"/>
              </a:rPr>
              <a:t>For whatever reason, the CIT judge used this case to make a number of rulings on the practical post-</a:t>
            </a:r>
            <a:r>
              <a:rPr lang="en-US" i="1" dirty="0">
                <a:latin typeface="DM Sans" pitchFamily="2" charset="0"/>
              </a:rPr>
              <a:t>Learning Resources</a:t>
            </a:r>
            <a:r>
              <a:rPr lang="en-US" dirty="0">
                <a:latin typeface="DM Sans" pitchFamily="2" charset="0"/>
              </a:rPr>
              <a:t> issues.</a:t>
            </a:r>
          </a:p>
          <a:p>
            <a:endParaRPr lang="en-US" dirty="0">
              <a:latin typeface="DM Sans" pitchFamily="2" charset="0"/>
            </a:endParaRPr>
          </a:p>
        </p:txBody>
      </p:sp>
      <p:sp>
        <p:nvSpPr>
          <p:cNvPr id="2" name="Title 1">
            <a:extLst>
              <a:ext uri="{FF2B5EF4-FFF2-40B4-BE49-F238E27FC236}">
                <a16:creationId xmlns:a16="http://schemas.microsoft.com/office/drawing/2014/main" id="{89AE2EB7-25DB-CFD9-EE60-CCA08E797393}"/>
              </a:ext>
            </a:extLst>
          </p:cNvPr>
          <p:cNvSpPr>
            <a:spLocks noGrp="1"/>
          </p:cNvSpPr>
          <p:nvPr>
            <p:ph type="title"/>
          </p:nvPr>
        </p:nvSpPr>
        <p:spPr>
          <a:xfrm>
            <a:off x="628650" y="279545"/>
            <a:ext cx="7886700" cy="660110"/>
          </a:xfrm>
        </p:spPr>
        <p:txBody>
          <a:bodyPr>
            <a:normAutofit/>
          </a:bodyPr>
          <a:lstStyle/>
          <a:p>
            <a:r>
              <a:rPr lang="en-US" b="1" dirty="0">
                <a:solidFill>
                  <a:srgbClr val="13327B"/>
                </a:solidFill>
                <a:latin typeface="Roboto" panose="02000000000000000000" pitchFamily="2" charset="0"/>
                <a:ea typeface="Roboto" panose="02000000000000000000" pitchFamily="2" charset="0"/>
              </a:rPr>
              <a:t>Atmus Filtration, Inc.</a:t>
            </a:r>
          </a:p>
        </p:txBody>
      </p:sp>
      <p:pic>
        <p:nvPicPr>
          <p:cNvPr id="5" name="Picture 4" descr="A group of different types of filters&#10;&#10;Description automatically generated">
            <a:extLst>
              <a:ext uri="{FF2B5EF4-FFF2-40B4-BE49-F238E27FC236}">
                <a16:creationId xmlns:a16="http://schemas.microsoft.com/office/drawing/2014/main" id="{65C99415-B960-FDB2-89D0-7AB6DCEEFF61}"/>
              </a:ext>
            </a:extLst>
          </p:cNvPr>
          <p:cNvPicPr>
            <a:picLocks noChangeAspect="1"/>
          </p:cNvPicPr>
          <p:nvPr/>
        </p:nvPicPr>
        <p:blipFill rotWithShape="1">
          <a:blip r:embed="rId3">
            <a:extLst>
              <a:ext uri="{28A0092B-C50C-407E-A947-70E740481C1C}">
                <a14:useLocalDpi xmlns:a14="http://schemas.microsoft.com/office/drawing/2010/main" val="0"/>
              </a:ext>
            </a:extLst>
          </a:blip>
          <a:srcRect l="5860" t="50000" r="51919" b="9102"/>
          <a:stretch/>
        </p:blipFill>
        <p:spPr>
          <a:xfrm>
            <a:off x="1996068" y="3736845"/>
            <a:ext cx="4661210" cy="2539690"/>
          </a:xfrm>
          <a:prstGeom prst="rect">
            <a:avLst/>
          </a:prstGeom>
        </p:spPr>
      </p:pic>
    </p:spTree>
    <p:extLst>
      <p:ext uri="{BB962C8B-B14F-4D97-AF65-F5344CB8AC3E}">
        <p14:creationId xmlns:p14="http://schemas.microsoft.com/office/powerpoint/2010/main" val="420121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47D1A-BD68-2598-BA11-DC8C8C36EE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44CA0-354A-65A5-5D05-7838DC374CDC}"/>
              </a:ext>
            </a:extLst>
          </p:cNvPr>
          <p:cNvSpPr>
            <a:spLocks noGrp="1"/>
          </p:cNvSpPr>
          <p:nvPr>
            <p:ph idx="1"/>
          </p:nvPr>
        </p:nvSpPr>
        <p:spPr>
          <a:xfrm>
            <a:off x="628650" y="1219201"/>
            <a:ext cx="7886700" cy="4210050"/>
          </a:xfrm>
        </p:spPr>
        <p:txBody>
          <a:bodyPr>
            <a:normAutofit lnSpcReduction="10000"/>
          </a:bodyPr>
          <a:lstStyle/>
          <a:p>
            <a:pPr lvl="0" algn="just">
              <a:buClr>
                <a:srgbClr val="96C610"/>
              </a:buClr>
            </a:pPr>
            <a:r>
              <a:rPr lang="en-US" sz="2200" dirty="0" err="1">
                <a:latin typeface="DM Sans" pitchFamily="2" charset="0"/>
              </a:rPr>
              <a:t>CBP</a:t>
            </a:r>
            <a:r>
              <a:rPr lang="en-US" sz="2200" dirty="0">
                <a:latin typeface="DM Sans" pitchFamily="2" charset="0"/>
              </a:rPr>
              <a:t> ED of Trade Files Declaration on March 6, 2026</a:t>
            </a:r>
          </a:p>
          <a:p>
            <a:pPr lvl="0" algn="just">
              <a:buClr>
                <a:srgbClr val="96C610"/>
              </a:buClr>
            </a:pPr>
            <a:endParaRPr lang="en-US" sz="2200" dirty="0">
              <a:latin typeface="DM Sans" pitchFamily="2" charset="0"/>
            </a:endParaRPr>
          </a:p>
          <a:p>
            <a:pPr lvl="1" algn="just">
              <a:buClr>
                <a:srgbClr val="96C610"/>
              </a:buClr>
            </a:pPr>
            <a:r>
              <a:rPr lang="en-US" sz="2200" dirty="0">
                <a:latin typeface="DM Sans" pitchFamily="2" charset="0"/>
              </a:rPr>
              <a:t>Explains why </a:t>
            </a:r>
            <a:r>
              <a:rPr lang="en-US" sz="2200" dirty="0" err="1">
                <a:latin typeface="DM Sans" pitchFamily="2" charset="0"/>
              </a:rPr>
              <a:t>CBP</a:t>
            </a:r>
            <a:r>
              <a:rPr lang="en-US" sz="2200" dirty="0">
                <a:latin typeface="DM Sans" pitchFamily="2" charset="0"/>
              </a:rPr>
              <a:t> cannot comply with Judge’s Order</a:t>
            </a:r>
            <a:endParaRPr lang="en-US" sz="2200" b="1" dirty="0">
              <a:latin typeface="DM Sans" pitchFamily="2" charset="0"/>
            </a:endParaRPr>
          </a:p>
          <a:p>
            <a:pPr lvl="1" algn="just">
              <a:buClr>
                <a:srgbClr val="96C610"/>
              </a:buClr>
            </a:pPr>
            <a:r>
              <a:rPr lang="en-US" sz="2200" b="1" dirty="0">
                <a:latin typeface="DM Sans" pitchFamily="2" charset="0"/>
              </a:rPr>
              <a:t>More than 330,000 importers made a total of 53 million entries</a:t>
            </a:r>
            <a:r>
              <a:rPr lang="en-US" sz="2200" dirty="0">
                <a:latin typeface="DM Sans" pitchFamily="2" charset="0"/>
              </a:rPr>
              <a:t> in which they made payments</a:t>
            </a:r>
          </a:p>
          <a:p>
            <a:pPr lvl="1" algn="just">
              <a:buClr>
                <a:srgbClr val="96C610"/>
              </a:buClr>
            </a:pPr>
            <a:r>
              <a:rPr lang="en-US" sz="2200" b="1" dirty="0" err="1">
                <a:latin typeface="DM Sans" pitchFamily="2" charset="0"/>
              </a:rPr>
              <a:t>CBP’s</a:t>
            </a:r>
            <a:r>
              <a:rPr lang="en-US" sz="2200" b="1" dirty="0">
                <a:latin typeface="DM Sans" pitchFamily="2" charset="0"/>
              </a:rPr>
              <a:t> systems face substantial risk of failure </a:t>
            </a:r>
            <a:r>
              <a:rPr lang="en-US" sz="2200" dirty="0">
                <a:latin typeface="DM Sans" pitchFamily="2" charset="0"/>
              </a:rPr>
              <a:t>if required to issue refunds immediately and all at once.</a:t>
            </a:r>
          </a:p>
          <a:p>
            <a:pPr lvl="1" algn="just">
              <a:buClr>
                <a:srgbClr val="96C610"/>
              </a:buClr>
            </a:pPr>
            <a:r>
              <a:rPr lang="en-US" sz="2200" dirty="0" err="1">
                <a:latin typeface="DM Sans" pitchFamily="2" charset="0"/>
              </a:rPr>
              <a:t>CBP</a:t>
            </a:r>
            <a:r>
              <a:rPr lang="en-US" sz="2200" dirty="0">
                <a:latin typeface="DM Sans" pitchFamily="2" charset="0"/>
              </a:rPr>
              <a:t> could begin issuing </a:t>
            </a:r>
            <a:r>
              <a:rPr lang="en-US" sz="2200" b="1" dirty="0">
                <a:latin typeface="DM Sans" pitchFamily="2" charset="0"/>
              </a:rPr>
              <a:t>refunds by the end of April</a:t>
            </a:r>
            <a:endParaRPr lang="en-US" sz="2200" dirty="0">
              <a:latin typeface="DM Sans" pitchFamily="2" charset="0"/>
            </a:endParaRPr>
          </a:p>
          <a:p>
            <a:pPr lvl="1" algn="just">
              <a:buClr>
                <a:srgbClr val="96C610"/>
              </a:buClr>
            </a:pPr>
            <a:endParaRPr lang="en-US" sz="2200" dirty="0">
              <a:latin typeface="DM Sans" pitchFamily="2" charset="0"/>
            </a:endParaRPr>
          </a:p>
          <a:p>
            <a:pPr lvl="0" algn="just">
              <a:buClr>
                <a:srgbClr val="96C610"/>
              </a:buClr>
            </a:pPr>
            <a:r>
              <a:rPr lang="en-US" sz="2200" dirty="0" err="1">
                <a:latin typeface="DM Sans" pitchFamily="2" charset="0"/>
              </a:rPr>
              <a:t>CBP</a:t>
            </a:r>
            <a:r>
              <a:rPr lang="en-US" sz="2200" dirty="0">
                <a:latin typeface="DM Sans" pitchFamily="2" charset="0"/>
              </a:rPr>
              <a:t> is developing a new capability within its record system known as </a:t>
            </a:r>
            <a:r>
              <a:rPr lang="en-US" sz="2200" b="1" dirty="0">
                <a:latin typeface="DM Sans" pitchFamily="2" charset="0"/>
              </a:rPr>
              <a:t>Automated Commercial Environment (“ACE”) </a:t>
            </a:r>
            <a:r>
              <a:rPr lang="en-US" sz="2200" dirty="0">
                <a:latin typeface="DM Sans" pitchFamily="2" charset="0"/>
              </a:rPr>
              <a:t>called </a:t>
            </a:r>
            <a:r>
              <a:rPr lang="en-US" sz="2200" b="1" dirty="0">
                <a:latin typeface="DM Sans" pitchFamily="2" charset="0"/>
              </a:rPr>
              <a:t>Consolidated Administration and Processing of Entries (“CAPE”)</a:t>
            </a:r>
            <a:r>
              <a:rPr lang="en-US" sz="2200" dirty="0">
                <a:latin typeface="DM Sans" pitchFamily="2" charset="0"/>
              </a:rPr>
              <a:t>.</a:t>
            </a:r>
          </a:p>
          <a:p>
            <a:pPr lvl="0" algn="just">
              <a:buClr>
                <a:srgbClr val="96C610"/>
              </a:buClr>
            </a:pPr>
            <a:endParaRPr lang="en-US" dirty="0">
              <a:latin typeface="DM Sans" pitchFamily="2" charset="0"/>
            </a:endParaRPr>
          </a:p>
          <a:p>
            <a:pPr algn="just"/>
            <a:endParaRPr lang="en-US" dirty="0">
              <a:latin typeface="DM Sans" pitchFamily="2" charset="0"/>
            </a:endParaRPr>
          </a:p>
        </p:txBody>
      </p:sp>
      <p:sp>
        <p:nvSpPr>
          <p:cNvPr id="2" name="Title 1">
            <a:extLst>
              <a:ext uri="{FF2B5EF4-FFF2-40B4-BE49-F238E27FC236}">
                <a16:creationId xmlns:a16="http://schemas.microsoft.com/office/drawing/2014/main" id="{79EB0B0D-EBB0-0E06-7E30-06604B1D7E35}"/>
              </a:ext>
            </a:extLst>
          </p:cNvPr>
          <p:cNvSpPr>
            <a:spLocks noGrp="1"/>
          </p:cNvSpPr>
          <p:nvPr>
            <p:ph type="title"/>
          </p:nvPr>
        </p:nvSpPr>
        <p:spPr>
          <a:xfrm>
            <a:off x="628650" y="279545"/>
            <a:ext cx="7886700" cy="660110"/>
          </a:xfrm>
        </p:spPr>
        <p:txBody>
          <a:bodyPr>
            <a:normAutofit/>
          </a:bodyPr>
          <a:lstStyle/>
          <a:p>
            <a:r>
              <a:rPr lang="en-US" b="1" dirty="0">
                <a:solidFill>
                  <a:srgbClr val="13327B"/>
                </a:solidFill>
                <a:latin typeface="Roboto" panose="02000000000000000000" pitchFamily="2" charset="0"/>
                <a:ea typeface="Roboto" panose="02000000000000000000" pitchFamily="2" charset="0"/>
              </a:rPr>
              <a:t>Atmus Filtration, Inc.</a:t>
            </a:r>
          </a:p>
        </p:txBody>
      </p:sp>
    </p:spTree>
    <p:extLst>
      <p:ext uri="{BB962C8B-B14F-4D97-AF65-F5344CB8AC3E}">
        <p14:creationId xmlns:p14="http://schemas.microsoft.com/office/powerpoint/2010/main" val="154993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3F4D0-5021-EF95-E055-49E377C2D66E}"/>
              </a:ext>
            </a:extLst>
          </p:cNvPr>
          <p:cNvSpPr>
            <a:spLocks noGrp="1"/>
          </p:cNvSpPr>
          <p:nvPr>
            <p:ph idx="1"/>
          </p:nvPr>
        </p:nvSpPr>
        <p:spPr>
          <a:xfrm>
            <a:off x="4980415" y="2698595"/>
            <a:ext cx="3534935" cy="1460810"/>
          </a:xfrm>
        </p:spPr>
        <p:txBody>
          <a:bodyPr>
            <a:noAutofit/>
          </a:bodyPr>
          <a:lstStyle/>
          <a:p>
            <a:pPr marL="0" lvl="0" indent="0" algn="just">
              <a:buClr>
                <a:srgbClr val="96C610"/>
              </a:buClr>
              <a:buNone/>
            </a:pPr>
            <a:r>
              <a:rPr lang="en-US" sz="2800" b="1" dirty="0">
                <a:latin typeface="DM Sans" pitchFamily="2" charset="0"/>
              </a:rPr>
              <a:t>Putting the onus on the importers to ask for the refund.</a:t>
            </a:r>
          </a:p>
        </p:txBody>
      </p:sp>
      <p:sp>
        <p:nvSpPr>
          <p:cNvPr id="2" name="Title 1">
            <a:extLst>
              <a:ext uri="{FF2B5EF4-FFF2-40B4-BE49-F238E27FC236}">
                <a16:creationId xmlns:a16="http://schemas.microsoft.com/office/drawing/2014/main" id="{39468115-F493-D19A-9F10-AAE94AAA3988}"/>
              </a:ext>
            </a:extLst>
          </p:cNvPr>
          <p:cNvSpPr>
            <a:spLocks noGrp="1"/>
          </p:cNvSpPr>
          <p:nvPr>
            <p:ph type="title"/>
          </p:nvPr>
        </p:nvSpPr>
        <p:spPr>
          <a:xfrm>
            <a:off x="628650" y="225858"/>
            <a:ext cx="7886700" cy="767483"/>
          </a:xfrm>
        </p:spPr>
        <p:txBody>
          <a:bodyPr/>
          <a:lstStyle/>
          <a:p>
            <a:r>
              <a:rPr lang="en-US" b="1" dirty="0">
                <a:solidFill>
                  <a:srgbClr val="13327B"/>
                </a:solidFill>
                <a:latin typeface="Roboto" panose="02000000000000000000" pitchFamily="2" charset="0"/>
                <a:ea typeface="Roboto" panose="02000000000000000000" pitchFamily="2" charset="0"/>
              </a:rPr>
              <a:t>Four Components of CAPE</a:t>
            </a:r>
          </a:p>
        </p:txBody>
      </p:sp>
      <p:graphicFrame>
        <p:nvGraphicFramePr>
          <p:cNvPr id="4" name="Diagram 3">
            <a:extLst>
              <a:ext uri="{FF2B5EF4-FFF2-40B4-BE49-F238E27FC236}">
                <a16:creationId xmlns:a16="http://schemas.microsoft.com/office/drawing/2014/main" id="{E455F6C3-DD9D-6207-4242-DF7036C7CA11}"/>
              </a:ext>
            </a:extLst>
          </p:cNvPr>
          <p:cNvGraphicFramePr/>
          <p:nvPr>
            <p:extLst>
              <p:ext uri="{D42A27DB-BD31-4B8C-83A1-F6EECF244321}">
                <p14:modId xmlns:p14="http://schemas.microsoft.com/office/powerpoint/2010/main" val="2444155693"/>
              </p:ext>
            </p:extLst>
          </p:nvPr>
        </p:nvGraphicFramePr>
        <p:xfrm>
          <a:off x="-161925"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1760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ul Ewing PowerPoint Template_2026.pptx" id="{EF2E1528-E6F7-429E-937F-C4D87D29193E}" vid="{41859E70-30AC-410C-AB45-10EF70008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FIRMDMS!57619699.1</documentid>
  <senderid>5748</senderid>
  <senderemail>DAVID.SHAPIRO@SAUL.COM</senderemail>
  <lastmodified>2026-04-03T09:54:25.0000000-04:00</lastmodified>
  <database>FIRMDMS</database>
</properties>
</file>

<file path=customXml/itemProps1.xml><?xml version="1.0" encoding="utf-8"?>
<ds:datastoreItem xmlns:ds="http://schemas.openxmlformats.org/officeDocument/2006/customXml" ds:itemID="{B6867E82-EA58-438B-AE30-2C693CA5639B}">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Saul Ewing LLP PowerPoint Template</Template>
  <TotalTime>0</TotalTime>
  <Words>1901</Words>
  <Application>Microsoft Office PowerPoint</Application>
  <PresentationFormat>On-screen Show (4:3)</PresentationFormat>
  <Paragraphs>268</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DM Sans</vt:lpstr>
      <vt:lpstr>Roboto</vt:lpstr>
      <vt:lpstr>Times New Roman</vt:lpstr>
      <vt:lpstr>Office Theme</vt:lpstr>
      <vt:lpstr>Claiming Your IEEPA Tariff Refund:  The Nuts and Bolts</vt:lpstr>
      <vt:lpstr>Introduction</vt:lpstr>
      <vt:lpstr>Challenges to the IEEPA Tariffs</vt:lpstr>
      <vt:lpstr>Learning Resources, Inc.</vt:lpstr>
      <vt:lpstr>Supreme Court Decision</vt:lpstr>
      <vt:lpstr>Supreme Court Decision</vt:lpstr>
      <vt:lpstr>Atmus Filtration, Inc.</vt:lpstr>
      <vt:lpstr>Atmus Filtration, Inc.</vt:lpstr>
      <vt:lpstr>Four Components of CAPE</vt:lpstr>
      <vt:lpstr>CAPE – Claim Portal</vt:lpstr>
      <vt:lpstr>CAPE – Mass Processing</vt:lpstr>
      <vt:lpstr>CAPE – Review and Liquidation/Reliquidation</vt:lpstr>
      <vt:lpstr>CAPE – Refund</vt:lpstr>
      <vt:lpstr>Next Steps</vt:lpstr>
      <vt:lpstr>Next Steps</vt:lpstr>
      <vt:lpstr>Next Steps</vt:lpstr>
      <vt:lpstr>Potential Defenses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Claiming Your IEEPA Tariff Refund: The Nuts and Bolts</dc:title>
  <dc:creator>Duca, Margaret M.</dc:creator>
  <cp:lastModifiedBy>Udit, Lauren M.</cp:lastModifiedBy>
  <cp:revision>18</cp:revision>
  <dcterms:created xsi:type="dcterms:W3CDTF">2026-04-01T14:41:56Z</dcterms:created>
  <dcterms:modified xsi:type="dcterms:W3CDTF">2026-04-06T14:16:20Z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DocumentNumber">
    <vt:lpwstr>57619699</vt:lpwstr>
  </property>
  <property fmtid="{D5CDD505-2E9C-101B-9397-08002B2CF9AE}" pid="4" name="DocumentVersion">
    <vt:lpwstr>1</vt:lpwstr>
  </property>
  <property fmtid="{D5CDD505-2E9C-101B-9397-08002B2CF9AE}" pid="5" name="ClientNumber">
    <vt:lpwstr>011111</vt:lpwstr>
  </property>
  <property fmtid="{D5CDD505-2E9C-101B-9397-08002B2CF9AE}" pid="6" name="MatterNumber">
    <vt:lpwstr>08244</vt:lpwstr>
  </property>
  <property fmtid="{D5CDD505-2E9C-101B-9397-08002B2CF9AE}" pid="7" name="ClientName">
    <vt:lpwstr>PERSONAL</vt:lpwstr>
  </property>
  <property fmtid="{D5CDD505-2E9C-101B-9397-08002B2CF9AE}" pid="8" name="MatterName">
    <vt:lpwstr>Barooshian, Jon S.</vt:lpwstr>
  </property>
  <property fmtid="{D5CDD505-2E9C-101B-9397-08002B2CF9AE}" pid="9" name="DatabaseName">
    <vt:lpwstr>FIRMDMS</vt:lpwstr>
  </property>
  <property fmtid="{D5CDD505-2E9C-101B-9397-08002B2CF9AE}" pid="10" name="TypistName">
    <vt:lpwstr>4712</vt:lpwstr>
  </property>
  <property fmtid="{D5CDD505-2E9C-101B-9397-08002B2CF9AE}" pid="11" name="AuthorName">
    <vt:lpwstr>8244</vt:lpwstr>
  </property>
  <property fmtid="{D5CDD505-2E9C-101B-9397-08002B2CF9AE}" pid="12" name="InUseBy">
    <vt:lpwstr/>
  </property>
  <property fmtid="{D5CDD505-2E9C-101B-9397-08002B2CF9AE}" pid="13" name="EditDate">
    <vt:lpwstr>1/1/0001 12:00:00 AM</vt:lpwstr>
  </property>
  <property fmtid="{D5CDD505-2E9C-101B-9397-08002B2CF9AE}" pid="14" name="EditTime">
    <vt:lpwstr/>
  </property>
  <property fmtid="{D5CDD505-2E9C-101B-9397-08002B2CF9AE}" pid="15" name="_AdHocReviewCycleID">
    <vt:i4>1246627347</vt:i4>
  </property>
  <property fmtid="{D5CDD505-2E9C-101B-9397-08002B2CF9AE}" pid="16" name="_EmailSubject">
    <vt:lpwstr>Webinar Prep Call Recap - 4.6.26 Program</vt:lpwstr>
  </property>
  <property fmtid="{D5CDD505-2E9C-101B-9397-08002B2CF9AE}" pid="17" name="_AuthorEmail">
    <vt:lpwstr>lauren.udit@saul.com</vt:lpwstr>
  </property>
  <property fmtid="{D5CDD505-2E9C-101B-9397-08002B2CF9AE}" pid="18" name="_AuthorEmailDisplayName">
    <vt:lpwstr>Udit, Lauren M.</vt:lpwstr>
  </property>
</Properties>
</file>