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9"/>
  </p:notesMasterIdLst>
  <p:sldIdLst>
    <p:sldId id="277" r:id="rId3"/>
    <p:sldId id="282" r:id="rId4"/>
    <p:sldId id="286" r:id="rId5"/>
    <p:sldId id="280" r:id="rId6"/>
    <p:sldId id="295" r:id="rId7"/>
    <p:sldId id="283" r:id="rId8"/>
    <p:sldId id="285" r:id="rId9"/>
    <p:sldId id="288" r:id="rId10"/>
    <p:sldId id="269" r:id="rId11"/>
    <p:sldId id="317" r:id="rId12"/>
    <p:sldId id="271" r:id="rId13"/>
    <p:sldId id="289" r:id="rId14"/>
    <p:sldId id="318" r:id="rId15"/>
    <p:sldId id="293" r:id="rId16"/>
    <p:sldId id="323" r:id="rId17"/>
    <p:sldId id="257" r:id="rId18"/>
    <p:sldId id="319" r:id="rId19"/>
    <p:sldId id="320" r:id="rId20"/>
    <p:sldId id="299" r:id="rId21"/>
    <p:sldId id="304" r:id="rId22"/>
    <p:sldId id="315" r:id="rId23"/>
    <p:sldId id="316" r:id="rId24"/>
    <p:sldId id="322" r:id="rId25"/>
    <p:sldId id="290" r:id="rId26"/>
    <p:sldId id="321" r:id="rId27"/>
    <p:sldId id="310" r:id="rId28"/>
    <p:sldId id="327" r:id="rId29"/>
    <p:sldId id="305" r:id="rId30"/>
    <p:sldId id="306" r:id="rId31"/>
    <p:sldId id="294" r:id="rId32"/>
    <p:sldId id="307" r:id="rId33"/>
    <p:sldId id="308" r:id="rId34"/>
    <p:sldId id="256" r:id="rId35"/>
    <p:sldId id="267" r:id="rId36"/>
    <p:sldId id="258" r:id="rId37"/>
    <p:sldId id="261"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27B"/>
    <a:srgbClr val="96C61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1542" autoAdjust="0"/>
  </p:normalViewPr>
  <p:slideViewPr>
    <p:cSldViewPr snapToGrid="0">
      <p:cViewPr varScale="1">
        <p:scale>
          <a:sx n="71" d="100"/>
          <a:sy n="71" d="100"/>
        </p:scale>
        <p:origin x="540" y="72"/>
      </p:cViewPr>
      <p:guideLst/>
    </p:cSldViewPr>
  </p:slideViewPr>
  <p:notesTextViewPr>
    <p:cViewPr>
      <p:scale>
        <a:sx n="1" d="1"/>
        <a:sy n="1" d="1"/>
      </p:scale>
      <p:origin x="0" y="0"/>
    </p:cViewPr>
  </p:notesTextViewPr>
  <p:notesViewPr>
    <p:cSldViewPr snapToGrid="0">
      <p:cViewPr varScale="1">
        <p:scale>
          <a:sx n="80" d="100"/>
          <a:sy n="80" d="100"/>
        </p:scale>
        <p:origin x="400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BE167-BA59-40AE-B721-10E3F7834A76}" type="datetimeFigureOut">
              <a:rPr lang="en-US" smtClean="0"/>
              <a:t>6/4/2026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BD4665-AA70-40BA-B67B-78FAEE594729}" type="slidenum">
              <a:rPr lang="en-US" smtClean="0"/>
              <a:t>‹#›</a:t>
            </a:fld>
            <a:endParaRPr lang="en-US" dirty="0"/>
          </a:p>
        </p:txBody>
      </p:sp>
    </p:spTree>
    <p:extLst>
      <p:ext uri="{BB962C8B-B14F-4D97-AF65-F5344CB8AC3E}">
        <p14:creationId xmlns:p14="http://schemas.microsoft.com/office/powerpoint/2010/main" val="1988956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BD4665-AA70-40BA-B67B-78FAEE594729}" type="slidenum">
              <a:rPr lang="en-US" smtClean="0"/>
              <a:t>1</a:t>
            </a:fld>
            <a:endParaRPr lang="en-US" dirty="0"/>
          </a:p>
        </p:txBody>
      </p:sp>
    </p:spTree>
    <p:extLst>
      <p:ext uri="{BB962C8B-B14F-4D97-AF65-F5344CB8AC3E}">
        <p14:creationId xmlns:p14="http://schemas.microsoft.com/office/powerpoint/2010/main" val="388382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time:</a:t>
            </a:r>
          </a:p>
          <a:p>
            <a:r>
              <a:rPr lang="en-US" sz="1200" dirty="0"/>
              <a:t>Six months after Cedric returns to work, Cedric said he needs time off to care for his brother that is undergoing surgery related to the same car accident.</a:t>
            </a:r>
          </a:p>
          <a:p>
            <a:pPr marL="0" indent="0">
              <a:buNone/>
            </a:pPr>
            <a:r>
              <a:rPr lang="en-US" sz="1200" b="1" dirty="0"/>
              <a:t>	What type of leave is available to Cedric?</a:t>
            </a:r>
          </a:p>
          <a:p>
            <a:r>
              <a:rPr lang="en-US" dirty="0"/>
              <a:t>Cedric is now eligible for up to 12 weeks of NJFLA because he has worked for more than 3 months and 250 hours (assuming he works full-time).</a:t>
            </a:r>
          </a:p>
          <a:p>
            <a:r>
              <a:rPr lang="en-US" dirty="0"/>
              <a:t>Cedric is also eligible for FLI benefits due to caring for a family member with a serious health condition, which includes siblings</a:t>
            </a:r>
          </a:p>
          <a:p>
            <a:r>
              <a:rPr lang="en-US" dirty="0"/>
              <a:t>The FLI benefits can run concurrently with Cedric’s NJFLA</a:t>
            </a:r>
          </a:p>
          <a:p>
            <a:endParaRPr lang="en-US" dirty="0"/>
          </a:p>
        </p:txBody>
      </p:sp>
      <p:sp>
        <p:nvSpPr>
          <p:cNvPr id="4" name="Slide Number Placeholder 3"/>
          <p:cNvSpPr>
            <a:spLocks noGrp="1"/>
          </p:cNvSpPr>
          <p:nvPr>
            <p:ph type="sldNum" sz="quarter" idx="5"/>
          </p:nvPr>
        </p:nvSpPr>
        <p:spPr/>
        <p:txBody>
          <a:bodyPr/>
          <a:lstStyle/>
          <a:p>
            <a:fld id="{72BD4665-AA70-40BA-B67B-78FAEE594729}" type="slidenum">
              <a:rPr lang="en-US" smtClean="0"/>
              <a:t>20</a:t>
            </a:fld>
            <a:endParaRPr lang="en-US" dirty="0"/>
          </a:p>
        </p:txBody>
      </p:sp>
    </p:spTree>
    <p:extLst>
      <p:ext uri="{BB962C8B-B14F-4D97-AF65-F5344CB8AC3E}">
        <p14:creationId xmlns:p14="http://schemas.microsoft.com/office/powerpoint/2010/main" val="67886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C3305B-A291-4EF0-AE9F-61C8658BE82D}" type="slidenum">
              <a:rPr lang="en-US" smtClean="0"/>
              <a:t>36</a:t>
            </a:fld>
            <a:endParaRPr lang="en-US" dirty="0"/>
          </a:p>
        </p:txBody>
      </p:sp>
    </p:spTree>
    <p:extLst>
      <p:ext uri="{BB962C8B-B14F-4D97-AF65-F5344CB8AC3E}">
        <p14:creationId xmlns:p14="http://schemas.microsoft.com/office/powerpoint/2010/main" val="205331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51314"/>
            <a:ext cx="10363200" cy="1158649"/>
          </a:xfrm>
        </p:spPr>
        <p:txBody>
          <a:bodyPr anchor="b"/>
          <a:lstStyle>
            <a:lvl1pPr algn="l">
              <a:defRPr sz="4800">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2133601" y="4079875"/>
            <a:ext cx="4833257" cy="1655762"/>
          </a:xfrm>
        </p:spPr>
        <p:txBody>
          <a:bodyPr>
            <a:normAutofit/>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Line 7">
            <a:extLst>
              <a:ext uri="{FF2B5EF4-FFF2-40B4-BE49-F238E27FC236}">
                <a16:creationId xmlns:a16="http://schemas.microsoft.com/office/drawing/2014/main" id="{527620B1-4C46-45CF-B0DF-C0C27EE589A6}"/>
              </a:ext>
            </a:extLst>
          </p:cNvPr>
          <p:cNvSpPr>
            <a:spLocks noChangeShapeType="1"/>
          </p:cNvSpPr>
          <p:nvPr userDrawn="1"/>
        </p:nvSpPr>
        <p:spPr bwMode="auto">
          <a:xfrm>
            <a:off x="914400" y="3810000"/>
            <a:ext cx="10363200" cy="0"/>
          </a:xfrm>
          <a:prstGeom prst="line">
            <a:avLst/>
          </a:prstGeom>
          <a:noFill/>
          <a:ln w="15875">
            <a:solidFill>
              <a:srgbClr val="96C610"/>
            </a:solidFill>
            <a:round/>
          </a:ln>
          <a:extLst>
            <a:ext uri="{909E8E84-426E-40DD-AFC4-6F175D3DCCD1}">
              <a14:hiddenFill xmlns:a14="http://schemas.microsoft.com/office/drawing/2010/main">
                <a:noFill/>
              </a14:hiddenFill>
            </a:ext>
          </a:extLst>
        </p:spPr>
        <p:txBody>
          <a:bodyPr wrap="none" anchor="ctr"/>
          <a:lstStyle/>
          <a:p>
            <a:endParaRPr lang="en-US" sz="1800" dirty="0"/>
          </a:p>
        </p:txBody>
      </p:sp>
      <p:sp>
        <p:nvSpPr>
          <p:cNvPr id="8" name="Line 4">
            <a:extLst>
              <a:ext uri="{FF2B5EF4-FFF2-40B4-BE49-F238E27FC236}">
                <a16:creationId xmlns:a16="http://schemas.microsoft.com/office/drawing/2014/main" id="{7685CD3A-B60A-494D-9560-00FAC793B13B}"/>
              </a:ext>
            </a:extLst>
          </p:cNvPr>
          <p:cNvSpPr>
            <a:spLocks noChangeShapeType="1"/>
          </p:cNvSpPr>
          <p:nvPr userDrawn="1"/>
        </p:nvSpPr>
        <p:spPr bwMode="auto">
          <a:xfrm>
            <a:off x="203200" y="6553200"/>
            <a:ext cx="11785600" cy="0"/>
          </a:xfrm>
          <a:prstGeom prst="line">
            <a:avLst/>
          </a:prstGeom>
          <a:ln>
            <a:solidFill>
              <a:schemeClr val="bg2">
                <a:lumMod val="50000"/>
              </a:schemeClr>
            </a:solidFill>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endParaRPr lang="en-US" sz="1800" dirty="0">
              <a:highlight>
                <a:srgbClr val="96C610"/>
              </a:highlight>
            </a:endParaRPr>
          </a:p>
        </p:txBody>
      </p:sp>
      <p:sp>
        <p:nvSpPr>
          <p:cNvPr id="12" name="Date Placeholder 3">
            <a:extLst>
              <a:ext uri="{FF2B5EF4-FFF2-40B4-BE49-F238E27FC236}">
                <a16:creationId xmlns:a16="http://schemas.microsoft.com/office/drawing/2014/main" id="{F22AF819-2F3A-4E22-BBC3-3EDBF87F829B}"/>
              </a:ext>
            </a:extLst>
          </p:cNvPr>
          <p:cNvSpPr>
            <a:spLocks noGrp="1"/>
          </p:cNvSpPr>
          <p:nvPr>
            <p:ph type="dt" sz="half" idx="2"/>
          </p:nvPr>
        </p:nvSpPr>
        <p:spPr>
          <a:xfrm>
            <a:off x="838200" y="6483260"/>
            <a:ext cx="27432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fld id="{0A24F58F-2D3C-403C-8042-397AD28AD447}" type="datetime1">
              <a:rPr lang="en-US" smtClean="0"/>
              <a:t>6/4/2026</a:t>
            </a:fld>
            <a:endParaRPr lang="en-US" dirty="0"/>
          </a:p>
        </p:txBody>
      </p:sp>
      <p:sp>
        <p:nvSpPr>
          <p:cNvPr id="13" name="Footer Placeholder 4">
            <a:extLst>
              <a:ext uri="{FF2B5EF4-FFF2-40B4-BE49-F238E27FC236}">
                <a16:creationId xmlns:a16="http://schemas.microsoft.com/office/drawing/2014/main" id="{2C8F7980-86E8-4FB8-B943-232E6ED8878C}"/>
              </a:ext>
            </a:extLst>
          </p:cNvPr>
          <p:cNvSpPr>
            <a:spLocks noGrp="1"/>
          </p:cNvSpPr>
          <p:nvPr>
            <p:ph type="ftr" sz="quarter" idx="3"/>
          </p:nvPr>
        </p:nvSpPr>
        <p:spPr>
          <a:xfrm>
            <a:off x="4038600" y="6483260"/>
            <a:ext cx="4114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14" name="Slide Number Placeholder 5">
            <a:extLst>
              <a:ext uri="{FF2B5EF4-FFF2-40B4-BE49-F238E27FC236}">
                <a16:creationId xmlns:a16="http://schemas.microsoft.com/office/drawing/2014/main" id="{BB364B92-5E9A-4631-BCD0-146DDD7752AB}"/>
              </a:ext>
            </a:extLst>
          </p:cNvPr>
          <p:cNvSpPr>
            <a:spLocks noGrp="1"/>
          </p:cNvSpPr>
          <p:nvPr>
            <p:ph type="sldNum" sz="quarter" idx="4"/>
          </p:nvPr>
        </p:nvSpPr>
        <p:spPr>
          <a:xfrm>
            <a:off x="8610600" y="6483259"/>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6AB82B75-342B-4F62-9ED1-F689FED7A230}" type="slidenum">
              <a:rPr lang="en-US" smtClean="0"/>
              <a:pPr/>
              <a:t>‹#›</a:t>
            </a:fld>
            <a:endParaRPr lang="en-US" dirty="0"/>
          </a:p>
        </p:txBody>
      </p:sp>
    </p:spTree>
    <p:extLst>
      <p:ext uri="{BB962C8B-B14F-4D97-AF65-F5344CB8AC3E}">
        <p14:creationId xmlns:p14="http://schemas.microsoft.com/office/powerpoint/2010/main" val="1949327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9CBA35-5FE6-46E2-9C63-15F112EA7AD7}" type="datetime1">
              <a:rPr lang="en-US" smtClean="0"/>
              <a:t>6/4/2026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B82B75-342B-4F62-9ED1-F689FED7A230}" type="slidenum">
              <a:rPr lang="en-US" smtClean="0"/>
              <a:t>‹#›</a:t>
            </a:fld>
            <a:endParaRPr lang="en-US" dirty="0"/>
          </a:p>
        </p:txBody>
      </p:sp>
    </p:spTree>
    <p:extLst>
      <p:ext uri="{BB962C8B-B14F-4D97-AF65-F5344CB8AC3E}">
        <p14:creationId xmlns:p14="http://schemas.microsoft.com/office/powerpoint/2010/main" val="4166404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A73B40-446C-40A0-8EDB-A40D3DB6F360}" type="datetime1">
              <a:rPr lang="en-US" smtClean="0"/>
              <a:t>6/4/2026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B82B75-342B-4F62-9ED1-F689FED7A230}" type="slidenum">
              <a:rPr lang="en-US" smtClean="0"/>
              <a:t>‹#›</a:t>
            </a:fld>
            <a:endParaRPr lang="en-US" dirty="0"/>
          </a:p>
        </p:txBody>
      </p:sp>
    </p:spTree>
    <p:extLst>
      <p:ext uri="{BB962C8B-B14F-4D97-AF65-F5344CB8AC3E}">
        <p14:creationId xmlns:p14="http://schemas.microsoft.com/office/powerpoint/2010/main" val="1809810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538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492687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313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0C50CD-E178-4744-9B35-B2F624D6C5E9}" type="datetimeFigureOut">
              <a:rPr lang="en-US" smtClean="0"/>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760352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0C50CD-E178-4744-9B35-B2F624D6C5E9}" type="datetimeFigureOut">
              <a:rPr lang="en-US" smtClean="0"/>
              <a:t>6/4/2026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74637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0C50CD-E178-4744-9B35-B2F624D6C5E9}" type="datetimeFigureOut">
              <a:rPr lang="en-US" smtClean="0"/>
              <a:t>6/4/2026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18728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80C50CD-E178-4744-9B35-B2F624D6C5E9}" type="datetimeFigureOut">
              <a:rPr lang="en-US" smtClean="0"/>
              <a:t>6/4/2026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14688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80C50CD-E178-4744-9B35-B2F624D6C5E9}" type="datetimeFigureOut">
              <a:rPr lang="en-US" smtClean="0"/>
              <a:t>6/4/2026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48CC95F-0247-41B6-91CF-DC97C76A7088}" type="slidenum">
              <a:rPr lang="en-US" smtClean="0"/>
              <a:t>‹#›</a:t>
            </a:fld>
            <a:endParaRPr lang="en-US"/>
          </a:p>
        </p:txBody>
      </p:sp>
    </p:spTree>
    <p:extLst>
      <p:ext uri="{BB962C8B-B14F-4D97-AF65-F5344CB8AC3E}">
        <p14:creationId xmlns:p14="http://schemas.microsoft.com/office/powerpoint/2010/main" val="3926592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13327B"/>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96C610"/>
              </a:buClr>
              <a:defRPr/>
            </a:lvl1pPr>
            <a:lvl2pPr>
              <a:buClr>
                <a:srgbClr val="96C610"/>
              </a:buClr>
              <a:defRPr/>
            </a:lvl2pPr>
            <a:lvl3pPr>
              <a:buClr>
                <a:srgbClr val="96C610"/>
              </a:buClr>
              <a:defRPr/>
            </a:lvl3pPr>
            <a:lvl4pPr>
              <a:buClr>
                <a:srgbClr val="96C610"/>
              </a:buClr>
              <a:defRPr/>
            </a:lvl4pPr>
            <a:lvl5pPr>
              <a:buClr>
                <a:srgbClr val="96C61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4">
            <a:extLst>
              <a:ext uri="{FF2B5EF4-FFF2-40B4-BE49-F238E27FC236}">
                <a16:creationId xmlns:a16="http://schemas.microsoft.com/office/drawing/2014/main" id="{799A7BAB-37BD-466A-B6CC-67BA8A3E1EEF}"/>
              </a:ext>
            </a:extLst>
          </p:cNvPr>
          <p:cNvSpPr>
            <a:spLocks noChangeShapeType="1"/>
          </p:cNvSpPr>
          <p:nvPr userDrawn="1"/>
        </p:nvSpPr>
        <p:spPr bwMode="auto">
          <a:xfrm>
            <a:off x="203200" y="6553200"/>
            <a:ext cx="11785600" cy="0"/>
          </a:xfrm>
          <a:prstGeom prst="line">
            <a:avLst/>
          </a:prstGeom>
          <a:ln>
            <a:solidFill>
              <a:schemeClr val="bg2">
                <a:lumMod val="50000"/>
              </a:schemeClr>
            </a:solidFill>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endParaRPr lang="en-US" sz="1800" dirty="0">
              <a:highlight>
                <a:srgbClr val="96C610"/>
              </a:highlight>
            </a:endParaRPr>
          </a:p>
        </p:txBody>
      </p:sp>
      <p:sp>
        <p:nvSpPr>
          <p:cNvPr id="12" name="Date Placeholder 3">
            <a:extLst>
              <a:ext uri="{FF2B5EF4-FFF2-40B4-BE49-F238E27FC236}">
                <a16:creationId xmlns:a16="http://schemas.microsoft.com/office/drawing/2014/main" id="{84C8AF3A-29D8-429A-BE7A-8D1B0ABC9AA1}"/>
              </a:ext>
            </a:extLst>
          </p:cNvPr>
          <p:cNvSpPr>
            <a:spLocks noGrp="1"/>
          </p:cNvSpPr>
          <p:nvPr>
            <p:ph type="dt" sz="half" idx="2"/>
          </p:nvPr>
        </p:nvSpPr>
        <p:spPr>
          <a:xfrm>
            <a:off x="838200" y="6483260"/>
            <a:ext cx="27432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fld id="{FDC8EEFF-565F-461E-83DF-77220A18AD09}" type="datetime1">
              <a:rPr lang="en-US" smtClean="0"/>
              <a:t>6/4/2026</a:t>
            </a:fld>
            <a:endParaRPr lang="en-US" dirty="0"/>
          </a:p>
        </p:txBody>
      </p:sp>
      <p:sp>
        <p:nvSpPr>
          <p:cNvPr id="14" name="Footer Placeholder 4">
            <a:extLst>
              <a:ext uri="{FF2B5EF4-FFF2-40B4-BE49-F238E27FC236}">
                <a16:creationId xmlns:a16="http://schemas.microsoft.com/office/drawing/2014/main" id="{B2FA4952-F2F0-46CE-A67C-D1661DA48774}"/>
              </a:ext>
            </a:extLst>
          </p:cNvPr>
          <p:cNvSpPr>
            <a:spLocks noGrp="1"/>
          </p:cNvSpPr>
          <p:nvPr>
            <p:ph type="ftr" sz="quarter" idx="3"/>
          </p:nvPr>
        </p:nvSpPr>
        <p:spPr>
          <a:xfrm>
            <a:off x="4038600" y="6483260"/>
            <a:ext cx="4114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15" name="Slide Number Placeholder 5">
            <a:extLst>
              <a:ext uri="{FF2B5EF4-FFF2-40B4-BE49-F238E27FC236}">
                <a16:creationId xmlns:a16="http://schemas.microsoft.com/office/drawing/2014/main" id="{E5D4AE38-9DC8-4C4E-926D-951EC02F08E3}"/>
              </a:ext>
            </a:extLst>
          </p:cNvPr>
          <p:cNvSpPr>
            <a:spLocks noGrp="1"/>
          </p:cNvSpPr>
          <p:nvPr>
            <p:ph type="sldNum" sz="quarter" idx="4"/>
          </p:nvPr>
        </p:nvSpPr>
        <p:spPr>
          <a:xfrm>
            <a:off x="8610600" y="6483259"/>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6AB82B75-342B-4F62-9ED1-F689FED7A230}" type="slidenum">
              <a:rPr lang="en-US" smtClean="0"/>
              <a:pPr/>
              <a:t>‹#›</a:t>
            </a:fld>
            <a:endParaRPr lang="en-US" dirty="0"/>
          </a:p>
        </p:txBody>
      </p:sp>
    </p:spTree>
    <p:extLst>
      <p:ext uri="{BB962C8B-B14F-4D97-AF65-F5344CB8AC3E}">
        <p14:creationId xmlns:p14="http://schemas.microsoft.com/office/powerpoint/2010/main" val="4132265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0C50CD-E178-4744-9B35-B2F624D6C5E9}" type="datetimeFigureOut">
              <a:rPr lang="en-US" smtClean="0"/>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520394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964413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871842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9D3E3F9-9496-4416-9CA4-4AB206607F65}" type="datetime1">
              <a:rPr lang="en-US" smtClean="0"/>
              <a:t>6/4/2026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B82B75-342B-4F62-9ED1-F689FED7A230}" type="slidenum">
              <a:rPr lang="en-US" smtClean="0"/>
              <a:t>‹#›</a:t>
            </a:fld>
            <a:endParaRPr lang="en-US" dirty="0"/>
          </a:p>
        </p:txBody>
      </p:sp>
      <p:sp>
        <p:nvSpPr>
          <p:cNvPr id="7" name="Text Placeholder 2">
            <a:extLst>
              <a:ext uri="{FF2B5EF4-FFF2-40B4-BE49-F238E27FC236}">
                <a16:creationId xmlns:a16="http://schemas.microsoft.com/office/drawing/2014/main" id="{0183FFD9-B77D-4D73-8DE6-D4B4767E72FE}"/>
              </a:ext>
            </a:extLst>
          </p:cNvPr>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8" name="Title 1">
            <a:extLst>
              <a:ext uri="{FF2B5EF4-FFF2-40B4-BE49-F238E27FC236}">
                <a16:creationId xmlns:a16="http://schemas.microsoft.com/office/drawing/2014/main" id="{798DA664-AA49-4898-82D6-B5BA15D487FB}"/>
              </a:ext>
            </a:extLst>
          </p:cNvPr>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dirty="0"/>
          </a:p>
        </p:txBody>
      </p:sp>
    </p:spTree>
    <p:extLst>
      <p:ext uri="{BB962C8B-B14F-4D97-AF65-F5344CB8AC3E}">
        <p14:creationId xmlns:p14="http://schemas.microsoft.com/office/powerpoint/2010/main" val="3456962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28F559-4C5B-455B-80F3-51A6FF926FC8}" type="datetime1">
              <a:rPr lang="en-US" smtClean="0"/>
              <a:t>6/4/2026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B82B75-342B-4F62-9ED1-F689FED7A230}" type="slidenum">
              <a:rPr lang="en-US" smtClean="0"/>
              <a:t>‹#›</a:t>
            </a:fld>
            <a:endParaRPr lang="en-US" dirty="0"/>
          </a:p>
        </p:txBody>
      </p:sp>
    </p:spTree>
    <p:extLst>
      <p:ext uri="{BB962C8B-B14F-4D97-AF65-F5344CB8AC3E}">
        <p14:creationId xmlns:p14="http://schemas.microsoft.com/office/powerpoint/2010/main" val="105234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C58A20-D02F-40DF-B733-93CF5ED104B3}" type="datetime1">
              <a:rPr lang="en-US" smtClean="0"/>
              <a:t>6/4/2026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B82B75-342B-4F62-9ED1-F689FED7A230}" type="slidenum">
              <a:rPr lang="en-US" smtClean="0"/>
              <a:t>‹#›</a:t>
            </a:fld>
            <a:endParaRPr lang="en-US" dirty="0"/>
          </a:p>
        </p:txBody>
      </p:sp>
    </p:spTree>
    <p:extLst>
      <p:ext uri="{BB962C8B-B14F-4D97-AF65-F5344CB8AC3E}">
        <p14:creationId xmlns:p14="http://schemas.microsoft.com/office/powerpoint/2010/main" val="692964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AFDEFC-F7E3-4C96-A1E5-C16204909DE6}" type="datetime1">
              <a:rPr lang="en-US" smtClean="0"/>
              <a:t>6/4/2026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B82B75-342B-4F62-9ED1-F689FED7A230}" type="slidenum">
              <a:rPr lang="en-US" smtClean="0"/>
              <a:t>‹#›</a:t>
            </a:fld>
            <a:endParaRPr lang="en-US" dirty="0"/>
          </a:p>
        </p:txBody>
      </p:sp>
    </p:spTree>
    <p:extLst>
      <p:ext uri="{BB962C8B-B14F-4D97-AF65-F5344CB8AC3E}">
        <p14:creationId xmlns:p14="http://schemas.microsoft.com/office/powerpoint/2010/main" val="3530520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2ADF2-F937-47A8-84E1-FC7B337A6F8D}" type="datetime1">
              <a:rPr lang="en-US" smtClean="0"/>
              <a:t>6/4/2026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B82B75-342B-4F62-9ED1-F689FED7A230}" type="slidenum">
              <a:rPr lang="en-US" smtClean="0"/>
              <a:t>‹#›</a:t>
            </a:fld>
            <a:endParaRPr lang="en-US" dirty="0"/>
          </a:p>
        </p:txBody>
      </p:sp>
    </p:spTree>
    <p:extLst>
      <p:ext uri="{BB962C8B-B14F-4D97-AF65-F5344CB8AC3E}">
        <p14:creationId xmlns:p14="http://schemas.microsoft.com/office/powerpoint/2010/main" val="3979449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1C4440-6B27-4C14-BF11-D0E473A7C8CA}" type="datetime1">
              <a:rPr lang="en-US" smtClean="0"/>
              <a:t>6/4/2026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B82B75-342B-4F62-9ED1-F689FED7A230}" type="slidenum">
              <a:rPr lang="en-US" smtClean="0"/>
              <a:t>‹#›</a:t>
            </a:fld>
            <a:endParaRPr lang="en-US" dirty="0"/>
          </a:p>
        </p:txBody>
      </p:sp>
    </p:spTree>
    <p:extLst>
      <p:ext uri="{BB962C8B-B14F-4D97-AF65-F5344CB8AC3E}">
        <p14:creationId xmlns:p14="http://schemas.microsoft.com/office/powerpoint/2010/main" val="2224867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56A7AF-353A-41AF-8BAD-EFE73339B0A1}" type="datetime1">
              <a:rPr lang="en-US" smtClean="0"/>
              <a:t>6/4/2026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B82B75-342B-4F62-9ED1-F689FED7A230}" type="slidenum">
              <a:rPr lang="en-US" smtClean="0"/>
              <a:t>‹#›</a:t>
            </a:fld>
            <a:endParaRPr lang="en-US" dirty="0"/>
          </a:p>
        </p:txBody>
      </p:sp>
    </p:spTree>
    <p:extLst>
      <p:ext uri="{BB962C8B-B14F-4D97-AF65-F5344CB8AC3E}">
        <p14:creationId xmlns:p14="http://schemas.microsoft.com/office/powerpoint/2010/main" val="44140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78135" y="6483260"/>
            <a:ext cx="27432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fld id="{E01170EF-AFFF-4FED-9082-EC5D87A89730}" type="datetime1">
              <a:rPr lang="en-US" smtClean="0"/>
              <a:t>6/4/2026</a:t>
            </a:fld>
            <a:endParaRPr lang="en-US" dirty="0"/>
          </a:p>
        </p:txBody>
      </p:sp>
      <p:sp>
        <p:nvSpPr>
          <p:cNvPr id="5" name="Footer Placeholder 4"/>
          <p:cNvSpPr>
            <a:spLocks noGrp="1"/>
          </p:cNvSpPr>
          <p:nvPr>
            <p:ph type="ftr" sz="quarter" idx="3"/>
          </p:nvPr>
        </p:nvSpPr>
        <p:spPr>
          <a:xfrm>
            <a:off x="4038600" y="6483260"/>
            <a:ext cx="4114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10" name="Text Box 11">
            <a:extLst>
              <a:ext uri="{FF2B5EF4-FFF2-40B4-BE49-F238E27FC236}">
                <a16:creationId xmlns:a16="http://schemas.microsoft.com/office/drawing/2014/main" id="{BB0C63FC-CF5C-478E-9055-F256F4F9D914}"/>
              </a:ext>
            </a:extLst>
          </p:cNvPr>
          <p:cNvSpPr txBox="1">
            <a:spLocks noChangeArrowheads="1"/>
          </p:cNvSpPr>
          <p:nvPr userDrawn="1"/>
        </p:nvSpPr>
        <p:spPr bwMode="auto">
          <a:xfrm>
            <a:off x="99143" y="6253547"/>
            <a:ext cx="19078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defTabSz="914400" eaLnBrk="1" fontAlgn="base" hangingPunct="1">
              <a:spcBef>
                <a:spcPct val="0"/>
              </a:spcBef>
              <a:spcAft>
                <a:spcPct val="0"/>
              </a:spcAft>
              <a:defRPr/>
            </a:pPr>
            <a:r>
              <a:rPr lang="en-US" altLang="en-US" sz="1000" b="1" dirty="0">
                <a:solidFill>
                  <a:srgbClr val="808080"/>
                </a:solidFill>
                <a:latin typeface="Calibri" panose="020F0502020204030204"/>
                <a:cs typeface="Arial"/>
              </a:rPr>
              <a:t>© </a:t>
            </a:r>
            <a:r>
              <a:rPr lang="en-US" altLang="en-US" sz="1000" dirty="0">
                <a:solidFill>
                  <a:srgbClr val="808080"/>
                </a:solidFill>
                <a:latin typeface="Calibri" panose="020F0502020204030204"/>
                <a:cs typeface="Arial"/>
              </a:rPr>
              <a:t>Copyright 2026 Saul Ewing LLP</a:t>
            </a:r>
          </a:p>
        </p:txBody>
      </p:sp>
      <p:sp>
        <p:nvSpPr>
          <p:cNvPr id="7" name="Line 4">
            <a:extLst>
              <a:ext uri="{FF2B5EF4-FFF2-40B4-BE49-F238E27FC236}">
                <a16:creationId xmlns:a16="http://schemas.microsoft.com/office/drawing/2014/main" id="{F2DEA546-5759-427B-8F74-F2BFEE5A094E}"/>
              </a:ext>
            </a:extLst>
          </p:cNvPr>
          <p:cNvSpPr>
            <a:spLocks noChangeShapeType="1"/>
          </p:cNvSpPr>
          <p:nvPr userDrawn="1"/>
        </p:nvSpPr>
        <p:spPr bwMode="auto">
          <a:xfrm>
            <a:off x="203200" y="6553200"/>
            <a:ext cx="11785600" cy="0"/>
          </a:xfrm>
          <a:prstGeom prst="line">
            <a:avLst/>
          </a:prstGeom>
          <a:ln>
            <a:solidFill>
              <a:schemeClr val="bg2">
                <a:lumMod val="50000"/>
              </a:schemeClr>
            </a:solidFill>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endParaRPr lang="en-US" sz="1800" dirty="0">
              <a:highlight>
                <a:srgbClr val="96C610"/>
              </a:highlight>
            </a:endParaRPr>
          </a:p>
        </p:txBody>
      </p:sp>
      <p:sp>
        <p:nvSpPr>
          <p:cNvPr id="6" name="Slide Number Placeholder 5"/>
          <p:cNvSpPr>
            <a:spLocks noGrp="1"/>
          </p:cNvSpPr>
          <p:nvPr>
            <p:ph type="sldNum" sz="quarter" idx="4"/>
          </p:nvPr>
        </p:nvSpPr>
        <p:spPr>
          <a:xfrm>
            <a:off x="9252503" y="6483259"/>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6AB82B75-342B-4F62-9ED1-F689FED7A230}" type="slidenum">
              <a:rPr lang="en-US" smtClean="0"/>
              <a:pPr/>
              <a:t>‹#›</a:t>
            </a:fld>
            <a:endParaRPr lang="en-US" dirty="0"/>
          </a:p>
        </p:txBody>
      </p:sp>
      <p:pic>
        <p:nvPicPr>
          <p:cNvPr id="11" name="Picture 10" descr="A blue and green rectangle with text&#10;&#10;Description automatically generated">
            <a:extLst>
              <a:ext uri="{FF2B5EF4-FFF2-40B4-BE49-F238E27FC236}">
                <a16:creationId xmlns:a16="http://schemas.microsoft.com/office/drawing/2014/main" id="{03862E87-F02D-DCDD-9FB5-F9D4D3A6FC4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829262" y="5615624"/>
            <a:ext cx="1981738" cy="865359"/>
          </a:xfrm>
          <a:prstGeom prst="rect">
            <a:avLst/>
          </a:prstGeom>
        </p:spPr>
      </p:pic>
    </p:spTree>
    <p:extLst>
      <p:ext uri="{BB962C8B-B14F-4D97-AF65-F5344CB8AC3E}">
        <p14:creationId xmlns:p14="http://schemas.microsoft.com/office/powerpoint/2010/main" val="15650720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80C50CD-E178-4744-9B35-B2F624D6C5E9}" type="datetimeFigureOut">
              <a:rPr lang="en-US" smtClean="0"/>
              <a:pPr/>
              <a:t>6/4/2026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48CC95F-0247-41B6-91CF-DC97C76A7088}"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7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njoag.gov/about/divisions-and-offices/division-on-civil-rights-home/know-the-law/new-jersey-family-leave-act/"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s://www.linkedin.com/in/lisa-koblin-1432042a/" TargetMode="External"/><Relationship Id="rId13" Type="http://schemas.openxmlformats.org/officeDocument/2006/relationships/image" Target="../media/image11.png"/><Relationship Id="rId3" Type="http://schemas.openxmlformats.org/officeDocument/2006/relationships/hyperlink" Target="https://www.saul.com/professionals/ruth-rauls" TargetMode="External"/><Relationship Id="rId7" Type="http://schemas.openxmlformats.org/officeDocument/2006/relationships/hyperlink" Target="https://www.saul.com/professionals/lisa-m-koblin" TargetMode="External"/><Relationship Id="rId12" Type="http://schemas.openxmlformats.org/officeDocument/2006/relationships/hyperlink" Target="https://www.linkedin.com/in/mark-nehme-821237127/" TargetMode="External"/><Relationship Id="rId2" Type="http://schemas.openxmlformats.org/officeDocument/2006/relationships/hyperlink" Target="mailto:ruth.rauls@saul.com" TargetMode="External"/><Relationship Id="rId1" Type="http://schemas.openxmlformats.org/officeDocument/2006/relationships/slideLayout" Target="../slideLayouts/slideLayout2.xml"/><Relationship Id="rId6" Type="http://schemas.openxmlformats.org/officeDocument/2006/relationships/hyperlink" Target="mailto:lisa.koblin@saul.com" TargetMode="External"/><Relationship Id="rId11" Type="http://schemas.openxmlformats.org/officeDocument/2006/relationships/hyperlink" Target="https://www.saul.com/professionals/mark-nehme" TargetMode="External"/><Relationship Id="rId5" Type="http://schemas.openxmlformats.org/officeDocument/2006/relationships/image" Target="../media/image9.png"/><Relationship Id="rId10" Type="http://schemas.openxmlformats.org/officeDocument/2006/relationships/hyperlink" Target="mailto:mark.nehme@saul.com" TargetMode="External"/><Relationship Id="rId4" Type="http://schemas.openxmlformats.org/officeDocument/2006/relationships/hyperlink" Target="https://www.linkedin.com/in/ruth-rauls-a4aa736/" TargetMode="External"/><Relationship Id="rId9"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hyperlink" Target="https://ceuinstitute.formstack.com/forms/6_4_2026_saul_ewing_amendment_to_the_new_jersey_family_leave_act_what_all_employers_need_to_know_about_new_jersey_leave_and_benefits_laws_before_july_2026" TargetMode="External"/><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background with a curved line&#10;&#10;Description automatically generated">
            <a:extLst>
              <a:ext uri="{FF2B5EF4-FFF2-40B4-BE49-F238E27FC236}">
                <a16:creationId xmlns:a16="http://schemas.microsoft.com/office/drawing/2014/main" id="{1A672E2D-5E09-D51F-2E50-1254CBF11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 y="-18169"/>
            <a:ext cx="12192001" cy="5735638"/>
          </a:xfrm>
          <a:prstGeom prst="rect">
            <a:avLst/>
          </a:prstGeom>
        </p:spPr>
      </p:pic>
      <p:sp>
        <p:nvSpPr>
          <p:cNvPr id="2" name="Title 1">
            <a:extLst>
              <a:ext uri="{FF2B5EF4-FFF2-40B4-BE49-F238E27FC236}">
                <a16:creationId xmlns:a16="http://schemas.microsoft.com/office/drawing/2014/main" id="{F93BB9DF-9496-4140-BDE9-2AD299ADFBE7}"/>
              </a:ext>
            </a:extLst>
          </p:cNvPr>
          <p:cNvSpPr>
            <a:spLocks noGrp="1"/>
          </p:cNvSpPr>
          <p:nvPr>
            <p:ph type="ctrTitle"/>
          </p:nvPr>
        </p:nvSpPr>
        <p:spPr/>
        <p:txBody>
          <a:bodyPr>
            <a:noAutofit/>
          </a:bodyPr>
          <a:lstStyle/>
          <a:p>
            <a:r>
              <a:rPr lang="en-US" sz="4000" dirty="0">
                <a:solidFill>
                  <a:schemeClr val="bg1"/>
                </a:solidFill>
              </a:rPr>
              <a:t>Amendment to the New Jersey Family Leave Act:  What All Employers Need to Know About New Jersey Leave and Benefits Laws before July 2026</a:t>
            </a:r>
          </a:p>
        </p:txBody>
      </p:sp>
      <p:sp>
        <p:nvSpPr>
          <p:cNvPr id="3" name="Subtitle 2">
            <a:extLst>
              <a:ext uri="{FF2B5EF4-FFF2-40B4-BE49-F238E27FC236}">
                <a16:creationId xmlns:a16="http://schemas.microsoft.com/office/drawing/2014/main" id="{BB3F4545-E562-492F-BA4F-A816D6541CFE}"/>
              </a:ext>
            </a:extLst>
          </p:cNvPr>
          <p:cNvSpPr>
            <a:spLocks noGrp="1"/>
          </p:cNvSpPr>
          <p:nvPr>
            <p:ph type="subTitle" idx="1"/>
          </p:nvPr>
        </p:nvSpPr>
        <p:spPr>
          <a:xfrm>
            <a:off x="914400" y="3970606"/>
            <a:ext cx="9716373" cy="1655762"/>
          </a:xfrm>
        </p:spPr>
        <p:txBody>
          <a:bodyPr>
            <a:normAutofit/>
          </a:bodyPr>
          <a:lstStyle/>
          <a:p>
            <a:r>
              <a:rPr lang="en-US" sz="2400" b="1" dirty="0">
                <a:solidFill>
                  <a:schemeClr val="bg1"/>
                </a:solidFill>
              </a:rPr>
              <a:t>Presented by: </a:t>
            </a:r>
            <a:br>
              <a:rPr lang="en-US" sz="2400" b="1" dirty="0">
                <a:solidFill>
                  <a:schemeClr val="bg1"/>
                </a:solidFill>
              </a:rPr>
            </a:br>
            <a:r>
              <a:rPr lang="en-US" sz="2400" b="1" dirty="0">
                <a:solidFill>
                  <a:schemeClr val="bg1"/>
                </a:solidFill>
              </a:rPr>
              <a:t>Ruth Rauls, Partner, Lisa Koblin, Partner and Mark Nehme, Associate</a:t>
            </a:r>
          </a:p>
        </p:txBody>
      </p:sp>
      <p:sp>
        <p:nvSpPr>
          <p:cNvPr id="6" name="Line 7">
            <a:extLst>
              <a:ext uri="{FF2B5EF4-FFF2-40B4-BE49-F238E27FC236}">
                <a16:creationId xmlns:a16="http://schemas.microsoft.com/office/drawing/2014/main" id="{55B80E94-2A60-6F72-D580-452199B5B928}"/>
              </a:ext>
            </a:extLst>
          </p:cNvPr>
          <p:cNvSpPr>
            <a:spLocks noChangeShapeType="1"/>
          </p:cNvSpPr>
          <p:nvPr/>
        </p:nvSpPr>
        <p:spPr bwMode="auto">
          <a:xfrm flipV="1">
            <a:off x="914400" y="3784767"/>
            <a:ext cx="10363200" cy="28837"/>
          </a:xfrm>
          <a:prstGeom prst="line">
            <a:avLst/>
          </a:prstGeom>
          <a:noFill/>
          <a:ln w="15875">
            <a:solidFill>
              <a:srgbClr val="96C610"/>
            </a:solidFill>
            <a:round/>
          </a:ln>
          <a:extLst>
            <a:ext uri="{909E8E84-426E-40DD-AFC4-6F175D3DCCD1}">
              <a14:hiddenFill xmlns:a14="http://schemas.microsoft.com/office/drawing/2010/main">
                <a:noFill/>
              </a14:hiddenFill>
            </a:ext>
          </a:extLst>
        </p:spPr>
        <p:txBody>
          <a:bodyPr wrap="none" anchor="ctr"/>
          <a:lstStyle/>
          <a:p>
            <a:endParaRPr lang="en-US" dirty="0"/>
          </a:p>
        </p:txBody>
      </p:sp>
      <p:sp>
        <p:nvSpPr>
          <p:cNvPr id="4" name="Rectangle 3">
            <a:extLst>
              <a:ext uri="{FF2B5EF4-FFF2-40B4-BE49-F238E27FC236}">
                <a16:creationId xmlns:a16="http://schemas.microsoft.com/office/drawing/2014/main" id="{B8F9AC5C-47C5-2C10-5E67-AE13E6B5B62B}"/>
              </a:ext>
            </a:extLst>
          </p:cNvPr>
          <p:cNvSpPr txBox="1">
            <a:spLocks noChangeArrowheads="1"/>
          </p:cNvSpPr>
          <p:nvPr/>
        </p:nvSpPr>
        <p:spPr>
          <a:xfrm>
            <a:off x="79128" y="4829925"/>
            <a:ext cx="11633259" cy="1981200"/>
          </a:xfrm>
          <a:prstGeom prst="rect">
            <a:avLst/>
          </a:prstGeom>
        </p:spPr>
        <p:txBody>
          <a:bodyPr/>
          <a:lstStyle/>
          <a:p>
            <a:pPr marL="342900" indent="-342900" eaLnBrk="0" hangingPunct="0">
              <a:spcBef>
                <a:spcPct val="20000"/>
              </a:spcBef>
              <a:defRPr/>
            </a:pPr>
            <a:r>
              <a:rPr lang="en-US" sz="1600" b="1" dirty="0">
                <a:solidFill>
                  <a:schemeClr val="bg1"/>
                </a:solidFill>
              </a:rPr>
              <a:t>DISCLAIMER</a:t>
            </a:r>
            <a:endParaRPr lang="en-US" sz="1600" dirty="0">
              <a:solidFill>
                <a:schemeClr val="bg1"/>
              </a:solidFill>
            </a:endParaRPr>
          </a:p>
          <a:p>
            <a:pPr marL="0" indent="0" algn="just">
              <a:buNone/>
            </a:pPr>
            <a:r>
              <a:rPr lang="en-US" altLang="en-US" sz="1050" dirty="0">
                <a:solidFill>
                  <a:schemeClr val="bg1"/>
                </a:solidFill>
              </a:rPr>
              <a:t>The content of this presentation has been prepared by Saul Ewing for informational purposes only. The provision and receipt of the information in these presentation materials should not be considered legal advice, does not create a lawyer-client relationship, and should not be acted on without seeking professional counsel who have been informed of the specific facts. Should you wish to contact a presenter to obtain more information regarding the particular circumstances involving your company or institution, it may be necessary to enter into an attorney/client relationship. </a:t>
            </a:r>
          </a:p>
        </p:txBody>
      </p:sp>
    </p:spTree>
    <p:extLst>
      <p:ext uri="{BB962C8B-B14F-4D97-AF65-F5344CB8AC3E}">
        <p14:creationId xmlns:p14="http://schemas.microsoft.com/office/powerpoint/2010/main" val="749027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ECD5-5464-4FAC-C371-248BED4A8A24}"/>
              </a:ext>
            </a:extLst>
          </p:cNvPr>
          <p:cNvSpPr>
            <a:spLocks noGrp="1"/>
          </p:cNvSpPr>
          <p:nvPr>
            <p:ph type="title"/>
          </p:nvPr>
        </p:nvSpPr>
        <p:spPr>
          <a:xfrm>
            <a:off x="838200" y="295836"/>
            <a:ext cx="10515600" cy="1188666"/>
          </a:xfrm>
        </p:spPr>
        <p:txBody>
          <a:bodyPr>
            <a:normAutofit/>
          </a:bodyPr>
          <a:lstStyle/>
          <a:p>
            <a:pPr algn="ctr"/>
            <a:r>
              <a:rPr lang="en-US" sz="4000" dirty="0"/>
              <a:t>Family Leave Insurance (“FLI”)</a:t>
            </a:r>
          </a:p>
        </p:txBody>
      </p:sp>
      <p:sp>
        <p:nvSpPr>
          <p:cNvPr id="3" name="Content Placeholder 2">
            <a:extLst>
              <a:ext uri="{FF2B5EF4-FFF2-40B4-BE49-F238E27FC236}">
                <a16:creationId xmlns:a16="http://schemas.microsoft.com/office/drawing/2014/main" id="{0EDB4037-1839-404B-60F5-82513B747BB4}"/>
              </a:ext>
            </a:extLst>
          </p:cNvPr>
          <p:cNvSpPr>
            <a:spLocks noGrp="1"/>
          </p:cNvSpPr>
          <p:nvPr>
            <p:ph idx="1"/>
          </p:nvPr>
        </p:nvSpPr>
        <p:spPr>
          <a:xfrm>
            <a:off x="838199" y="1484502"/>
            <a:ext cx="10753165" cy="4351338"/>
          </a:xfrm>
        </p:spPr>
        <p:txBody>
          <a:bodyPr>
            <a:normAutofit/>
          </a:bodyPr>
          <a:lstStyle/>
          <a:p>
            <a:pPr marL="457200" lvl="1" indent="0">
              <a:buNone/>
            </a:pPr>
            <a:r>
              <a:rPr lang="en-US" sz="2800" b="1" dirty="0"/>
              <a:t>Partial wage replacement benefits when on leave to</a:t>
            </a:r>
            <a:r>
              <a:rPr lang="en-US" sz="2800" dirty="0"/>
              <a:t>:</a:t>
            </a:r>
          </a:p>
          <a:p>
            <a:pPr lvl="2"/>
            <a:r>
              <a:rPr lang="en-US" sz="2800" dirty="0"/>
              <a:t>Care for a family member with a serious health condition;</a:t>
            </a:r>
          </a:p>
          <a:p>
            <a:pPr lvl="2"/>
            <a:r>
              <a:rPr lang="en-US" sz="2800" dirty="0"/>
              <a:t>Bond with a new child during the first 12 months after a child’s birth or placement (adoption or foster);</a:t>
            </a:r>
          </a:p>
          <a:p>
            <a:pPr lvl="2"/>
            <a:r>
              <a:rPr lang="en-US" sz="2800" dirty="0"/>
              <a:t>Handle certain domestic or sexual violence matters; and</a:t>
            </a:r>
          </a:p>
          <a:p>
            <a:pPr lvl="2"/>
            <a:r>
              <a:rPr lang="en-US" sz="2800" dirty="0"/>
              <a:t>Care for a family member when there’s a state of emergency, an epidemic of a communicable disease, a known or suspected exposure to the communicable disease, or efforts to prevent the spread of the communicable disease</a:t>
            </a:r>
          </a:p>
        </p:txBody>
      </p:sp>
      <p:sp>
        <p:nvSpPr>
          <p:cNvPr id="4" name="Slide Number Placeholder 3">
            <a:extLst>
              <a:ext uri="{FF2B5EF4-FFF2-40B4-BE49-F238E27FC236}">
                <a16:creationId xmlns:a16="http://schemas.microsoft.com/office/drawing/2014/main" id="{EBA5EBA5-57ED-C679-F4DC-F4799C10D426}"/>
              </a:ext>
            </a:extLst>
          </p:cNvPr>
          <p:cNvSpPr>
            <a:spLocks noGrp="1"/>
          </p:cNvSpPr>
          <p:nvPr>
            <p:ph type="sldNum" sz="quarter" idx="4"/>
          </p:nvPr>
        </p:nvSpPr>
        <p:spPr/>
        <p:txBody>
          <a:bodyPr/>
          <a:lstStyle/>
          <a:p>
            <a:fld id="{6AB82B75-342B-4F62-9ED1-F689FED7A230}" type="slidenum">
              <a:rPr lang="en-US" smtClean="0"/>
              <a:pPr/>
              <a:t>10</a:t>
            </a:fld>
            <a:endParaRPr lang="en-US" dirty="0"/>
          </a:p>
        </p:txBody>
      </p:sp>
    </p:spTree>
    <p:extLst>
      <p:ext uri="{BB962C8B-B14F-4D97-AF65-F5344CB8AC3E}">
        <p14:creationId xmlns:p14="http://schemas.microsoft.com/office/powerpoint/2010/main" val="4030880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1C277-BC81-9E9E-9A20-185A4E5493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B2544D-9A95-E0AB-094E-A1E5D9B613BA}"/>
              </a:ext>
            </a:extLst>
          </p:cNvPr>
          <p:cNvSpPr>
            <a:spLocks noGrp="1"/>
          </p:cNvSpPr>
          <p:nvPr>
            <p:ph type="title"/>
          </p:nvPr>
        </p:nvSpPr>
        <p:spPr>
          <a:xfrm>
            <a:off x="838200" y="394912"/>
            <a:ext cx="10515600" cy="1179702"/>
          </a:xfrm>
        </p:spPr>
        <p:txBody>
          <a:bodyPr/>
          <a:lstStyle/>
          <a:p>
            <a:pPr algn="ctr"/>
            <a:r>
              <a:rPr lang="en-US" dirty="0"/>
              <a:t>More FLI</a:t>
            </a:r>
          </a:p>
        </p:txBody>
      </p:sp>
      <p:sp>
        <p:nvSpPr>
          <p:cNvPr id="3" name="Content Placeholder 2">
            <a:extLst>
              <a:ext uri="{FF2B5EF4-FFF2-40B4-BE49-F238E27FC236}">
                <a16:creationId xmlns:a16="http://schemas.microsoft.com/office/drawing/2014/main" id="{D138D519-69A4-F4B9-2437-8BDD62A4C7F2}"/>
              </a:ext>
            </a:extLst>
          </p:cNvPr>
          <p:cNvSpPr>
            <a:spLocks noGrp="1"/>
          </p:cNvSpPr>
          <p:nvPr>
            <p:ph idx="1"/>
          </p:nvPr>
        </p:nvSpPr>
        <p:spPr>
          <a:xfrm>
            <a:off x="1264024" y="1574614"/>
            <a:ext cx="10089776" cy="4351338"/>
          </a:xfrm>
        </p:spPr>
        <p:txBody>
          <a:bodyPr>
            <a:normAutofit/>
          </a:bodyPr>
          <a:lstStyle/>
          <a:p>
            <a:r>
              <a:rPr lang="en-US" dirty="0"/>
              <a:t>Benefits Provided</a:t>
            </a:r>
          </a:p>
          <a:p>
            <a:pPr lvl="1"/>
            <a:r>
              <a:rPr lang="en-US" b="1" dirty="0"/>
              <a:t>Up to 12 weeks </a:t>
            </a:r>
            <a:r>
              <a:rPr lang="en-US" dirty="0"/>
              <a:t>of state-provided partial wage benefits </a:t>
            </a:r>
            <a:r>
              <a:rPr lang="en-US" b="1" dirty="0"/>
              <a:t>or </a:t>
            </a:r>
            <a:r>
              <a:rPr lang="en-US" dirty="0"/>
              <a:t>56 days of intermittent leave within a 12-month period</a:t>
            </a:r>
          </a:p>
          <a:p>
            <a:r>
              <a:rPr lang="en-US" dirty="0"/>
              <a:t>Employee must apply for benefits within 30 days of 1st day of leave</a:t>
            </a:r>
          </a:p>
          <a:p>
            <a:r>
              <a:rPr lang="en-US" dirty="0"/>
              <a:t>Eligibility in 2026: </a:t>
            </a:r>
          </a:p>
          <a:p>
            <a:pPr lvl="1"/>
            <a:r>
              <a:rPr lang="en-US" dirty="0"/>
              <a:t>Worked 20 weeks earning at least $310 weekly, or have earned a combined total of $15,500 in those four quarters (the base year)</a:t>
            </a:r>
          </a:p>
          <a:p>
            <a:r>
              <a:rPr lang="en-US" dirty="0"/>
              <a:t>Currently, no guarantee of job protection</a:t>
            </a:r>
          </a:p>
          <a:p>
            <a:endParaRPr lang="en-US" dirty="0"/>
          </a:p>
        </p:txBody>
      </p:sp>
      <p:sp>
        <p:nvSpPr>
          <p:cNvPr id="4" name="Slide Number Placeholder 3">
            <a:extLst>
              <a:ext uri="{FF2B5EF4-FFF2-40B4-BE49-F238E27FC236}">
                <a16:creationId xmlns:a16="http://schemas.microsoft.com/office/drawing/2014/main" id="{96285055-EA32-8A72-A50F-C3DC7299D981}"/>
              </a:ext>
            </a:extLst>
          </p:cNvPr>
          <p:cNvSpPr>
            <a:spLocks noGrp="1"/>
          </p:cNvSpPr>
          <p:nvPr>
            <p:ph type="sldNum" sz="quarter" idx="4"/>
          </p:nvPr>
        </p:nvSpPr>
        <p:spPr/>
        <p:txBody>
          <a:bodyPr/>
          <a:lstStyle/>
          <a:p>
            <a:fld id="{6AB82B75-342B-4F62-9ED1-F689FED7A230}" type="slidenum">
              <a:rPr lang="en-US" smtClean="0"/>
              <a:pPr/>
              <a:t>11</a:t>
            </a:fld>
            <a:endParaRPr lang="en-US" dirty="0"/>
          </a:p>
        </p:txBody>
      </p:sp>
    </p:spTree>
    <p:extLst>
      <p:ext uri="{BB962C8B-B14F-4D97-AF65-F5344CB8AC3E}">
        <p14:creationId xmlns:p14="http://schemas.microsoft.com/office/powerpoint/2010/main" val="3000643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74B97-E604-B543-7A1A-1785FEB0407F}"/>
              </a:ext>
            </a:extLst>
          </p:cNvPr>
          <p:cNvSpPr>
            <a:spLocks noGrp="1"/>
          </p:cNvSpPr>
          <p:nvPr>
            <p:ph type="title"/>
          </p:nvPr>
        </p:nvSpPr>
        <p:spPr/>
        <p:txBody>
          <a:bodyPr/>
          <a:lstStyle/>
          <a:p>
            <a:pPr algn="ctr"/>
            <a:r>
              <a:rPr lang="en-US" dirty="0"/>
              <a:t>Quick Reference Summary of Existing Law</a:t>
            </a:r>
          </a:p>
        </p:txBody>
      </p:sp>
      <p:graphicFrame>
        <p:nvGraphicFramePr>
          <p:cNvPr id="5" name="Table 4">
            <a:extLst>
              <a:ext uri="{FF2B5EF4-FFF2-40B4-BE49-F238E27FC236}">
                <a16:creationId xmlns:a16="http://schemas.microsoft.com/office/drawing/2014/main" id="{215A06D8-AFF7-9223-0474-1903123B2B51}"/>
              </a:ext>
            </a:extLst>
          </p:cNvPr>
          <p:cNvGraphicFramePr>
            <a:graphicFrameLocks noGrp="1"/>
          </p:cNvGraphicFramePr>
          <p:nvPr>
            <p:extLst>
              <p:ext uri="{D42A27DB-BD31-4B8C-83A1-F6EECF244321}">
                <p14:modId xmlns:p14="http://schemas.microsoft.com/office/powerpoint/2010/main" val="4105182942"/>
              </p:ext>
            </p:extLst>
          </p:nvPr>
        </p:nvGraphicFramePr>
        <p:xfrm>
          <a:off x="1999281" y="1825625"/>
          <a:ext cx="8152110" cy="3115483"/>
        </p:xfrm>
        <a:graphic>
          <a:graphicData uri="http://schemas.openxmlformats.org/drawingml/2006/table">
            <a:tbl>
              <a:tblPr firstRow="1" bandRow="1">
                <a:tableStyleId>{5C22544A-7EE6-4342-B048-85BDC9FD1C3A}</a:tableStyleId>
              </a:tblPr>
              <a:tblGrid>
                <a:gridCol w="2717370">
                  <a:extLst>
                    <a:ext uri="{9D8B030D-6E8A-4147-A177-3AD203B41FA5}">
                      <a16:colId xmlns:a16="http://schemas.microsoft.com/office/drawing/2014/main" val="1407156499"/>
                    </a:ext>
                  </a:extLst>
                </a:gridCol>
                <a:gridCol w="2717370">
                  <a:extLst>
                    <a:ext uri="{9D8B030D-6E8A-4147-A177-3AD203B41FA5}">
                      <a16:colId xmlns:a16="http://schemas.microsoft.com/office/drawing/2014/main" val="3850285807"/>
                    </a:ext>
                  </a:extLst>
                </a:gridCol>
                <a:gridCol w="2717370">
                  <a:extLst>
                    <a:ext uri="{9D8B030D-6E8A-4147-A177-3AD203B41FA5}">
                      <a16:colId xmlns:a16="http://schemas.microsoft.com/office/drawing/2014/main" val="2258389491"/>
                    </a:ext>
                  </a:extLst>
                </a:gridCol>
              </a:tblGrid>
              <a:tr h="659218">
                <a:tc>
                  <a:txBody>
                    <a:bodyPr/>
                    <a:lstStyle/>
                    <a:p>
                      <a:endParaRPr lang="en-US" dirty="0"/>
                    </a:p>
                  </a:txBody>
                  <a:tcPr/>
                </a:tc>
                <a:tc>
                  <a:txBody>
                    <a:bodyPr/>
                    <a:lstStyle/>
                    <a:p>
                      <a:r>
                        <a:rPr lang="en-US" dirty="0"/>
                        <a:t>REINSTATEMENT RIGHTS</a:t>
                      </a:r>
                    </a:p>
                  </a:txBody>
                  <a:tcPr/>
                </a:tc>
                <a:tc>
                  <a:txBody>
                    <a:bodyPr/>
                    <a:lstStyle/>
                    <a:p>
                      <a:r>
                        <a:rPr lang="en-US" dirty="0"/>
                        <a:t>LEAVE BENEFITS</a:t>
                      </a:r>
                    </a:p>
                  </a:txBody>
                  <a:tcPr/>
                </a:tc>
                <a:extLst>
                  <a:ext uri="{0D108BD9-81ED-4DB2-BD59-A6C34878D82A}">
                    <a16:rowId xmlns:a16="http://schemas.microsoft.com/office/drawing/2014/main" val="1606145456"/>
                  </a:ext>
                </a:extLst>
              </a:tr>
              <a:tr h="659218">
                <a:tc>
                  <a:txBody>
                    <a:bodyPr/>
                    <a:lstStyle/>
                    <a:p>
                      <a:r>
                        <a:rPr lang="en-US" b="1" dirty="0"/>
                        <a:t>NJFLA</a:t>
                      </a:r>
                    </a:p>
                  </a:txBody>
                  <a:tcPr/>
                </a:tc>
                <a:tc>
                  <a:txBody>
                    <a:bodyPr/>
                    <a:lstStyle/>
                    <a:p>
                      <a:r>
                        <a:rPr lang="en-US" dirty="0"/>
                        <a:t>YES</a:t>
                      </a:r>
                    </a:p>
                  </a:txBody>
                  <a:tcPr/>
                </a:tc>
                <a:tc>
                  <a:txBody>
                    <a:bodyPr/>
                    <a:lstStyle/>
                    <a:p>
                      <a:r>
                        <a:rPr lang="en-US" dirty="0"/>
                        <a:t>NO</a:t>
                      </a:r>
                    </a:p>
                  </a:txBody>
                  <a:tcPr/>
                </a:tc>
                <a:extLst>
                  <a:ext uri="{0D108BD9-81ED-4DB2-BD59-A6C34878D82A}">
                    <a16:rowId xmlns:a16="http://schemas.microsoft.com/office/drawing/2014/main" val="2501532637"/>
                  </a:ext>
                </a:extLst>
              </a:tr>
              <a:tr h="1137829">
                <a:tc>
                  <a:txBody>
                    <a:bodyPr/>
                    <a:lstStyle/>
                    <a:p>
                      <a:r>
                        <a:rPr lang="en-US" b="1" dirty="0"/>
                        <a:t>TDI</a:t>
                      </a:r>
                    </a:p>
                  </a:txBody>
                  <a:tcPr/>
                </a:tc>
                <a:tc>
                  <a:txBody>
                    <a:bodyPr/>
                    <a:lstStyle/>
                    <a:p>
                      <a:r>
                        <a:rPr lang="en-US" dirty="0"/>
                        <a:t>NO (except for organ donors)</a:t>
                      </a:r>
                    </a:p>
                  </a:txBody>
                  <a:tcPr/>
                </a:tc>
                <a:tc>
                  <a:txBody>
                    <a:bodyPr/>
                    <a:lstStyle/>
                    <a:p>
                      <a:r>
                        <a:rPr lang="en-US" dirty="0"/>
                        <a:t>YES – through the State</a:t>
                      </a:r>
                    </a:p>
                  </a:txBody>
                  <a:tcPr/>
                </a:tc>
                <a:extLst>
                  <a:ext uri="{0D108BD9-81ED-4DB2-BD59-A6C34878D82A}">
                    <a16:rowId xmlns:a16="http://schemas.microsoft.com/office/drawing/2014/main" val="3448426041"/>
                  </a:ext>
                </a:extLst>
              </a:tr>
              <a:tr h="659218">
                <a:tc>
                  <a:txBody>
                    <a:bodyPr/>
                    <a:lstStyle/>
                    <a:p>
                      <a:r>
                        <a:rPr lang="en-US" b="1" dirty="0"/>
                        <a:t>FLI</a:t>
                      </a:r>
                    </a:p>
                  </a:txBody>
                  <a:tcPr/>
                </a:tc>
                <a:tc>
                  <a:txBody>
                    <a:bodyPr/>
                    <a:lstStyle/>
                    <a:p>
                      <a:r>
                        <a:rPr lang="en-US" dirty="0"/>
                        <a:t>NO</a:t>
                      </a:r>
                    </a:p>
                  </a:txBody>
                  <a:tcPr/>
                </a:tc>
                <a:tc>
                  <a:txBody>
                    <a:bodyPr/>
                    <a:lstStyle/>
                    <a:p>
                      <a:r>
                        <a:rPr lang="en-US" dirty="0"/>
                        <a:t>YES – through the State</a:t>
                      </a:r>
                    </a:p>
                  </a:txBody>
                  <a:tcPr/>
                </a:tc>
                <a:extLst>
                  <a:ext uri="{0D108BD9-81ED-4DB2-BD59-A6C34878D82A}">
                    <a16:rowId xmlns:a16="http://schemas.microsoft.com/office/drawing/2014/main" val="3881464803"/>
                  </a:ext>
                </a:extLst>
              </a:tr>
            </a:tbl>
          </a:graphicData>
        </a:graphic>
      </p:graphicFrame>
      <p:sp>
        <p:nvSpPr>
          <p:cNvPr id="3" name="Slide Number Placeholder 2">
            <a:extLst>
              <a:ext uri="{FF2B5EF4-FFF2-40B4-BE49-F238E27FC236}">
                <a16:creationId xmlns:a16="http://schemas.microsoft.com/office/drawing/2014/main" id="{F9E0500C-17B0-DCA9-1170-D286675CA5E1}"/>
              </a:ext>
            </a:extLst>
          </p:cNvPr>
          <p:cNvSpPr>
            <a:spLocks noGrp="1"/>
          </p:cNvSpPr>
          <p:nvPr>
            <p:ph type="sldNum" sz="quarter" idx="4"/>
          </p:nvPr>
        </p:nvSpPr>
        <p:spPr/>
        <p:txBody>
          <a:bodyPr/>
          <a:lstStyle/>
          <a:p>
            <a:fld id="{6AB82B75-342B-4F62-9ED1-F689FED7A230}" type="slidenum">
              <a:rPr lang="en-US" smtClean="0"/>
              <a:pPr/>
              <a:t>12</a:t>
            </a:fld>
            <a:endParaRPr lang="en-US" dirty="0"/>
          </a:p>
        </p:txBody>
      </p:sp>
    </p:spTree>
    <p:extLst>
      <p:ext uri="{BB962C8B-B14F-4D97-AF65-F5344CB8AC3E}">
        <p14:creationId xmlns:p14="http://schemas.microsoft.com/office/powerpoint/2010/main" val="825919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FC25DE-3301-7FB8-D056-DE26288E23FF}"/>
              </a:ext>
            </a:extLst>
          </p:cNvPr>
          <p:cNvSpPr>
            <a:spLocks noGrp="1"/>
          </p:cNvSpPr>
          <p:nvPr>
            <p:ph type="ctrTitle"/>
          </p:nvPr>
        </p:nvSpPr>
        <p:spPr/>
        <p:txBody>
          <a:bodyPr>
            <a:noAutofit/>
          </a:bodyPr>
          <a:lstStyle/>
          <a:p>
            <a:pPr algn="ctr"/>
            <a:r>
              <a:rPr lang="en-US" sz="6000" b="1" dirty="0">
                <a:solidFill>
                  <a:srgbClr val="13327B"/>
                </a:solidFill>
              </a:rPr>
              <a:t>NJFLA Amendments:</a:t>
            </a:r>
            <a:br>
              <a:rPr lang="en-US" sz="6000" b="1" dirty="0">
                <a:solidFill>
                  <a:srgbClr val="13327B"/>
                </a:solidFill>
              </a:rPr>
            </a:br>
            <a:r>
              <a:rPr lang="en-US" sz="6000" b="1" dirty="0">
                <a:solidFill>
                  <a:srgbClr val="13327B"/>
                </a:solidFill>
              </a:rPr>
              <a:t>Effective July 17, 2026</a:t>
            </a:r>
          </a:p>
        </p:txBody>
      </p:sp>
      <p:sp>
        <p:nvSpPr>
          <p:cNvPr id="2" name="Slide Number Placeholder 1">
            <a:extLst>
              <a:ext uri="{FF2B5EF4-FFF2-40B4-BE49-F238E27FC236}">
                <a16:creationId xmlns:a16="http://schemas.microsoft.com/office/drawing/2014/main" id="{9115FEDC-B629-CB1C-01C3-9CA684413F00}"/>
              </a:ext>
            </a:extLst>
          </p:cNvPr>
          <p:cNvSpPr>
            <a:spLocks noGrp="1"/>
          </p:cNvSpPr>
          <p:nvPr>
            <p:ph type="sldNum" sz="quarter" idx="4"/>
          </p:nvPr>
        </p:nvSpPr>
        <p:spPr/>
        <p:txBody>
          <a:bodyPr/>
          <a:lstStyle/>
          <a:p>
            <a:fld id="{6AB82B75-342B-4F62-9ED1-F689FED7A230}" type="slidenum">
              <a:rPr lang="en-US" smtClean="0"/>
              <a:pPr/>
              <a:t>13</a:t>
            </a:fld>
            <a:endParaRPr lang="en-US" dirty="0"/>
          </a:p>
        </p:txBody>
      </p:sp>
    </p:spTree>
    <p:extLst>
      <p:ext uri="{BB962C8B-B14F-4D97-AF65-F5344CB8AC3E}">
        <p14:creationId xmlns:p14="http://schemas.microsoft.com/office/powerpoint/2010/main" val="3211341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12D59-FF85-A0B7-CC5A-04AFA451630E}"/>
              </a:ext>
            </a:extLst>
          </p:cNvPr>
          <p:cNvSpPr>
            <a:spLocks noGrp="1"/>
          </p:cNvSpPr>
          <p:nvPr>
            <p:ph type="title"/>
          </p:nvPr>
        </p:nvSpPr>
        <p:spPr>
          <a:xfrm>
            <a:off x="655320" y="390352"/>
            <a:ext cx="10515600" cy="1325563"/>
          </a:xfrm>
        </p:spPr>
        <p:txBody>
          <a:bodyPr/>
          <a:lstStyle/>
          <a:p>
            <a:pPr algn="ctr"/>
            <a:r>
              <a:rPr lang="en-US" dirty="0"/>
              <a:t>Overview</a:t>
            </a:r>
          </a:p>
        </p:txBody>
      </p:sp>
      <p:sp>
        <p:nvSpPr>
          <p:cNvPr id="3" name="Content Placeholder 2">
            <a:extLst>
              <a:ext uri="{FF2B5EF4-FFF2-40B4-BE49-F238E27FC236}">
                <a16:creationId xmlns:a16="http://schemas.microsoft.com/office/drawing/2014/main" id="{387893E2-E9E6-554A-7B92-3884977405C1}"/>
              </a:ext>
            </a:extLst>
          </p:cNvPr>
          <p:cNvSpPr>
            <a:spLocks noGrp="1"/>
          </p:cNvSpPr>
          <p:nvPr>
            <p:ph idx="1"/>
          </p:nvPr>
        </p:nvSpPr>
        <p:spPr>
          <a:xfrm>
            <a:off x="1084142" y="1617531"/>
            <a:ext cx="9901270" cy="3622938"/>
          </a:xfrm>
        </p:spPr>
        <p:txBody>
          <a:bodyPr>
            <a:normAutofit/>
          </a:bodyPr>
          <a:lstStyle/>
          <a:p>
            <a:r>
              <a:rPr lang="en-US" sz="3200" dirty="0"/>
              <a:t>The Amended NJFLA is effective </a:t>
            </a:r>
            <a:r>
              <a:rPr lang="en-US" sz="3200" b="1" dirty="0"/>
              <a:t>July 17, 2026</a:t>
            </a:r>
          </a:p>
          <a:p>
            <a:pPr lvl="1"/>
            <a:r>
              <a:rPr lang="en-US" sz="2800" dirty="0"/>
              <a:t>Significantly expands employees eligible for leave and reinstatement rights</a:t>
            </a:r>
          </a:p>
          <a:p>
            <a:r>
              <a:rPr lang="en-US" sz="3200" dirty="0"/>
              <a:t>Not just an amendment to the NJFLA, but also amends TDI and FLI.</a:t>
            </a:r>
          </a:p>
          <a:p>
            <a:r>
              <a:rPr lang="en-US" sz="3200" dirty="0"/>
              <a:t>Employers should take an inclusive of view of NJFLA, TDI and FLI  </a:t>
            </a:r>
          </a:p>
        </p:txBody>
      </p:sp>
      <p:sp>
        <p:nvSpPr>
          <p:cNvPr id="4" name="Slide Number Placeholder 3">
            <a:extLst>
              <a:ext uri="{FF2B5EF4-FFF2-40B4-BE49-F238E27FC236}">
                <a16:creationId xmlns:a16="http://schemas.microsoft.com/office/drawing/2014/main" id="{DB240379-4D47-1438-BF14-AF6DC400D377}"/>
              </a:ext>
            </a:extLst>
          </p:cNvPr>
          <p:cNvSpPr>
            <a:spLocks noGrp="1"/>
          </p:cNvSpPr>
          <p:nvPr>
            <p:ph type="sldNum" sz="quarter" idx="4"/>
          </p:nvPr>
        </p:nvSpPr>
        <p:spPr/>
        <p:txBody>
          <a:bodyPr/>
          <a:lstStyle/>
          <a:p>
            <a:fld id="{6AB82B75-342B-4F62-9ED1-F689FED7A230}" type="slidenum">
              <a:rPr lang="en-US" smtClean="0"/>
              <a:pPr/>
              <a:t>14</a:t>
            </a:fld>
            <a:endParaRPr lang="en-US" dirty="0"/>
          </a:p>
        </p:txBody>
      </p:sp>
    </p:spTree>
    <p:extLst>
      <p:ext uri="{BB962C8B-B14F-4D97-AF65-F5344CB8AC3E}">
        <p14:creationId xmlns:p14="http://schemas.microsoft.com/office/powerpoint/2010/main" val="3003464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1E2C0-4658-CDED-E5A6-9861B866F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589F7-05D0-FA1A-FC29-3F486E761A64}"/>
              </a:ext>
            </a:extLst>
          </p:cNvPr>
          <p:cNvSpPr>
            <a:spLocks noGrp="1"/>
          </p:cNvSpPr>
          <p:nvPr>
            <p:ph type="title"/>
          </p:nvPr>
        </p:nvSpPr>
        <p:spPr>
          <a:xfrm>
            <a:off x="661626" y="290085"/>
            <a:ext cx="10515600" cy="807821"/>
          </a:xfrm>
        </p:spPr>
        <p:txBody>
          <a:bodyPr>
            <a:normAutofit/>
          </a:bodyPr>
          <a:lstStyle/>
          <a:p>
            <a:pPr algn="ctr"/>
            <a:r>
              <a:rPr lang="en-US" dirty="0"/>
              <a:t>Changes to the NJFLA</a:t>
            </a:r>
          </a:p>
        </p:txBody>
      </p:sp>
      <p:sp>
        <p:nvSpPr>
          <p:cNvPr id="3" name="Content Placeholder 2">
            <a:extLst>
              <a:ext uri="{FF2B5EF4-FFF2-40B4-BE49-F238E27FC236}">
                <a16:creationId xmlns:a16="http://schemas.microsoft.com/office/drawing/2014/main" id="{89FB29D3-FD92-8869-8F25-46783B004604}"/>
              </a:ext>
            </a:extLst>
          </p:cNvPr>
          <p:cNvSpPr>
            <a:spLocks noGrp="1"/>
          </p:cNvSpPr>
          <p:nvPr>
            <p:ph idx="1"/>
          </p:nvPr>
        </p:nvSpPr>
        <p:spPr>
          <a:xfrm>
            <a:off x="1071529" y="1220240"/>
            <a:ext cx="9901270" cy="4735236"/>
          </a:xfrm>
        </p:spPr>
        <p:txBody>
          <a:bodyPr>
            <a:normAutofit fontScale="62500" lnSpcReduction="20000"/>
          </a:bodyPr>
          <a:lstStyle/>
          <a:p>
            <a:pPr marL="0" indent="0">
              <a:buNone/>
            </a:pPr>
            <a:endParaRPr lang="en-US" sz="2400" b="1" dirty="0"/>
          </a:p>
          <a:p>
            <a:r>
              <a:rPr lang="en-US" sz="3400" b="1" dirty="0"/>
              <a:t>Covered Employer – </a:t>
            </a:r>
            <a:r>
              <a:rPr lang="en-US" sz="3400" dirty="0"/>
              <a:t>Expanded to 15+ employees (regardless of location)</a:t>
            </a:r>
          </a:p>
          <a:p>
            <a:endParaRPr lang="en-US" sz="3400" dirty="0"/>
          </a:p>
          <a:p>
            <a:r>
              <a:rPr lang="en-US" sz="3400" b="1" dirty="0"/>
              <a:t>Employee eligibility-</a:t>
            </a:r>
            <a:r>
              <a:rPr lang="en-US" sz="3400" dirty="0"/>
              <a:t> Reduced to only 3 months of employment + 250 hours worked in last 12 months</a:t>
            </a:r>
          </a:p>
          <a:p>
            <a:endParaRPr lang="en-US" sz="3400" dirty="0"/>
          </a:p>
          <a:p>
            <a:r>
              <a:rPr lang="en-US" sz="3400" b="1" dirty="0"/>
              <a:t>Job Protection-</a:t>
            </a:r>
            <a:r>
              <a:rPr lang="en-US" sz="3400" dirty="0"/>
              <a:t> Employees who receive FLI or TDI benefits must be restored to their original position or to an equivalent position with equivalent seniority, status, employment benefits, pay, and other terms and conditions, consistent with NJFLA job-protection principles. </a:t>
            </a:r>
          </a:p>
          <a:p>
            <a:endParaRPr lang="en-US" sz="3400" dirty="0"/>
          </a:p>
          <a:p>
            <a:r>
              <a:rPr lang="en-US" sz="3400" b="1" dirty="0"/>
              <a:t>Use of Benefits/Sick Time- </a:t>
            </a:r>
            <a:r>
              <a:rPr lang="en-US" sz="3400" dirty="0"/>
              <a:t>Employees who are eligible for TDI or FLI and sick time may now choose which type of leave or leave benefit to take first, provided that only one type of paid leave will apply at a time.</a:t>
            </a:r>
          </a:p>
          <a:p>
            <a:pPr lvl="1"/>
            <a:r>
              <a:rPr lang="en-US" sz="3400" dirty="0"/>
              <a:t>Employees not permitted to supplement TDI or FLI with paid sick time </a:t>
            </a:r>
            <a:endParaRPr lang="en-US" sz="3400" b="1" dirty="0"/>
          </a:p>
          <a:p>
            <a:pPr lvl="1"/>
            <a:endParaRPr lang="en-US" b="1" dirty="0"/>
          </a:p>
        </p:txBody>
      </p:sp>
      <p:sp>
        <p:nvSpPr>
          <p:cNvPr id="4" name="Slide Number Placeholder 3">
            <a:extLst>
              <a:ext uri="{FF2B5EF4-FFF2-40B4-BE49-F238E27FC236}">
                <a16:creationId xmlns:a16="http://schemas.microsoft.com/office/drawing/2014/main" id="{99214AC5-3B17-6A74-BFD5-025894F9EB55}"/>
              </a:ext>
            </a:extLst>
          </p:cNvPr>
          <p:cNvSpPr>
            <a:spLocks noGrp="1"/>
          </p:cNvSpPr>
          <p:nvPr>
            <p:ph type="sldNum" sz="quarter" idx="4"/>
          </p:nvPr>
        </p:nvSpPr>
        <p:spPr/>
        <p:txBody>
          <a:bodyPr/>
          <a:lstStyle/>
          <a:p>
            <a:fld id="{6AB82B75-342B-4F62-9ED1-F689FED7A230}" type="slidenum">
              <a:rPr lang="en-US" smtClean="0"/>
              <a:pPr/>
              <a:t>15</a:t>
            </a:fld>
            <a:endParaRPr lang="en-US" dirty="0"/>
          </a:p>
        </p:txBody>
      </p:sp>
    </p:spTree>
    <p:extLst>
      <p:ext uri="{BB962C8B-B14F-4D97-AF65-F5344CB8AC3E}">
        <p14:creationId xmlns:p14="http://schemas.microsoft.com/office/powerpoint/2010/main" val="215835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6D763-8AAC-434E-9537-BCE04C417DFF}"/>
              </a:ext>
            </a:extLst>
          </p:cNvPr>
          <p:cNvSpPr>
            <a:spLocks noGrp="1"/>
          </p:cNvSpPr>
          <p:nvPr>
            <p:ph type="title"/>
          </p:nvPr>
        </p:nvSpPr>
        <p:spPr>
          <a:xfrm>
            <a:off x="838200" y="220085"/>
            <a:ext cx="10515600" cy="1325563"/>
          </a:xfrm>
        </p:spPr>
        <p:txBody>
          <a:bodyPr>
            <a:normAutofit/>
          </a:bodyPr>
          <a:lstStyle/>
          <a:p>
            <a:pPr algn="ctr"/>
            <a:r>
              <a:rPr lang="en-US" sz="3600" dirty="0"/>
              <a:t>Comparison: </a:t>
            </a:r>
            <a:br>
              <a:rPr lang="en-US" sz="3600" dirty="0"/>
            </a:br>
            <a:r>
              <a:rPr lang="en-US" sz="3600" dirty="0"/>
              <a:t>Existing NJFLA and Amended NJFLA:  </a:t>
            </a:r>
          </a:p>
        </p:txBody>
      </p:sp>
      <p:graphicFrame>
        <p:nvGraphicFramePr>
          <p:cNvPr id="4" name="Content Placeholder 3">
            <a:extLst>
              <a:ext uri="{FF2B5EF4-FFF2-40B4-BE49-F238E27FC236}">
                <a16:creationId xmlns:a16="http://schemas.microsoft.com/office/drawing/2014/main" id="{E51306A6-5863-276A-1CCA-87DF7B45D325}"/>
              </a:ext>
            </a:extLst>
          </p:cNvPr>
          <p:cNvGraphicFramePr>
            <a:graphicFrameLocks noGrp="1"/>
          </p:cNvGraphicFramePr>
          <p:nvPr>
            <p:ph idx="1"/>
            <p:extLst>
              <p:ext uri="{D42A27DB-BD31-4B8C-83A1-F6EECF244321}">
                <p14:modId xmlns:p14="http://schemas.microsoft.com/office/powerpoint/2010/main" val="1727213569"/>
              </p:ext>
            </p:extLst>
          </p:nvPr>
        </p:nvGraphicFramePr>
        <p:xfrm>
          <a:off x="1514935" y="1390496"/>
          <a:ext cx="9162130" cy="4432104"/>
        </p:xfrm>
        <a:graphic>
          <a:graphicData uri="http://schemas.openxmlformats.org/drawingml/2006/table">
            <a:tbl>
              <a:tblPr firstRow="1" bandRow="1">
                <a:tableStyleId>{5C22544A-7EE6-4342-B048-85BDC9FD1C3A}</a:tableStyleId>
              </a:tblPr>
              <a:tblGrid>
                <a:gridCol w="2226954">
                  <a:extLst>
                    <a:ext uri="{9D8B030D-6E8A-4147-A177-3AD203B41FA5}">
                      <a16:colId xmlns:a16="http://schemas.microsoft.com/office/drawing/2014/main" val="983093910"/>
                    </a:ext>
                  </a:extLst>
                </a:gridCol>
                <a:gridCol w="3200332">
                  <a:extLst>
                    <a:ext uri="{9D8B030D-6E8A-4147-A177-3AD203B41FA5}">
                      <a16:colId xmlns:a16="http://schemas.microsoft.com/office/drawing/2014/main" val="713933121"/>
                    </a:ext>
                  </a:extLst>
                </a:gridCol>
                <a:gridCol w="3734844">
                  <a:extLst>
                    <a:ext uri="{9D8B030D-6E8A-4147-A177-3AD203B41FA5}">
                      <a16:colId xmlns:a16="http://schemas.microsoft.com/office/drawing/2014/main" val="2457504119"/>
                    </a:ext>
                  </a:extLst>
                </a:gridCol>
              </a:tblGrid>
              <a:tr h="332652">
                <a:tc>
                  <a:txBody>
                    <a:bodyPr/>
                    <a:lstStyle/>
                    <a:p>
                      <a:endParaRPr lang="en-US" dirty="0"/>
                    </a:p>
                  </a:txBody>
                  <a:tcPr/>
                </a:tc>
                <a:tc>
                  <a:txBody>
                    <a:bodyPr/>
                    <a:lstStyle/>
                    <a:p>
                      <a:r>
                        <a:rPr lang="en-US" dirty="0"/>
                        <a:t>Before July 17, 2026</a:t>
                      </a:r>
                    </a:p>
                  </a:txBody>
                  <a:tcPr/>
                </a:tc>
                <a:tc>
                  <a:txBody>
                    <a:bodyPr/>
                    <a:lstStyle/>
                    <a:p>
                      <a:r>
                        <a:rPr lang="en-US" dirty="0"/>
                        <a:t>On and After July 17, 2026</a:t>
                      </a:r>
                    </a:p>
                  </a:txBody>
                  <a:tcPr/>
                </a:tc>
                <a:extLst>
                  <a:ext uri="{0D108BD9-81ED-4DB2-BD59-A6C34878D82A}">
                    <a16:rowId xmlns:a16="http://schemas.microsoft.com/office/drawing/2014/main" val="46107935"/>
                  </a:ext>
                </a:extLst>
              </a:tr>
              <a:tr h="715386">
                <a:tc>
                  <a:txBody>
                    <a:bodyPr/>
                    <a:lstStyle/>
                    <a:p>
                      <a:r>
                        <a:rPr lang="en-US" b="1" dirty="0"/>
                        <a:t>Covered Employers</a:t>
                      </a:r>
                    </a:p>
                  </a:txBody>
                  <a:tcPr/>
                </a:tc>
                <a:tc>
                  <a:txBody>
                    <a:bodyPr/>
                    <a:lstStyle/>
                    <a:p>
                      <a:r>
                        <a:rPr lang="en-US" dirty="0"/>
                        <a:t>30+ employees</a:t>
                      </a:r>
                    </a:p>
                  </a:txBody>
                  <a:tcPr/>
                </a:tc>
                <a:tc>
                  <a:txBody>
                    <a:bodyPr/>
                    <a:lstStyle/>
                    <a:p>
                      <a:r>
                        <a:rPr lang="en-US" dirty="0"/>
                        <a:t>15+ employees</a:t>
                      </a:r>
                    </a:p>
                  </a:txBody>
                  <a:tcPr/>
                </a:tc>
                <a:extLst>
                  <a:ext uri="{0D108BD9-81ED-4DB2-BD59-A6C34878D82A}">
                    <a16:rowId xmlns:a16="http://schemas.microsoft.com/office/drawing/2014/main" val="590911490"/>
                  </a:ext>
                </a:extLst>
              </a:tr>
              <a:tr h="1081119">
                <a:tc>
                  <a:txBody>
                    <a:bodyPr/>
                    <a:lstStyle/>
                    <a:p>
                      <a:r>
                        <a:rPr lang="en-US" b="1" dirty="0"/>
                        <a:t>Eligible Employees</a:t>
                      </a:r>
                    </a:p>
                  </a:txBody>
                  <a:tcPr/>
                </a:tc>
                <a:tc>
                  <a:txBody>
                    <a:bodyPr/>
                    <a:lstStyle/>
                    <a:p>
                      <a:pPr marL="285750" indent="-285750">
                        <a:buFont typeface="Arial" panose="020B0604020202020204" pitchFamily="34" charset="0"/>
                        <a:buChar char="•"/>
                      </a:pPr>
                      <a:r>
                        <a:rPr lang="en-US" dirty="0"/>
                        <a:t>Work for 12+ months; and </a:t>
                      </a:r>
                    </a:p>
                    <a:p>
                      <a:pPr marL="285750" indent="-285750">
                        <a:buFont typeface="Arial" panose="020B0604020202020204" pitchFamily="34" charset="0"/>
                        <a:buChar char="•"/>
                      </a:pPr>
                      <a:r>
                        <a:rPr lang="en-US" dirty="0"/>
                        <a:t>1,000+ base hours during the preceding 12-month period</a:t>
                      </a:r>
                    </a:p>
                  </a:txBody>
                  <a:tcPr/>
                </a:tc>
                <a:tc>
                  <a:txBody>
                    <a:bodyPr/>
                    <a:lstStyle/>
                    <a:p>
                      <a:pPr marL="285750" indent="-285750">
                        <a:buFont typeface="Arial" panose="020B0604020202020204" pitchFamily="34" charset="0"/>
                        <a:buChar char="•"/>
                      </a:pPr>
                      <a:r>
                        <a:rPr lang="en-US" dirty="0"/>
                        <a:t>Work for 3+ months; and </a:t>
                      </a:r>
                    </a:p>
                    <a:p>
                      <a:pPr marL="285750" indent="-285750">
                        <a:buFont typeface="Arial" panose="020B0604020202020204" pitchFamily="34" charset="0"/>
                        <a:buChar char="•"/>
                      </a:pPr>
                      <a:r>
                        <a:rPr lang="en-US" dirty="0"/>
                        <a:t>250+ base hours during preceding 12-month period</a:t>
                      </a:r>
                    </a:p>
                  </a:txBody>
                  <a:tcPr/>
                </a:tc>
                <a:extLst>
                  <a:ext uri="{0D108BD9-81ED-4DB2-BD59-A6C34878D82A}">
                    <a16:rowId xmlns:a16="http://schemas.microsoft.com/office/drawing/2014/main" val="1385750047"/>
                  </a:ext>
                </a:extLst>
              </a:tr>
              <a:tr h="1081119">
                <a:tc>
                  <a:txBody>
                    <a:bodyPr/>
                    <a:lstStyle/>
                    <a:p>
                      <a:r>
                        <a:rPr lang="en-US" b="1" dirty="0"/>
                        <a:t>Reinstatement Rights</a:t>
                      </a:r>
                    </a:p>
                  </a:txBody>
                  <a:tcPr/>
                </a:tc>
                <a:tc>
                  <a:txBody>
                    <a:bodyPr/>
                    <a:lstStyle/>
                    <a:p>
                      <a:pPr marL="285750" indent="-285750">
                        <a:buFont typeface="Arial" panose="020B0604020202020204" pitchFamily="34" charset="0"/>
                        <a:buChar char="•"/>
                      </a:pPr>
                      <a:r>
                        <a:rPr lang="en-US" dirty="0"/>
                        <a:t>NJFLA- Yes</a:t>
                      </a:r>
                    </a:p>
                    <a:p>
                      <a:pPr marL="285750" indent="-285750">
                        <a:buFont typeface="Arial" panose="020B0604020202020204" pitchFamily="34" charset="0"/>
                        <a:buChar char="•"/>
                      </a:pPr>
                      <a:r>
                        <a:rPr lang="en-US" dirty="0"/>
                        <a:t>TDI/FLI Usage- No</a:t>
                      </a:r>
                    </a:p>
                  </a:txBody>
                  <a:tcPr/>
                </a:tc>
                <a:tc>
                  <a:txBody>
                    <a:bodyPr/>
                    <a:lstStyle/>
                    <a:p>
                      <a:pPr marL="285750" indent="-285750">
                        <a:buFont typeface="Arial" panose="020B0604020202020204" pitchFamily="34" charset="0"/>
                        <a:buChar char="•"/>
                      </a:pPr>
                      <a:r>
                        <a:rPr lang="en-US" dirty="0"/>
                        <a:t>NJFLA- Yes</a:t>
                      </a:r>
                    </a:p>
                    <a:p>
                      <a:pPr marL="285750" indent="-285750">
                        <a:buFont typeface="Arial" panose="020B0604020202020204" pitchFamily="34" charset="0"/>
                        <a:buChar char="•"/>
                      </a:pPr>
                      <a:r>
                        <a:rPr lang="en-US" dirty="0"/>
                        <a:t>TDI/FLI- Yes</a:t>
                      </a:r>
                    </a:p>
                  </a:txBody>
                  <a:tcPr/>
                </a:tc>
                <a:extLst>
                  <a:ext uri="{0D108BD9-81ED-4DB2-BD59-A6C34878D82A}">
                    <a16:rowId xmlns:a16="http://schemas.microsoft.com/office/drawing/2014/main" val="882006032"/>
                  </a:ext>
                </a:extLst>
              </a:tr>
              <a:tr h="1081119">
                <a:tc>
                  <a:txBody>
                    <a:bodyPr/>
                    <a:lstStyle/>
                    <a:p>
                      <a:r>
                        <a:rPr lang="en-US" b="1" dirty="0"/>
                        <a:t>Benefits &amp; Paid Sick Leave (PSL)</a:t>
                      </a:r>
                    </a:p>
                  </a:txBody>
                  <a:tcPr/>
                </a:tc>
                <a:tc>
                  <a:txBody>
                    <a:bodyPr/>
                    <a:lstStyle/>
                    <a:p>
                      <a:pPr marL="285750" indent="-285750">
                        <a:buFont typeface="Arial" panose="020B0604020202020204" pitchFamily="34" charset="0"/>
                        <a:buChar char="•"/>
                      </a:pPr>
                      <a:r>
                        <a:rPr lang="en-US" dirty="0"/>
                        <a:t>Employer/employee have option to supplement TDI/FLI with PSL, if available, based on employer policy</a:t>
                      </a:r>
                    </a:p>
                  </a:txBody>
                  <a:tcPr/>
                </a:tc>
                <a:tc>
                  <a:txBody>
                    <a:bodyPr/>
                    <a:lstStyle/>
                    <a:p>
                      <a:pPr marL="285750" indent="-285750">
                        <a:buFont typeface="Arial" panose="020B0604020202020204" pitchFamily="34" charset="0"/>
                        <a:buChar char="•"/>
                      </a:pPr>
                      <a:r>
                        <a:rPr lang="en-US" dirty="0"/>
                        <a:t>Employees can only use one paid benefit at a time- TDI, FLI or PSL</a:t>
                      </a:r>
                    </a:p>
                  </a:txBody>
                  <a:tcPr/>
                </a:tc>
                <a:extLst>
                  <a:ext uri="{0D108BD9-81ED-4DB2-BD59-A6C34878D82A}">
                    <a16:rowId xmlns:a16="http://schemas.microsoft.com/office/drawing/2014/main" val="1107354135"/>
                  </a:ext>
                </a:extLst>
              </a:tr>
            </a:tbl>
          </a:graphicData>
        </a:graphic>
      </p:graphicFrame>
      <p:sp>
        <p:nvSpPr>
          <p:cNvPr id="3" name="Slide Number Placeholder 2">
            <a:extLst>
              <a:ext uri="{FF2B5EF4-FFF2-40B4-BE49-F238E27FC236}">
                <a16:creationId xmlns:a16="http://schemas.microsoft.com/office/drawing/2014/main" id="{289B38DF-2BB5-410B-343C-709F5BA2CE68}"/>
              </a:ext>
            </a:extLst>
          </p:cNvPr>
          <p:cNvSpPr>
            <a:spLocks noGrp="1"/>
          </p:cNvSpPr>
          <p:nvPr>
            <p:ph type="sldNum" sz="quarter" idx="4"/>
          </p:nvPr>
        </p:nvSpPr>
        <p:spPr/>
        <p:txBody>
          <a:bodyPr/>
          <a:lstStyle/>
          <a:p>
            <a:fld id="{6AB82B75-342B-4F62-9ED1-F689FED7A230}" type="slidenum">
              <a:rPr lang="en-US" smtClean="0"/>
              <a:pPr/>
              <a:t>16</a:t>
            </a:fld>
            <a:endParaRPr lang="en-US" dirty="0"/>
          </a:p>
        </p:txBody>
      </p:sp>
    </p:spTree>
    <p:extLst>
      <p:ext uri="{BB962C8B-B14F-4D97-AF65-F5344CB8AC3E}">
        <p14:creationId xmlns:p14="http://schemas.microsoft.com/office/powerpoint/2010/main" val="3266381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2758-CD4A-D36B-AAAF-7DF4FF0CBB56}"/>
              </a:ext>
            </a:extLst>
          </p:cNvPr>
          <p:cNvSpPr>
            <a:spLocks noGrp="1"/>
          </p:cNvSpPr>
          <p:nvPr>
            <p:ph type="title"/>
          </p:nvPr>
        </p:nvSpPr>
        <p:spPr>
          <a:xfrm>
            <a:off x="756218" y="141521"/>
            <a:ext cx="10383729" cy="1015926"/>
          </a:xfrm>
        </p:spPr>
        <p:txBody>
          <a:bodyPr>
            <a:normAutofit/>
          </a:bodyPr>
          <a:lstStyle/>
          <a:p>
            <a:pPr algn="ctr"/>
            <a:r>
              <a:rPr lang="en-US" sz="4000" dirty="0"/>
              <a:t>Question:</a:t>
            </a:r>
          </a:p>
        </p:txBody>
      </p:sp>
      <p:sp>
        <p:nvSpPr>
          <p:cNvPr id="3" name="Content Placeholder 2">
            <a:extLst>
              <a:ext uri="{FF2B5EF4-FFF2-40B4-BE49-F238E27FC236}">
                <a16:creationId xmlns:a16="http://schemas.microsoft.com/office/drawing/2014/main" id="{41EC436A-CAC8-494B-1B5A-DD507138D4E9}"/>
              </a:ext>
            </a:extLst>
          </p:cNvPr>
          <p:cNvSpPr>
            <a:spLocks noGrp="1"/>
          </p:cNvSpPr>
          <p:nvPr>
            <p:ph idx="1"/>
          </p:nvPr>
        </p:nvSpPr>
        <p:spPr>
          <a:xfrm>
            <a:off x="964324" y="1253331"/>
            <a:ext cx="8160757" cy="4351338"/>
          </a:xfrm>
        </p:spPr>
        <p:txBody>
          <a:bodyPr>
            <a:normAutofit fontScale="92500"/>
          </a:bodyPr>
          <a:lstStyle/>
          <a:p>
            <a:pPr marL="0" indent="0">
              <a:buNone/>
            </a:pPr>
            <a:r>
              <a:rPr lang="en-US" dirty="0"/>
              <a:t>Bob began working for Widgets, Inc. on November 1, 2025.  </a:t>
            </a:r>
          </a:p>
          <a:p>
            <a:pPr marL="0" indent="0">
              <a:buNone/>
            </a:pPr>
            <a:r>
              <a:rPr lang="en-US" dirty="0"/>
              <a:t>Widgets Inc. is a New Jersey-based employer with 10 employees working in New Jersey and 7 employees working out of state. Bob works in New Jersey. </a:t>
            </a:r>
          </a:p>
          <a:p>
            <a:pPr marL="0" indent="0">
              <a:buNone/>
            </a:pPr>
            <a:r>
              <a:rPr lang="en-US" dirty="0"/>
              <a:t>Bob has worked approximately 40 hours a week since his employment began. </a:t>
            </a:r>
          </a:p>
          <a:p>
            <a:pPr marL="0" indent="0">
              <a:buNone/>
            </a:pPr>
            <a:r>
              <a:rPr lang="en-US" dirty="0"/>
              <a:t>Bob tells HR that starting on July 18, 2026, he will need to take time off to care for a family member that has a serious health condition. </a:t>
            </a:r>
          </a:p>
          <a:p>
            <a:pPr marL="0" indent="0" algn="ctr">
              <a:buNone/>
            </a:pPr>
            <a:r>
              <a:rPr lang="en-US" b="1" dirty="0"/>
              <a:t>Is Bob entitled to NJFLA leave?</a:t>
            </a:r>
          </a:p>
        </p:txBody>
      </p:sp>
      <p:sp>
        <p:nvSpPr>
          <p:cNvPr id="4" name="Freeform 3">
            <a:extLst>
              <a:ext uri="{FF2B5EF4-FFF2-40B4-BE49-F238E27FC236}">
                <a16:creationId xmlns:a16="http://schemas.microsoft.com/office/drawing/2014/main" id="{6FE24A5A-3F6A-30F3-7EDC-0630B78B3F5E}"/>
              </a:ext>
            </a:extLst>
          </p:cNvPr>
          <p:cNvSpPr/>
          <p:nvPr/>
        </p:nvSpPr>
        <p:spPr>
          <a:xfrm>
            <a:off x="9006348" y="1157447"/>
            <a:ext cx="2882487" cy="3560423"/>
          </a:xfrm>
          <a:custGeom>
            <a:avLst/>
            <a:gdLst/>
            <a:ahLst/>
            <a:cxnLst/>
            <a:rect l="l" t="t" r="r" b="b"/>
            <a:pathLst>
              <a:path w="7482078" h="8229600">
                <a:moveTo>
                  <a:pt x="0" y="0"/>
                </a:moveTo>
                <a:lnTo>
                  <a:pt x="7482078" y="0"/>
                </a:lnTo>
                <a:lnTo>
                  <a:pt x="7482078" y="8229600"/>
                </a:lnTo>
                <a:lnTo>
                  <a:pt x="0" y="8229600"/>
                </a:lnTo>
                <a:lnTo>
                  <a:pt x="0" y="0"/>
                </a:lnTo>
                <a:close/>
              </a:path>
            </a:pathLst>
          </a:custGeom>
          <a:blipFill dpi="0" rotWithShape="1">
            <a:blip r:embed="rId2">
              <a:alphaModFix amt="71000"/>
            </a:blip>
            <a:srcRect/>
            <a:stretch>
              <a:fillRect/>
            </a:stretch>
          </a:blipFill>
        </p:spPr>
        <p:txBody>
          <a:bodyPr/>
          <a:lstStyle/>
          <a:p>
            <a:endParaRPr lang="en-US" dirty="0"/>
          </a:p>
        </p:txBody>
      </p:sp>
      <p:sp>
        <p:nvSpPr>
          <p:cNvPr id="5" name="Slide Number Placeholder 4">
            <a:extLst>
              <a:ext uri="{FF2B5EF4-FFF2-40B4-BE49-F238E27FC236}">
                <a16:creationId xmlns:a16="http://schemas.microsoft.com/office/drawing/2014/main" id="{955E8C9E-37A0-FDBF-FF29-40141F984B07}"/>
              </a:ext>
            </a:extLst>
          </p:cNvPr>
          <p:cNvSpPr>
            <a:spLocks noGrp="1"/>
          </p:cNvSpPr>
          <p:nvPr>
            <p:ph type="sldNum" sz="quarter" idx="4"/>
          </p:nvPr>
        </p:nvSpPr>
        <p:spPr/>
        <p:txBody>
          <a:bodyPr/>
          <a:lstStyle/>
          <a:p>
            <a:fld id="{6AB82B75-342B-4F62-9ED1-F689FED7A230}" type="slidenum">
              <a:rPr lang="en-US" smtClean="0"/>
              <a:pPr/>
              <a:t>17</a:t>
            </a:fld>
            <a:endParaRPr lang="en-US" dirty="0"/>
          </a:p>
        </p:txBody>
      </p:sp>
    </p:spTree>
    <p:extLst>
      <p:ext uri="{BB962C8B-B14F-4D97-AF65-F5344CB8AC3E}">
        <p14:creationId xmlns:p14="http://schemas.microsoft.com/office/powerpoint/2010/main" val="2139143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D46E4443-9742-7261-0323-E409B8F6315A}"/>
              </a:ext>
            </a:extLst>
          </p:cNvPr>
          <p:cNvSpPr/>
          <p:nvPr/>
        </p:nvSpPr>
        <p:spPr>
          <a:xfrm>
            <a:off x="8515835" y="1544986"/>
            <a:ext cx="3556347" cy="3320257"/>
          </a:xfrm>
          <a:custGeom>
            <a:avLst/>
            <a:gdLst/>
            <a:ahLst/>
            <a:cxnLst/>
            <a:rect l="l" t="t" r="r" b="b"/>
            <a:pathLst>
              <a:path w="8229600" h="8229600">
                <a:moveTo>
                  <a:pt x="0" y="0"/>
                </a:moveTo>
                <a:lnTo>
                  <a:pt x="8229600" y="0"/>
                </a:lnTo>
                <a:lnTo>
                  <a:pt x="8229600" y="8229600"/>
                </a:lnTo>
                <a:lnTo>
                  <a:pt x="0" y="8229600"/>
                </a:lnTo>
                <a:lnTo>
                  <a:pt x="0" y="0"/>
                </a:lnTo>
                <a:close/>
              </a:path>
            </a:pathLst>
          </a:custGeom>
          <a:blipFill dpi="0" rotWithShape="1">
            <a:blip r:embed="rId2"/>
            <a:srcRect/>
            <a:stretch>
              <a:fillRect/>
            </a:stretch>
          </a:blipFill>
        </p:spPr>
        <p:txBody>
          <a:bodyPr/>
          <a:lstStyle/>
          <a:p>
            <a:endParaRPr lang="en-US" dirty="0"/>
          </a:p>
        </p:txBody>
      </p:sp>
      <p:sp>
        <p:nvSpPr>
          <p:cNvPr id="2" name="Title 1">
            <a:extLst>
              <a:ext uri="{FF2B5EF4-FFF2-40B4-BE49-F238E27FC236}">
                <a16:creationId xmlns:a16="http://schemas.microsoft.com/office/drawing/2014/main" id="{2A2E990C-0DAF-6E59-15DC-DDE57D1D89D7}"/>
              </a:ext>
            </a:extLst>
          </p:cNvPr>
          <p:cNvSpPr>
            <a:spLocks noGrp="1"/>
          </p:cNvSpPr>
          <p:nvPr>
            <p:ph type="title"/>
          </p:nvPr>
        </p:nvSpPr>
        <p:spPr>
          <a:xfrm>
            <a:off x="673220" y="308208"/>
            <a:ext cx="9916121" cy="1009653"/>
          </a:xfrm>
        </p:spPr>
        <p:txBody>
          <a:bodyPr/>
          <a:lstStyle/>
          <a:p>
            <a:pPr algn="ctr"/>
            <a:r>
              <a:rPr lang="en-US" dirty="0"/>
              <a:t>Answer</a:t>
            </a:r>
          </a:p>
        </p:txBody>
      </p:sp>
      <p:sp>
        <p:nvSpPr>
          <p:cNvPr id="3" name="Content Placeholder 2">
            <a:extLst>
              <a:ext uri="{FF2B5EF4-FFF2-40B4-BE49-F238E27FC236}">
                <a16:creationId xmlns:a16="http://schemas.microsoft.com/office/drawing/2014/main" id="{7E18082A-ADCF-58AD-4D14-7169DE56D1DC}"/>
              </a:ext>
            </a:extLst>
          </p:cNvPr>
          <p:cNvSpPr>
            <a:spLocks noGrp="1"/>
          </p:cNvSpPr>
          <p:nvPr>
            <p:ph idx="1"/>
          </p:nvPr>
        </p:nvSpPr>
        <p:spPr>
          <a:xfrm>
            <a:off x="920181" y="1472478"/>
            <a:ext cx="8589579" cy="4351338"/>
          </a:xfrm>
        </p:spPr>
        <p:txBody>
          <a:bodyPr/>
          <a:lstStyle/>
          <a:p>
            <a:pPr marL="0" indent="0">
              <a:buNone/>
            </a:pPr>
            <a:endParaRPr lang="en-US" dirty="0"/>
          </a:p>
          <a:p>
            <a:r>
              <a:rPr lang="en-US" dirty="0"/>
              <a:t>Yes, Bob is eligible for NJFLA leave</a:t>
            </a:r>
          </a:p>
          <a:p>
            <a:r>
              <a:rPr lang="en-US" dirty="0"/>
              <a:t>The NJFLA was effective as of July 17, 2026.  Widgets, Inc. is a covered employer because it has more than 15 employees. Bob is eligible because he has worked for more than 3 months and more than 250 hours during the preceding 12-month period. </a:t>
            </a:r>
          </a:p>
          <a:p>
            <a:pPr marL="0" indent="0">
              <a:buNone/>
            </a:pPr>
            <a:endParaRPr lang="en-US" dirty="0"/>
          </a:p>
        </p:txBody>
      </p:sp>
      <p:sp>
        <p:nvSpPr>
          <p:cNvPr id="5" name="Slide Number Placeholder 4">
            <a:extLst>
              <a:ext uri="{FF2B5EF4-FFF2-40B4-BE49-F238E27FC236}">
                <a16:creationId xmlns:a16="http://schemas.microsoft.com/office/drawing/2014/main" id="{AB90D3E8-94B1-B6E1-1E59-35153AB0E03D}"/>
              </a:ext>
            </a:extLst>
          </p:cNvPr>
          <p:cNvSpPr>
            <a:spLocks noGrp="1"/>
          </p:cNvSpPr>
          <p:nvPr>
            <p:ph type="sldNum" sz="quarter" idx="4"/>
          </p:nvPr>
        </p:nvSpPr>
        <p:spPr/>
        <p:txBody>
          <a:bodyPr/>
          <a:lstStyle/>
          <a:p>
            <a:fld id="{6AB82B75-342B-4F62-9ED1-F689FED7A230}" type="slidenum">
              <a:rPr lang="en-US" smtClean="0"/>
              <a:pPr/>
              <a:t>18</a:t>
            </a:fld>
            <a:endParaRPr lang="en-US" dirty="0"/>
          </a:p>
        </p:txBody>
      </p:sp>
    </p:spTree>
    <p:extLst>
      <p:ext uri="{BB962C8B-B14F-4D97-AF65-F5344CB8AC3E}">
        <p14:creationId xmlns:p14="http://schemas.microsoft.com/office/powerpoint/2010/main" val="2749022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05D3D892-55FB-346A-12F2-CF660A772FB1}"/>
              </a:ext>
            </a:extLst>
          </p:cNvPr>
          <p:cNvSpPr/>
          <p:nvPr/>
        </p:nvSpPr>
        <p:spPr>
          <a:xfrm>
            <a:off x="9051010" y="1238796"/>
            <a:ext cx="3069521" cy="3608507"/>
          </a:xfrm>
          <a:custGeom>
            <a:avLst/>
            <a:gdLst/>
            <a:ahLst/>
            <a:cxnLst/>
            <a:rect l="l" t="t" r="r" b="b"/>
            <a:pathLst>
              <a:path w="7482078" h="8229600">
                <a:moveTo>
                  <a:pt x="0" y="0"/>
                </a:moveTo>
                <a:lnTo>
                  <a:pt x="7482078" y="0"/>
                </a:lnTo>
                <a:lnTo>
                  <a:pt x="7482078" y="8229600"/>
                </a:lnTo>
                <a:lnTo>
                  <a:pt x="0" y="8229600"/>
                </a:lnTo>
                <a:lnTo>
                  <a:pt x="0" y="0"/>
                </a:lnTo>
                <a:close/>
              </a:path>
            </a:pathLst>
          </a:custGeom>
          <a:blipFill dpi="0" rotWithShape="1">
            <a:blip r:embed="rId2">
              <a:alphaModFix amt="80000"/>
            </a:blip>
            <a:srcRect/>
            <a:stretch>
              <a:fillRect/>
            </a:stretch>
          </a:blipFill>
        </p:spPr>
        <p:txBody>
          <a:bodyPr/>
          <a:lstStyle/>
          <a:p>
            <a:endParaRPr lang="en-US" dirty="0"/>
          </a:p>
        </p:txBody>
      </p:sp>
      <p:sp>
        <p:nvSpPr>
          <p:cNvPr id="2" name="Title 1">
            <a:extLst>
              <a:ext uri="{FF2B5EF4-FFF2-40B4-BE49-F238E27FC236}">
                <a16:creationId xmlns:a16="http://schemas.microsoft.com/office/drawing/2014/main" id="{C916B4E3-0836-8FE4-449B-45B2D0238CBA}"/>
              </a:ext>
            </a:extLst>
          </p:cNvPr>
          <p:cNvSpPr>
            <a:spLocks noGrp="1"/>
          </p:cNvSpPr>
          <p:nvPr>
            <p:ph type="title"/>
          </p:nvPr>
        </p:nvSpPr>
        <p:spPr>
          <a:xfrm>
            <a:off x="1191347" y="333429"/>
            <a:ext cx="8766153" cy="1034899"/>
          </a:xfrm>
        </p:spPr>
        <p:txBody>
          <a:bodyPr/>
          <a:lstStyle/>
          <a:p>
            <a:pPr algn="ctr"/>
            <a:r>
              <a:rPr lang="en-US" dirty="0"/>
              <a:t>Question</a:t>
            </a:r>
          </a:p>
        </p:txBody>
      </p:sp>
      <p:sp>
        <p:nvSpPr>
          <p:cNvPr id="3" name="Content Placeholder 2">
            <a:extLst>
              <a:ext uri="{FF2B5EF4-FFF2-40B4-BE49-F238E27FC236}">
                <a16:creationId xmlns:a16="http://schemas.microsoft.com/office/drawing/2014/main" id="{70975F78-7491-B652-8ED8-C99C3C0CB189}"/>
              </a:ext>
            </a:extLst>
          </p:cNvPr>
          <p:cNvSpPr>
            <a:spLocks noGrp="1"/>
          </p:cNvSpPr>
          <p:nvPr>
            <p:ph idx="1"/>
          </p:nvPr>
        </p:nvSpPr>
        <p:spPr>
          <a:xfrm>
            <a:off x="724688" y="1551326"/>
            <a:ext cx="8766152" cy="4351338"/>
          </a:xfrm>
        </p:spPr>
        <p:txBody>
          <a:bodyPr>
            <a:normAutofit lnSpcReduction="10000"/>
          </a:bodyPr>
          <a:lstStyle/>
          <a:p>
            <a:pPr marL="0" indent="0">
              <a:buNone/>
            </a:pPr>
            <a:r>
              <a:rPr lang="en-US" sz="2600" dirty="0"/>
              <a:t>Goblet, Inc. is a California-based company with 500+ employees at its headquarters in San Francisco. </a:t>
            </a:r>
          </a:p>
          <a:p>
            <a:pPr marL="0" indent="0">
              <a:buNone/>
            </a:pPr>
            <a:r>
              <a:rPr lang="en-US" sz="2600" dirty="0"/>
              <a:t>Cedric is the company’s only NJ employee and he works remotely. He previously worked full-time for another NJ-based employer.</a:t>
            </a:r>
          </a:p>
          <a:p>
            <a:pPr marL="0" indent="0">
              <a:buNone/>
            </a:pPr>
            <a:r>
              <a:rPr lang="en-US" sz="2600" dirty="0"/>
              <a:t>Cedric started working for Goblet, Inc. on June 1, 2026. In July, Cedric is in a car accident with his brother and reports that he will not be able to return to work for 2 months due to his injuries. Cedric has no sick days. </a:t>
            </a:r>
          </a:p>
          <a:p>
            <a:pPr marL="0" indent="0">
              <a:buNone/>
            </a:pPr>
            <a:r>
              <a:rPr lang="en-US" sz="2600" b="1" dirty="0"/>
              <a:t>	</a:t>
            </a:r>
          </a:p>
          <a:p>
            <a:pPr marL="0" indent="0" algn="ctr">
              <a:buNone/>
            </a:pPr>
            <a:r>
              <a:rPr lang="en-US" sz="2600" b="1" dirty="0"/>
              <a:t>What type of leave is available to Cedric?</a:t>
            </a:r>
          </a:p>
          <a:p>
            <a:endParaRPr lang="en-US" sz="2400" b="1" dirty="0"/>
          </a:p>
        </p:txBody>
      </p:sp>
      <p:sp>
        <p:nvSpPr>
          <p:cNvPr id="5" name="Slide Number Placeholder 4">
            <a:extLst>
              <a:ext uri="{FF2B5EF4-FFF2-40B4-BE49-F238E27FC236}">
                <a16:creationId xmlns:a16="http://schemas.microsoft.com/office/drawing/2014/main" id="{360201CF-8EEA-F007-DB34-1E399DEE02A7}"/>
              </a:ext>
            </a:extLst>
          </p:cNvPr>
          <p:cNvSpPr>
            <a:spLocks noGrp="1"/>
          </p:cNvSpPr>
          <p:nvPr>
            <p:ph type="sldNum" sz="quarter" idx="4"/>
          </p:nvPr>
        </p:nvSpPr>
        <p:spPr/>
        <p:txBody>
          <a:bodyPr/>
          <a:lstStyle/>
          <a:p>
            <a:fld id="{6AB82B75-342B-4F62-9ED1-F689FED7A230}" type="slidenum">
              <a:rPr lang="en-US" smtClean="0"/>
              <a:pPr/>
              <a:t>19</a:t>
            </a:fld>
            <a:endParaRPr lang="en-US" dirty="0"/>
          </a:p>
        </p:txBody>
      </p:sp>
    </p:spTree>
    <p:extLst>
      <p:ext uri="{BB962C8B-B14F-4D97-AF65-F5344CB8AC3E}">
        <p14:creationId xmlns:p14="http://schemas.microsoft.com/office/powerpoint/2010/main" val="1386227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8747-A164-4529-F78E-B82CE9F8D494}"/>
              </a:ext>
            </a:extLst>
          </p:cNvPr>
          <p:cNvSpPr>
            <a:spLocks noGrp="1"/>
          </p:cNvSpPr>
          <p:nvPr>
            <p:ph type="title"/>
          </p:nvPr>
        </p:nvSpPr>
        <p:spPr/>
        <p:txBody>
          <a:bodyPr>
            <a:normAutofit/>
          </a:bodyPr>
          <a:lstStyle/>
          <a:p>
            <a:pPr algn="ctr"/>
            <a:r>
              <a:rPr lang="en-US" sz="5400" dirty="0"/>
              <a:t>Agenda</a:t>
            </a:r>
          </a:p>
        </p:txBody>
      </p:sp>
      <p:sp>
        <p:nvSpPr>
          <p:cNvPr id="3" name="Content Placeholder 2">
            <a:extLst>
              <a:ext uri="{FF2B5EF4-FFF2-40B4-BE49-F238E27FC236}">
                <a16:creationId xmlns:a16="http://schemas.microsoft.com/office/drawing/2014/main" id="{4FE9935F-372B-24B8-B705-132E26E40AB9}"/>
              </a:ext>
            </a:extLst>
          </p:cNvPr>
          <p:cNvSpPr>
            <a:spLocks noGrp="1"/>
          </p:cNvSpPr>
          <p:nvPr>
            <p:ph idx="1"/>
          </p:nvPr>
        </p:nvSpPr>
        <p:spPr>
          <a:xfrm>
            <a:off x="838200" y="1690690"/>
            <a:ext cx="7156269" cy="4351338"/>
          </a:xfrm>
        </p:spPr>
        <p:txBody>
          <a:bodyPr>
            <a:normAutofit/>
          </a:bodyPr>
          <a:lstStyle/>
          <a:p>
            <a:r>
              <a:rPr lang="en-US" dirty="0"/>
              <a:t>New Jersey Family Leave Act (“NJFLA”), New Jersey Temporary Disability Insurance (“TDI”), and New Jersey Family Leave Insurance (“FLI”) as they exist now.</a:t>
            </a:r>
          </a:p>
          <a:p>
            <a:endParaRPr lang="en-US" sz="1800" dirty="0"/>
          </a:p>
          <a:p>
            <a:r>
              <a:rPr lang="en-US" dirty="0"/>
              <a:t>NJFLA, TDI, and FLI after July 17 2026. </a:t>
            </a:r>
          </a:p>
          <a:p>
            <a:endParaRPr lang="en-US" sz="1600" dirty="0"/>
          </a:p>
          <a:p>
            <a:r>
              <a:rPr lang="en-US" dirty="0"/>
              <a:t>What the changes mean for employers and what you can do to prepare now.</a:t>
            </a:r>
          </a:p>
        </p:txBody>
      </p:sp>
      <p:sp>
        <p:nvSpPr>
          <p:cNvPr id="4" name="Freeform 2">
            <a:extLst>
              <a:ext uri="{FF2B5EF4-FFF2-40B4-BE49-F238E27FC236}">
                <a16:creationId xmlns:a16="http://schemas.microsoft.com/office/drawing/2014/main" id="{099712B2-AE76-8BD7-2C5A-1E9F3EA6D9E3}"/>
              </a:ext>
            </a:extLst>
          </p:cNvPr>
          <p:cNvSpPr/>
          <p:nvPr/>
        </p:nvSpPr>
        <p:spPr>
          <a:xfrm>
            <a:off x="8304350" y="1690690"/>
            <a:ext cx="3269449" cy="3857758"/>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2"/>
            <a:stretch>
              <a:fillRect/>
            </a:stretch>
          </a:blipFill>
        </p:spPr>
        <p:txBody>
          <a:bodyPr/>
          <a:lstStyle/>
          <a:p>
            <a:endParaRPr lang="en-US" dirty="0"/>
          </a:p>
        </p:txBody>
      </p:sp>
      <p:sp>
        <p:nvSpPr>
          <p:cNvPr id="5" name="Slide Number Placeholder 4">
            <a:extLst>
              <a:ext uri="{FF2B5EF4-FFF2-40B4-BE49-F238E27FC236}">
                <a16:creationId xmlns:a16="http://schemas.microsoft.com/office/drawing/2014/main" id="{06FBDBDA-5164-CEFD-9292-4E64DB9FAA1D}"/>
              </a:ext>
            </a:extLst>
          </p:cNvPr>
          <p:cNvSpPr>
            <a:spLocks noGrp="1"/>
          </p:cNvSpPr>
          <p:nvPr>
            <p:ph type="sldNum" sz="quarter" idx="4"/>
          </p:nvPr>
        </p:nvSpPr>
        <p:spPr/>
        <p:txBody>
          <a:bodyPr/>
          <a:lstStyle/>
          <a:p>
            <a:fld id="{6AB82B75-342B-4F62-9ED1-F689FED7A230}" type="slidenum">
              <a:rPr lang="en-US" smtClean="0"/>
              <a:pPr/>
              <a:t>2</a:t>
            </a:fld>
            <a:endParaRPr lang="en-US" dirty="0"/>
          </a:p>
        </p:txBody>
      </p:sp>
    </p:spTree>
    <p:extLst>
      <p:ext uri="{BB962C8B-B14F-4D97-AF65-F5344CB8AC3E}">
        <p14:creationId xmlns:p14="http://schemas.microsoft.com/office/powerpoint/2010/main" val="395448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CA242FC-3E41-6DB8-BA8D-BAC5A20F63FB}"/>
              </a:ext>
            </a:extLst>
          </p:cNvPr>
          <p:cNvSpPr/>
          <p:nvPr/>
        </p:nvSpPr>
        <p:spPr>
          <a:xfrm>
            <a:off x="8444011" y="1280159"/>
            <a:ext cx="3747989" cy="3771113"/>
          </a:xfrm>
          <a:custGeom>
            <a:avLst/>
            <a:gdLst/>
            <a:ahLst/>
            <a:cxnLst/>
            <a:rect l="l" t="t" r="r" b="b"/>
            <a:pathLst>
              <a:path w="8229600" h="8229600">
                <a:moveTo>
                  <a:pt x="0" y="0"/>
                </a:moveTo>
                <a:lnTo>
                  <a:pt x="8229600" y="0"/>
                </a:lnTo>
                <a:lnTo>
                  <a:pt x="8229600" y="8229600"/>
                </a:lnTo>
                <a:lnTo>
                  <a:pt x="0" y="8229600"/>
                </a:lnTo>
                <a:lnTo>
                  <a:pt x="0" y="0"/>
                </a:lnTo>
                <a:close/>
              </a:path>
            </a:pathLst>
          </a:custGeom>
          <a:blipFill dpi="0" rotWithShape="1">
            <a:blip r:embed="rId3">
              <a:alphaModFix amt="90000"/>
            </a:blip>
            <a:srcRect/>
            <a:stretch>
              <a:fillRect/>
            </a:stretch>
          </a:blipFill>
        </p:spPr>
        <p:txBody>
          <a:bodyPr/>
          <a:lstStyle/>
          <a:p>
            <a:endParaRPr lang="en-US" dirty="0"/>
          </a:p>
        </p:txBody>
      </p:sp>
      <p:sp>
        <p:nvSpPr>
          <p:cNvPr id="2" name="Title 1">
            <a:extLst>
              <a:ext uri="{FF2B5EF4-FFF2-40B4-BE49-F238E27FC236}">
                <a16:creationId xmlns:a16="http://schemas.microsoft.com/office/drawing/2014/main" id="{BDC2F8E0-9DF2-141A-D914-52C968A09E36}"/>
              </a:ext>
            </a:extLst>
          </p:cNvPr>
          <p:cNvSpPr>
            <a:spLocks noGrp="1"/>
          </p:cNvSpPr>
          <p:nvPr>
            <p:ph type="title"/>
          </p:nvPr>
        </p:nvSpPr>
        <p:spPr>
          <a:xfrm>
            <a:off x="1654617" y="123910"/>
            <a:ext cx="8015714" cy="1205112"/>
          </a:xfrm>
        </p:spPr>
        <p:txBody>
          <a:bodyPr/>
          <a:lstStyle/>
          <a:p>
            <a:pPr algn="ctr"/>
            <a:r>
              <a:rPr lang="en-US" dirty="0"/>
              <a:t>Answer</a:t>
            </a:r>
          </a:p>
        </p:txBody>
      </p:sp>
      <p:sp>
        <p:nvSpPr>
          <p:cNvPr id="3" name="Content Placeholder 2">
            <a:extLst>
              <a:ext uri="{FF2B5EF4-FFF2-40B4-BE49-F238E27FC236}">
                <a16:creationId xmlns:a16="http://schemas.microsoft.com/office/drawing/2014/main" id="{F3A59A62-3F4A-E2E1-3BCD-73249B960CFD}"/>
              </a:ext>
            </a:extLst>
          </p:cNvPr>
          <p:cNvSpPr>
            <a:spLocks noGrp="1"/>
          </p:cNvSpPr>
          <p:nvPr>
            <p:ph idx="1"/>
          </p:nvPr>
        </p:nvSpPr>
        <p:spPr>
          <a:xfrm>
            <a:off x="995855" y="1377885"/>
            <a:ext cx="8331025" cy="4351338"/>
          </a:xfrm>
        </p:spPr>
        <p:txBody>
          <a:bodyPr>
            <a:normAutofit lnSpcReduction="10000"/>
          </a:bodyPr>
          <a:lstStyle/>
          <a:p>
            <a:r>
              <a:rPr lang="en-US" dirty="0"/>
              <a:t>Cedric is not eligible for NJFLA because he has not worked 3+ months and 250 hours.</a:t>
            </a:r>
          </a:p>
          <a:p>
            <a:r>
              <a:rPr lang="en-US" b="1" u="sng" dirty="0"/>
              <a:t>But</a:t>
            </a:r>
            <a:r>
              <a:rPr lang="en-US" dirty="0"/>
              <a:t> Cedric will be eligible for TDI due to his own health condition, which can run as long as 26 weeks.</a:t>
            </a:r>
          </a:p>
          <a:p>
            <a:r>
              <a:rPr lang="en-US" dirty="0"/>
              <a:t>As written, the amended NJFLA states that employees are be entitled to reinstatement rights, even if they are not eligible for NJFLA.</a:t>
            </a:r>
          </a:p>
          <a:p>
            <a:pPr lvl="1"/>
            <a:r>
              <a:rPr lang="en-US" dirty="0"/>
              <a:t>We expect that the State of New Jersey will issue guidance and FAQs in July to clarify this issue. Employers must use caution when reviewing request for time off for any employees who may be eligible for TDI or FLI benefits. </a:t>
            </a:r>
          </a:p>
        </p:txBody>
      </p:sp>
      <p:sp>
        <p:nvSpPr>
          <p:cNvPr id="5" name="Slide Number Placeholder 4">
            <a:extLst>
              <a:ext uri="{FF2B5EF4-FFF2-40B4-BE49-F238E27FC236}">
                <a16:creationId xmlns:a16="http://schemas.microsoft.com/office/drawing/2014/main" id="{1BECDBF8-2E2E-8723-DF47-9A0605952157}"/>
              </a:ext>
            </a:extLst>
          </p:cNvPr>
          <p:cNvSpPr>
            <a:spLocks noGrp="1"/>
          </p:cNvSpPr>
          <p:nvPr>
            <p:ph type="sldNum" sz="quarter" idx="4"/>
          </p:nvPr>
        </p:nvSpPr>
        <p:spPr/>
        <p:txBody>
          <a:bodyPr/>
          <a:lstStyle/>
          <a:p>
            <a:fld id="{6AB82B75-342B-4F62-9ED1-F689FED7A230}" type="slidenum">
              <a:rPr lang="en-US" smtClean="0"/>
              <a:pPr/>
              <a:t>20</a:t>
            </a:fld>
            <a:endParaRPr lang="en-US" dirty="0"/>
          </a:p>
        </p:txBody>
      </p:sp>
    </p:spTree>
    <p:extLst>
      <p:ext uri="{BB962C8B-B14F-4D97-AF65-F5344CB8AC3E}">
        <p14:creationId xmlns:p14="http://schemas.microsoft.com/office/powerpoint/2010/main" val="181641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C84F-4122-0A1E-0817-729B8A59739E}"/>
              </a:ext>
            </a:extLst>
          </p:cNvPr>
          <p:cNvSpPr>
            <a:spLocks noGrp="1"/>
          </p:cNvSpPr>
          <p:nvPr>
            <p:ph type="title"/>
          </p:nvPr>
        </p:nvSpPr>
        <p:spPr>
          <a:xfrm>
            <a:off x="385916" y="312288"/>
            <a:ext cx="10515600" cy="1325563"/>
          </a:xfrm>
        </p:spPr>
        <p:txBody>
          <a:bodyPr/>
          <a:lstStyle/>
          <a:p>
            <a:pPr algn="ctr"/>
            <a:r>
              <a:rPr lang="en-US" dirty="0"/>
              <a:t>Question</a:t>
            </a:r>
          </a:p>
        </p:txBody>
      </p:sp>
      <p:sp>
        <p:nvSpPr>
          <p:cNvPr id="3" name="Content Placeholder 2">
            <a:extLst>
              <a:ext uri="{FF2B5EF4-FFF2-40B4-BE49-F238E27FC236}">
                <a16:creationId xmlns:a16="http://schemas.microsoft.com/office/drawing/2014/main" id="{06C08EC0-518F-0B7A-1935-2A63676DE841}"/>
              </a:ext>
            </a:extLst>
          </p:cNvPr>
          <p:cNvSpPr>
            <a:spLocks noGrp="1"/>
          </p:cNvSpPr>
          <p:nvPr>
            <p:ph idx="1"/>
          </p:nvPr>
        </p:nvSpPr>
        <p:spPr>
          <a:xfrm>
            <a:off x="838200" y="1637851"/>
            <a:ext cx="7891272" cy="3807079"/>
          </a:xfrm>
        </p:spPr>
        <p:txBody>
          <a:bodyPr>
            <a:normAutofit fontScale="85000" lnSpcReduction="20000"/>
          </a:bodyPr>
          <a:lstStyle/>
          <a:p>
            <a:pPr marL="0" indent="0">
              <a:buNone/>
            </a:pPr>
            <a:r>
              <a:rPr lang="en-US" dirty="0"/>
              <a:t>You hired Karen for a full-time position in January 2026. Before she was hired, Karen said she was in the process of adopting a child, and would need leave beginning in June. </a:t>
            </a:r>
          </a:p>
          <a:p>
            <a:pPr marL="0" indent="0">
              <a:buNone/>
            </a:pPr>
            <a:r>
              <a:rPr lang="en-US" dirty="0"/>
              <a:t>You approved 12 weeks of discretionary bonding leave beginning June 1. Karen will be receiving FLI benefits during her leave. Your company does not provide paid bonding leave for employees until they reach their first anniversary.</a:t>
            </a:r>
          </a:p>
          <a:p>
            <a:pPr marL="0" indent="0">
              <a:buNone/>
            </a:pPr>
            <a:r>
              <a:rPr lang="en-US" dirty="0"/>
              <a:t>Karen will still be out on leave when the new NJFLA takes effect on July 17, 2026.</a:t>
            </a:r>
          </a:p>
          <a:p>
            <a:endParaRPr lang="en-US" dirty="0"/>
          </a:p>
          <a:p>
            <a:pPr marL="0" indent="0">
              <a:buNone/>
            </a:pPr>
            <a:r>
              <a:rPr lang="en-US" b="1" dirty="0"/>
              <a:t>How will Karen’s leave be impacted by the amended NJFLA?</a:t>
            </a:r>
          </a:p>
        </p:txBody>
      </p:sp>
      <p:sp>
        <p:nvSpPr>
          <p:cNvPr id="4" name="Freeform 3">
            <a:extLst>
              <a:ext uri="{FF2B5EF4-FFF2-40B4-BE49-F238E27FC236}">
                <a16:creationId xmlns:a16="http://schemas.microsoft.com/office/drawing/2014/main" id="{FE5BD5D7-A6EE-D365-375C-940B097BC608}"/>
              </a:ext>
            </a:extLst>
          </p:cNvPr>
          <p:cNvSpPr/>
          <p:nvPr/>
        </p:nvSpPr>
        <p:spPr>
          <a:xfrm>
            <a:off x="8828269" y="1222382"/>
            <a:ext cx="2743200" cy="3605258"/>
          </a:xfrm>
          <a:custGeom>
            <a:avLst/>
            <a:gdLst/>
            <a:ahLst/>
            <a:cxnLst/>
            <a:rect l="l" t="t" r="r" b="b"/>
            <a:pathLst>
              <a:path w="7482078" h="8229600">
                <a:moveTo>
                  <a:pt x="0" y="0"/>
                </a:moveTo>
                <a:lnTo>
                  <a:pt x="7482078" y="0"/>
                </a:lnTo>
                <a:lnTo>
                  <a:pt x="7482078" y="8229600"/>
                </a:lnTo>
                <a:lnTo>
                  <a:pt x="0" y="8229600"/>
                </a:lnTo>
                <a:lnTo>
                  <a:pt x="0" y="0"/>
                </a:lnTo>
                <a:close/>
              </a:path>
            </a:pathLst>
          </a:custGeom>
          <a:blipFill dpi="0" rotWithShape="1">
            <a:blip r:embed="rId2">
              <a:alphaModFix amt="71000"/>
            </a:blip>
            <a:srcRect/>
            <a:stretch>
              <a:fillRect/>
            </a:stretch>
          </a:blipFill>
        </p:spPr>
        <p:txBody>
          <a:bodyPr/>
          <a:lstStyle/>
          <a:p>
            <a:endParaRPr lang="en-US" dirty="0"/>
          </a:p>
        </p:txBody>
      </p:sp>
      <p:sp>
        <p:nvSpPr>
          <p:cNvPr id="5" name="Slide Number Placeholder 4">
            <a:extLst>
              <a:ext uri="{FF2B5EF4-FFF2-40B4-BE49-F238E27FC236}">
                <a16:creationId xmlns:a16="http://schemas.microsoft.com/office/drawing/2014/main" id="{31AF45C9-B060-AEF9-9357-141E549D1F51}"/>
              </a:ext>
            </a:extLst>
          </p:cNvPr>
          <p:cNvSpPr>
            <a:spLocks noGrp="1"/>
          </p:cNvSpPr>
          <p:nvPr>
            <p:ph type="sldNum" sz="quarter" idx="4"/>
          </p:nvPr>
        </p:nvSpPr>
        <p:spPr/>
        <p:txBody>
          <a:bodyPr/>
          <a:lstStyle/>
          <a:p>
            <a:fld id="{6AB82B75-342B-4F62-9ED1-F689FED7A230}" type="slidenum">
              <a:rPr lang="en-US" smtClean="0"/>
              <a:pPr/>
              <a:t>21</a:t>
            </a:fld>
            <a:endParaRPr lang="en-US" dirty="0"/>
          </a:p>
        </p:txBody>
      </p:sp>
    </p:spTree>
    <p:extLst>
      <p:ext uri="{BB962C8B-B14F-4D97-AF65-F5344CB8AC3E}">
        <p14:creationId xmlns:p14="http://schemas.microsoft.com/office/powerpoint/2010/main" val="1112220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B9162-E9C2-90DE-2D23-380E0AAEE76F}"/>
              </a:ext>
            </a:extLst>
          </p:cNvPr>
          <p:cNvSpPr>
            <a:spLocks noGrp="1"/>
          </p:cNvSpPr>
          <p:nvPr>
            <p:ph type="title"/>
          </p:nvPr>
        </p:nvSpPr>
        <p:spPr>
          <a:xfrm>
            <a:off x="454742" y="315374"/>
            <a:ext cx="10515600" cy="1325563"/>
          </a:xfrm>
        </p:spPr>
        <p:txBody>
          <a:bodyPr/>
          <a:lstStyle/>
          <a:p>
            <a:pPr algn="ctr"/>
            <a:r>
              <a:rPr lang="en-US" dirty="0"/>
              <a:t>Answer</a:t>
            </a:r>
          </a:p>
        </p:txBody>
      </p:sp>
      <p:sp>
        <p:nvSpPr>
          <p:cNvPr id="3" name="Content Placeholder 2">
            <a:extLst>
              <a:ext uri="{FF2B5EF4-FFF2-40B4-BE49-F238E27FC236}">
                <a16:creationId xmlns:a16="http://schemas.microsoft.com/office/drawing/2014/main" id="{BB8E7C22-72C6-8D9B-AB16-02A06CC278FB}"/>
              </a:ext>
            </a:extLst>
          </p:cNvPr>
          <p:cNvSpPr>
            <a:spLocks noGrp="1"/>
          </p:cNvSpPr>
          <p:nvPr>
            <p:ph idx="1"/>
          </p:nvPr>
        </p:nvSpPr>
        <p:spPr>
          <a:xfrm>
            <a:off x="1072116" y="1527913"/>
            <a:ext cx="7913388" cy="4351338"/>
          </a:xfrm>
        </p:spPr>
        <p:txBody>
          <a:bodyPr>
            <a:normAutofit fontScale="92500" lnSpcReduction="20000"/>
          </a:bodyPr>
          <a:lstStyle/>
          <a:p>
            <a:r>
              <a:rPr lang="en-US" dirty="0"/>
              <a:t>Contact Karen and notify her that her last six weeks of leave will now be covered by the New Jersey Family Leave Act and will count against her total 12-week allotment. </a:t>
            </a:r>
          </a:p>
          <a:p>
            <a:r>
              <a:rPr lang="en-US" dirty="0"/>
              <a:t>Karen will have six more weeks of NJFLA leave left after her twelve-week bonding leave, to use as the law allows. </a:t>
            </a:r>
          </a:p>
          <a:p>
            <a:r>
              <a:rPr lang="en-US" dirty="0"/>
              <a:t>However, you should also advise Karen that her FLI benefits will not be similarly extended. Those benefits will expire at the end of her twelve-week bonding leave and all further leave will be unpaid.</a:t>
            </a:r>
          </a:p>
          <a:p>
            <a:r>
              <a:rPr lang="en-US" dirty="0"/>
              <a:t>If Karen has any paid sick time/PTO available, she can use those benefits after her FLI expires.</a:t>
            </a:r>
          </a:p>
        </p:txBody>
      </p:sp>
      <p:sp>
        <p:nvSpPr>
          <p:cNvPr id="4" name="Freeform 2">
            <a:extLst>
              <a:ext uri="{FF2B5EF4-FFF2-40B4-BE49-F238E27FC236}">
                <a16:creationId xmlns:a16="http://schemas.microsoft.com/office/drawing/2014/main" id="{A223B313-A149-5F3A-4DEB-1F4F95A48C3C}"/>
              </a:ext>
            </a:extLst>
          </p:cNvPr>
          <p:cNvSpPr/>
          <p:nvPr/>
        </p:nvSpPr>
        <p:spPr>
          <a:xfrm>
            <a:off x="8985504" y="1280159"/>
            <a:ext cx="2960690" cy="3771113"/>
          </a:xfrm>
          <a:custGeom>
            <a:avLst/>
            <a:gdLst/>
            <a:ahLst/>
            <a:cxnLst/>
            <a:rect l="l" t="t" r="r" b="b"/>
            <a:pathLst>
              <a:path w="8229600" h="8229600">
                <a:moveTo>
                  <a:pt x="0" y="0"/>
                </a:moveTo>
                <a:lnTo>
                  <a:pt x="8229600" y="0"/>
                </a:lnTo>
                <a:lnTo>
                  <a:pt x="8229600" y="8229600"/>
                </a:lnTo>
                <a:lnTo>
                  <a:pt x="0" y="8229600"/>
                </a:lnTo>
                <a:lnTo>
                  <a:pt x="0" y="0"/>
                </a:lnTo>
                <a:close/>
              </a:path>
            </a:pathLst>
          </a:custGeom>
          <a:blipFill dpi="0" rotWithShape="1">
            <a:blip r:embed="rId2">
              <a:alphaModFix amt="90000"/>
            </a:blip>
            <a:srcRect/>
            <a:stretch>
              <a:fillRect/>
            </a:stretch>
          </a:blipFill>
        </p:spPr>
        <p:txBody>
          <a:bodyPr/>
          <a:lstStyle/>
          <a:p>
            <a:endParaRPr lang="en-US" dirty="0"/>
          </a:p>
        </p:txBody>
      </p:sp>
      <p:sp>
        <p:nvSpPr>
          <p:cNvPr id="5" name="Slide Number Placeholder 4">
            <a:extLst>
              <a:ext uri="{FF2B5EF4-FFF2-40B4-BE49-F238E27FC236}">
                <a16:creationId xmlns:a16="http://schemas.microsoft.com/office/drawing/2014/main" id="{6703E1EA-2B96-471F-C385-B4B8205854A1}"/>
              </a:ext>
            </a:extLst>
          </p:cNvPr>
          <p:cNvSpPr>
            <a:spLocks noGrp="1"/>
          </p:cNvSpPr>
          <p:nvPr>
            <p:ph type="sldNum" sz="quarter" idx="4"/>
          </p:nvPr>
        </p:nvSpPr>
        <p:spPr/>
        <p:txBody>
          <a:bodyPr/>
          <a:lstStyle/>
          <a:p>
            <a:fld id="{6AB82B75-342B-4F62-9ED1-F689FED7A230}" type="slidenum">
              <a:rPr lang="en-US" smtClean="0"/>
              <a:pPr/>
              <a:t>22</a:t>
            </a:fld>
            <a:endParaRPr lang="en-US" dirty="0"/>
          </a:p>
        </p:txBody>
      </p:sp>
    </p:spTree>
    <p:extLst>
      <p:ext uri="{BB962C8B-B14F-4D97-AF65-F5344CB8AC3E}">
        <p14:creationId xmlns:p14="http://schemas.microsoft.com/office/powerpoint/2010/main" val="1939649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498251-1F4F-213D-8F26-BF35FB0D5FB4}"/>
              </a:ext>
            </a:extLst>
          </p:cNvPr>
          <p:cNvSpPr>
            <a:spLocks noGrp="1"/>
          </p:cNvSpPr>
          <p:nvPr>
            <p:ph type="ctrTitle"/>
          </p:nvPr>
        </p:nvSpPr>
        <p:spPr/>
        <p:txBody>
          <a:bodyPr>
            <a:normAutofit fontScale="90000"/>
          </a:bodyPr>
          <a:lstStyle/>
          <a:p>
            <a:pPr algn="ctr"/>
            <a:r>
              <a:rPr lang="en-US" b="1" dirty="0">
                <a:solidFill>
                  <a:srgbClr val="13327B"/>
                </a:solidFill>
              </a:rPr>
              <a:t>Impact on NJFLA and FMLA </a:t>
            </a:r>
            <a:br>
              <a:rPr lang="en-US" b="1" dirty="0">
                <a:solidFill>
                  <a:srgbClr val="13327B"/>
                </a:solidFill>
              </a:rPr>
            </a:br>
            <a:r>
              <a:rPr lang="en-US" b="1" dirty="0">
                <a:solidFill>
                  <a:srgbClr val="13327B"/>
                </a:solidFill>
              </a:rPr>
              <a:t>After July 17, 2026</a:t>
            </a:r>
          </a:p>
        </p:txBody>
      </p:sp>
      <p:sp>
        <p:nvSpPr>
          <p:cNvPr id="2" name="Slide Number Placeholder 1">
            <a:extLst>
              <a:ext uri="{FF2B5EF4-FFF2-40B4-BE49-F238E27FC236}">
                <a16:creationId xmlns:a16="http://schemas.microsoft.com/office/drawing/2014/main" id="{C665D921-5D30-EF07-E358-CB2ACD429CEB}"/>
              </a:ext>
            </a:extLst>
          </p:cNvPr>
          <p:cNvSpPr>
            <a:spLocks noGrp="1"/>
          </p:cNvSpPr>
          <p:nvPr>
            <p:ph type="sldNum" sz="quarter" idx="4"/>
          </p:nvPr>
        </p:nvSpPr>
        <p:spPr/>
        <p:txBody>
          <a:bodyPr/>
          <a:lstStyle/>
          <a:p>
            <a:fld id="{6AB82B75-342B-4F62-9ED1-F689FED7A230}" type="slidenum">
              <a:rPr lang="en-US" smtClean="0"/>
              <a:pPr/>
              <a:t>23</a:t>
            </a:fld>
            <a:endParaRPr lang="en-US" dirty="0"/>
          </a:p>
        </p:txBody>
      </p:sp>
    </p:spTree>
    <p:extLst>
      <p:ext uri="{BB962C8B-B14F-4D97-AF65-F5344CB8AC3E}">
        <p14:creationId xmlns:p14="http://schemas.microsoft.com/office/powerpoint/2010/main" val="134404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F56A-11C8-CB4E-2FEF-239CCA021691}"/>
              </a:ext>
            </a:extLst>
          </p:cNvPr>
          <p:cNvSpPr>
            <a:spLocks noGrp="1"/>
          </p:cNvSpPr>
          <p:nvPr>
            <p:ph type="title"/>
          </p:nvPr>
        </p:nvSpPr>
        <p:spPr/>
        <p:txBody>
          <a:bodyPr>
            <a:normAutofit/>
          </a:bodyPr>
          <a:lstStyle/>
          <a:p>
            <a:pPr algn="ctr"/>
            <a:r>
              <a:rPr lang="en-US" sz="3600" dirty="0"/>
              <a:t>Comparison of NJFLA and FMLA After July 17, 2026</a:t>
            </a:r>
          </a:p>
        </p:txBody>
      </p:sp>
      <p:graphicFrame>
        <p:nvGraphicFramePr>
          <p:cNvPr id="10" name="Content Placeholder 9">
            <a:extLst>
              <a:ext uri="{FF2B5EF4-FFF2-40B4-BE49-F238E27FC236}">
                <a16:creationId xmlns:a16="http://schemas.microsoft.com/office/drawing/2014/main" id="{5CEF0028-CC66-E71D-8357-27D233EC4372}"/>
              </a:ext>
            </a:extLst>
          </p:cNvPr>
          <p:cNvGraphicFramePr>
            <a:graphicFrameLocks noGrp="1"/>
          </p:cNvGraphicFramePr>
          <p:nvPr>
            <p:ph idx="1"/>
            <p:extLst>
              <p:ext uri="{D42A27DB-BD31-4B8C-83A1-F6EECF244321}">
                <p14:modId xmlns:p14="http://schemas.microsoft.com/office/powerpoint/2010/main" val="620463970"/>
              </p:ext>
            </p:extLst>
          </p:nvPr>
        </p:nvGraphicFramePr>
        <p:xfrm>
          <a:off x="838200" y="1825624"/>
          <a:ext cx="9865092" cy="3689651"/>
        </p:xfrm>
        <a:graphic>
          <a:graphicData uri="http://schemas.openxmlformats.org/drawingml/2006/table">
            <a:tbl>
              <a:tblPr firstRow="1" bandRow="1">
                <a:tableStyleId>{5C22544A-7EE6-4342-B048-85BDC9FD1C3A}</a:tableStyleId>
              </a:tblPr>
              <a:tblGrid>
                <a:gridCol w="2466273">
                  <a:extLst>
                    <a:ext uri="{9D8B030D-6E8A-4147-A177-3AD203B41FA5}">
                      <a16:colId xmlns:a16="http://schemas.microsoft.com/office/drawing/2014/main" val="474067153"/>
                    </a:ext>
                  </a:extLst>
                </a:gridCol>
                <a:gridCol w="2466273">
                  <a:extLst>
                    <a:ext uri="{9D8B030D-6E8A-4147-A177-3AD203B41FA5}">
                      <a16:colId xmlns:a16="http://schemas.microsoft.com/office/drawing/2014/main" val="1222737942"/>
                    </a:ext>
                  </a:extLst>
                </a:gridCol>
                <a:gridCol w="2466273">
                  <a:extLst>
                    <a:ext uri="{9D8B030D-6E8A-4147-A177-3AD203B41FA5}">
                      <a16:colId xmlns:a16="http://schemas.microsoft.com/office/drawing/2014/main" val="1010106433"/>
                    </a:ext>
                  </a:extLst>
                </a:gridCol>
                <a:gridCol w="2466273">
                  <a:extLst>
                    <a:ext uri="{9D8B030D-6E8A-4147-A177-3AD203B41FA5}">
                      <a16:colId xmlns:a16="http://schemas.microsoft.com/office/drawing/2014/main" val="1278456099"/>
                    </a:ext>
                  </a:extLst>
                </a:gridCol>
              </a:tblGrid>
              <a:tr h="990237">
                <a:tc>
                  <a:txBody>
                    <a:bodyPr/>
                    <a:lstStyle/>
                    <a:p>
                      <a:endParaRPr lang="en-US" dirty="0"/>
                    </a:p>
                  </a:txBody>
                  <a:tcPr/>
                </a:tc>
                <a:tc>
                  <a:txBody>
                    <a:bodyPr/>
                    <a:lstStyle/>
                    <a:p>
                      <a:r>
                        <a:rPr lang="en-US" dirty="0"/>
                        <a:t>FMLA</a:t>
                      </a:r>
                    </a:p>
                  </a:txBody>
                  <a:tcPr/>
                </a:tc>
                <a:tc>
                  <a:txBody>
                    <a:bodyPr/>
                    <a:lstStyle/>
                    <a:p>
                      <a:r>
                        <a:rPr lang="en-US" dirty="0"/>
                        <a:t>Pre-Amendment NJFLA</a:t>
                      </a:r>
                    </a:p>
                  </a:txBody>
                  <a:tcPr/>
                </a:tc>
                <a:tc>
                  <a:txBody>
                    <a:bodyPr/>
                    <a:lstStyle/>
                    <a:p>
                      <a:r>
                        <a:rPr lang="en-US" dirty="0"/>
                        <a:t>Post-Amendment NJFLA</a:t>
                      </a:r>
                    </a:p>
                  </a:txBody>
                  <a:tcPr/>
                </a:tc>
                <a:extLst>
                  <a:ext uri="{0D108BD9-81ED-4DB2-BD59-A6C34878D82A}">
                    <a16:rowId xmlns:a16="http://schemas.microsoft.com/office/drawing/2014/main" val="4063149241"/>
                  </a:ext>
                </a:extLst>
              </a:tr>
              <a:tr h="990237">
                <a:tc>
                  <a:txBody>
                    <a:bodyPr/>
                    <a:lstStyle/>
                    <a:p>
                      <a:r>
                        <a:rPr lang="en-US" dirty="0"/>
                        <a:t>Covered Employers </a:t>
                      </a:r>
                    </a:p>
                  </a:txBody>
                  <a:tcPr/>
                </a:tc>
                <a:tc>
                  <a:txBody>
                    <a:bodyPr/>
                    <a:lstStyle/>
                    <a:p>
                      <a:r>
                        <a:rPr lang="en-US" dirty="0"/>
                        <a:t>50+</a:t>
                      </a:r>
                    </a:p>
                  </a:txBody>
                  <a:tcPr/>
                </a:tc>
                <a:tc>
                  <a:txBody>
                    <a:bodyPr/>
                    <a:lstStyle/>
                    <a:p>
                      <a:r>
                        <a:rPr lang="en-US" dirty="0"/>
                        <a:t>30+</a:t>
                      </a:r>
                    </a:p>
                  </a:txBody>
                  <a:tcPr/>
                </a:tc>
                <a:tc>
                  <a:txBody>
                    <a:bodyPr/>
                    <a:lstStyle/>
                    <a:p>
                      <a:r>
                        <a:rPr lang="en-US" dirty="0"/>
                        <a:t>15+</a:t>
                      </a:r>
                    </a:p>
                  </a:txBody>
                  <a:tcPr/>
                </a:tc>
                <a:extLst>
                  <a:ext uri="{0D108BD9-81ED-4DB2-BD59-A6C34878D82A}">
                    <a16:rowId xmlns:a16="http://schemas.microsoft.com/office/drawing/2014/main" val="3244340773"/>
                  </a:ext>
                </a:extLst>
              </a:tr>
              <a:tr h="1709177">
                <a:tc>
                  <a:txBody>
                    <a:bodyPr/>
                    <a:lstStyle/>
                    <a:p>
                      <a:r>
                        <a:rPr lang="en-US" dirty="0"/>
                        <a:t>Eligible Employees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months and 1,250 base hours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months and 1,000 base hours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months and 250 base hours</a:t>
                      </a:r>
                    </a:p>
                  </a:txBody>
                  <a:tcPr/>
                </a:tc>
                <a:extLst>
                  <a:ext uri="{0D108BD9-81ED-4DB2-BD59-A6C34878D82A}">
                    <a16:rowId xmlns:a16="http://schemas.microsoft.com/office/drawing/2014/main" val="3194250800"/>
                  </a:ext>
                </a:extLst>
              </a:tr>
            </a:tbl>
          </a:graphicData>
        </a:graphic>
      </p:graphicFrame>
      <p:sp>
        <p:nvSpPr>
          <p:cNvPr id="3" name="Slide Number Placeholder 2">
            <a:extLst>
              <a:ext uri="{FF2B5EF4-FFF2-40B4-BE49-F238E27FC236}">
                <a16:creationId xmlns:a16="http://schemas.microsoft.com/office/drawing/2014/main" id="{1C0E2FCC-1B91-B594-2207-8B82775A665D}"/>
              </a:ext>
            </a:extLst>
          </p:cNvPr>
          <p:cNvSpPr>
            <a:spLocks noGrp="1"/>
          </p:cNvSpPr>
          <p:nvPr>
            <p:ph type="sldNum" sz="quarter" idx="4"/>
          </p:nvPr>
        </p:nvSpPr>
        <p:spPr/>
        <p:txBody>
          <a:bodyPr/>
          <a:lstStyle/>
          <a:p>
            <a:fld id="{6AB82B75-342B-4F62-9ED1-F689FED7A230}" type="slidenum">
              <a:rPr lang="en-US" smtClean="0"/>
              <a:pPr/>
              <a:t>24</a:t>
            </a:fld>
            <a:endParaRPr lang="en-US" dirty="0"/>
          </a:p>
        </p:txBody>
      </p:sp>
    </p:spTree>
    <p:extLst>
      <p:ext uri="{BB962C8B-B14F-4D97-AF65-F5344CB8AC3E}">
        <p14:creationId xmlns:p14="http://schemas.microsoft.com/office/powerpoint/2010/main" val="3569985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D5AB7-4435-22AE-4B84-1DE623761736}"/>
              </a:ext>
            </a:extLst>
          </p:cNvPr>
          <p:cNvSpPr>
            <a:spLocks noGrp="1"/>
          </p:cNvSpPr>
          <p:nvPr>
            <p:ph type="title"/>
          </p:nvPr>
        </p:nvSpPr>
        <p:spPr/>
        <p:txBody>
          <a:bodyPr/>
          <a:lstStyle/>
          <a:p>
            <a:pPr algn="ctr"/>
            <a:r>
              <a:rPr lang="en-US" dirty="0"/>
              <a:t>Running Leaves Concurrently Under the NJFLA &amp; FMLA</a:t>
            </a:r>
          </a:p>
        </p:txBody>
      </p:sp>
      <p:sp>
        <p:nvSpPr>
          <p:cNvPr id="3" name="Content Placeholder 2">
            <a:extLst>
              <a:ext uri="{FF2B5EF4-FFF2-40B4-BE49-F238E27FC236}">
                <a16:creationId xmlns:a16="http://schemas.microsoft.com/office/drawing/2014/main" id="{377DB10D-CC02-1701-4E36-5A795F6B7487}"/>
              </a:ext>
            </a:extLst>
          </p:cNvPr>
          <p:cNvSpPr>
            <a:spLocks noGrp="1"/>
          </p:cNvSpPr>
          <p:nvPr>
            <p:ph idx="1"/>
          </p:nvPr>
        </p:nvSpPr>
        <p:spPr/>
        <p:txBody>
          <a:bodyPr/>
          <a:lstStyle/>
          <a:p>
            <a:r>
              <a:rPr lang="en-US" dirty="0"/>
              <a:t>Currently, if an employee takes leave that is covered by BOTH the FMLA &amp; NJFLA, the “leave simultaneously counts against the employee’s entitlement under both laws.” N.J.A.C. § 13:14-1.6(a)</a:t>
            </a:r>
          </a:p>
          <a:p>
            <a:pPr marL="0" indent="0">
              <a:buNone/>
            </a:pPr>
            <a:endParaRPr lang="en-US" sz="1000" dirty="0"/>
          </a:p>
          <a:p>
            <a:r>
              <a:rPr lang="en-US" dirty="0"/>
              <a:t>The Amended NJFLA creates more circumstances where an employee is entitled to NJFLA and FMLA leave that logistically cannot run concurrently</a:t>
            </a:r>
          </a:p>
          <a:p>
            <a:pPr lvl="1"/>
            <a:r>
              <a:rPr lang="en-US" dirty="0"/>
              <a:t>NJ employees will be eligible for NJFLA much sooner than they would normally be eligible for FMLA</a:t>
            </a:r>
          </a:p>
          <a:p>
            <a:pPr lvl="1"/>
            <a:r>
              <a:rPr lang="en-US" dirty="0"/>
              <a:t>Impact of TDI/FLI protected leave when an employee does not otherwise qualify for NJFLA or FMLA</a:t>
            </a:r>
          </a:p>
        </p:txBody>
      </p:sp>
      <p:sp>
        <p:nvSpPr>
          <p:cNvPr id="4" name="Slide Number Placeholder 3">
            <a:extLst>
              <a:ext uri="{FF2B5EF4-FFF2-40B4-BE49-F238E27FC236}">
                <a16:creationId xmlns:a16="http://schemas.microsoft.com/office/drawing/2014/main" id="{C6F1828B-C84E-0E10-FAB8-854274999966}"/>
              </a:ext>
            </a:extLst>
          </p:cNvPr>
          <p:cNvSpPr>
            <a:spLocks noGrp="1"/>
          </p:cNvSpPr>
          <p:nvPr>
            <p:ph type="sldNum" sz="quarter" idx="4"/>
          </p:nvPr>
        </p:nvSpPr>
        <p:spPr/>
        <p:txBody>
          <a:bodyPr/>
          <a:lstStyle/>
          <a:p>
            <a:fld id="{6AB82B75-342B-4F62-9ED1-F689FED7A230}" type="slidenum">
              <a:rPr lang="en-US" smtClean="0"/>
              <a:pPr/>
              <a:t>25</a:t>
            </a:fld>
            <a:endParaRPr lang="en-US" dirty="0"/>
          </a:p>
        </p:txBody>
      </p:sp>
    </p:spTree>
    <p:extLst>
      <p:ext uri="{BB962C8B-B14F-4D97-AF65-F5344CB8AC3E}">
        <p14:creationId xmlns:p14="http://schemas.microsoft.com/office/powerpoint/2010/main" val="1071874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2BA0616-F592-1887-BF8A-6174D685D34C}"/>
              </a:ext>
            </a:extLst>
          </p:cNvPr>
          <p:cNvSpPr/>
          <p:nvPr/>
        </p:nvSpPr>
        <p:spPr>
          <a:xfrm>
            <a:off x="9345674" y="1601821"/>
            <a:ext cx="2372914" cy="3109792"/>
          </a:xfrm>
          <a:custGeom>
            <a:avLst/>
            <a:gdLst/>
            <a:ahLst/>
            <a:cxnLst/>
            <a:rect l="l" t="t" r="r" b="b"/>
            <a:pathLst>
              <a:path w="7482078" h="8229600">
                <a:moveTo>
                  <a:pt x="0" y="0"/>
                </a:moveTo>
                <a:lnTo>
                  <a:pt x="7482078" y="0"/>
                </a:lnTo>
                <a:lnTo>
                  <a:pt x="7482078" y="8229600"/>
                </a:lnTo>
                <a:lnTo>
                  <a:pt x="0" y="8229600"/>
                </a:lnTo>
                <a:lnTo>
                  <a:pt x="0" y="0"/>
                </a:lnTo>
                <a:close/>
              </a:path>
            </a:pathLst>
          </a:custGeom>
          <a:blipFill dpi="0" rotWithShape="1">
            <a:blip r:embed="rId2">
              <a:alphaModFix amt="80000"/>
            </a:blip>
            <a:srcRect/>
            <a:stretch>
              <a:fillRect/>
            </a:stretch>
          </a:blipFill>
        </p:spPr>
        <p:txBody>
          <a:bodyPr/>
          <a:lstStyle/>
          <a:p>
            <a:endParaRPr lang="en-US" dirty="0"/>
          </a:p>
        </p:txBody>
      </p:sp>
      <p:sp>
        <p:nvSpPr>
          <p:cNvPr id="2" name="Title 1">
            <a:extLst>
              <a:ext uri="{FF2B5EF4-FFF2-40B4-BE49-F238E27FC236}">
                <a16:creationId xmlns:a16="http://schemas.microsoft.com/office/drawing/2014/main" id="{23599283-225D-FC96-9E33-FD067D575A2E}"/>
              </a:ext>
            </a:extLst>
          </p:cNvPr>
          <p:cNvSpPr>
            <a:spLocks noGrp="1"/>
          </p:cNvSpPr>
          <p:nvPr>
            <p:ph type="title"/>
          </p:nvPr>
        </p:nvSpPr>
        <p:spPr>
          <a:xfrm>
            <a:off x="1438711" y="276258"/>
            <a:ext cx="8720470" cy="1325563"/>
          </a:xfrm>
        </p:spPr>
        <p:txBody>
          <a:bodyPr/>
          <a:lstStyle/>
          <a:p>
            <a:pPr algn="ctr"/>
            <a:r>
              <a:rPr lang="en-US" dirty="0"/>
              <a:t>Question</a:t>
            </a:r>
          </a:p>
        </p:txBody>
      </p:sp>
      <p:sp>
        <p:nvSpPr>
          <p:cNvPr id="3" name="Content Placeholder 2">
            <a:extLst>
              <a:ext uri="{FF2B5EF4-FFF2-40B4-BE49-F238E27FC236}">
                <a16:creationId xmlns:a16="http://schemas.microsoft.com/office/drawing/2014/main" id="{CD703C22-82CD-0E52-8C83-1B7D8F94F215}"/>
              </a:ext>
            </a:extLst>
          </p:cNvPr>
          <p:cNvSpPr>
            <a:spLocks noGrp="1"/>
          </p:cNvSpPr>
          <p:nvPr>
            <p:ph idx="1"/>
          </p:nvPr>
        </p:nvSpPr>
        <p:spPr>
          <a:xfrm>
            <a:off x="838200" y="1442853"/>
            <a:ext cx="8461443" cy="4351338"/>
          </a:xfrm>
        </p:spPr>
        <p:txBody>
          <a:bodyPr/>
          <a:lstStyle/>
          <a:p>
            <a:pPr marL="0" indent="0">
              <a:buNone/>
            </a:pPr>
            <a:r>
              <a:rPr lang="en-US" dirty="0"/>
              <a:t>Michelle is employed by PA Family Dentistry located in Philadelphia, but she lives in NJ. They have 45 employees.</a:t>
            </a:r>
          </a:p>
          <a:p>
            <a:pPr marL="0" indent="0">
              <a:buNone/>
            </a:pPr>
            <a:r>
              <a:rPr lang="en-US" dirty="0"/>
              <a:t>Michelle works in the office Monday-Thursday. She works about 30 hours/week.</a:t>
            </a:r>
          </a:p>
          <a:p>
            <a:pPr marL="0" indent="0">
              <a:buNone/>
            </a:pPr>
            <a:r>
              <a:rPr lang="en-US" dirty="0"/>
              <a:t>Michelle is pregnant and says that she will need leave following her due date on July 1, 2026.</a:t>
            </a:r>
          </a:p>
          <a:p>
            <a:pPr marL="0" indent="0" algn="ctr">
              <a:buNone/>
            </a:pPr>
            <a:r>
              <a:rPr lang="en-US" b="1" dirty="0"/>
              <a:t>Is Michelle eligible for NJFLA?</a:t>
            </a:r>
          </a:p>
        </p:txBody>
      </p:sp>
      <p:sp>
        <p:nvSpPr>
          <p:cNvPr id="5" name="Slide Number Placeholder 4">
            <a:extLst>
              <a:ext uri="{FF2B5EF4-FFF2-40B4-BE49-F238E27FC236}">
                <a16:creationId xmlns:a16="http://schemas.microsoft.com/office/drawing/2014/main" id="{420800FB-88F9-B25A-CF5E-B7FF3EC781CF}"/>
              </a:ext>
            </a:extLst>
          </p:cNvPr>
          <p:cNvSpPr>
            <a:spLocks noGrp="1"/>
          </p:cNvSpPr>
          <p:nvPr>
            <p:ph type="sldNum" sz="quarter" idx="4"/>
          </p:nvPr>
        </p:nvSpPr>
        <p:spPr/>
        <p:txBody>
          <a:bodyPr/>
          <a:lstStyle/>
          <a:p>
            <a:fld id="{6AB82B75-342B-4F62-9ED1-F689FED7A230}" type="slidenum">
              <a:rPr lang="en-US" smtClean="0"/>
              <a:pPr/>
              <a:t>26</a:t>
            </a:fld>
            <a:endParaRPr lang="en-US" dirty="0"/>
          </a:p>
        </p:txBody>
      </p:sp>
    </p:spTree>
    <p:extLst>
      <p:ext uri="{BB962C8B-B14F-4D97-AF65-F5344CB8AC3E}">
        <p14:creationId xmlns:p14="http://schemas.microsoft.com/office/powerpoint/2010/main" val="1861495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28749-F60A-8E77-247B-D6BE4656DE94}"/>
            </a:ext>
          </a:extLst>
        </p:cNvPr>
        <p:cNvGrpSpPr/>
        <p:nvPr/>
      </p:nvGrpSpPr>
      <p:grpSpPr>
        <a:xfrm>
          <a:off x="0" y="0"/>
          <a:ext cx="0" cy="0"/>
          <a:chOff x="0" y="0"/>
          <a:chExt cx="0" cy="0"/>
        </a:xfrm>
      </p:grpSpPr>
      <p:sp>
        <p:nvSpPr>
          <p:cNvPr id="4" name="Freeform 2">
            <a:extLst>
              <a:ext uri="{FF2B5EF4-FFF2-40B4-BE49-F238E27FC236}">
                <a16:creationId xmlns:a16="http://schemas.microsoft.com/office/drawing/2014/main" id="{88B90E0A-A3D9-15A3-C2C1-6C40AE0B602D}"/>
              </a:ext>
            </a:extLst>
          </p:cNvPr>
          <p:cNvSpPr/>
          <p:nvPr/>
        </p:nvSpPr>
        <p:spPr>
          <a:xfrm>
            <a:off x="8444011" y="1280159"/>
            <a:ext cx="3747989" cy="3771113"/>
          </a:xfrm>
          <a:custGeom>
            <a:avLst/>
            <a:gdLst/>
            <a:ahLst/>
            <a:cxnLst/>
            <a:rect l="l" t="t" r="r" b="b"/>
            <a:pathLst>
              <a:path w="8229600" h="8229600">
                <a:moveTo>
                  <a:pt x="0" y="0"/>
                </a:moveTo>
                <a:lnTo>
                  <a:pt x="8229600" y="0"/>
                </a:lnTo>
                <a:lnTo>
                  <a:pt x="8229600" y="8229600"/>
                </a:lnTo>
                <a:lnTo>
                  <a:pt x="0" y="8229600"/>
                </a:lnTo>
                <a:lnTo>
                  <a:pt x="0" y="0"/>
                </a:lnTo>
                <a:close/>
              </a:path>
            </a:pathLst>
          </a:custGeom>
          <a:blipFill dpi="0" rotWithShape="1">
            <a:blip r:embed="rId2">
              <a:alphaModFix amt="90000"/>
            </a:blip>
            <a:srcRect/>
            <a:stretch>
              <a:fillRect/>
            </a:stretch>
          </a:blipFill>
        </p:spPr>
        <p:txBody>
          <a:bodyPr/>
          <a:lstStyle/>
          <a:p>
            <a:endParaRPr lang="en-US" dirty="0"/>
          </a:p>
        </p:txBody>
      </p:sp>
      <p:sp>
        <p:nvSpPr>
          <p:cNvPr id="2" name="Title 1">
            <a:extLst>
              <a:ext uri="{FF2B5EF4-FFF2-40B4-BE49-F238E27FC236}">
                <a16:creationId xmlns:a16="http://schemas.microsoft.com/office/drawing/2014/main" id="{D56B34CD-CC8E-6B16-1338-E6E51059685C}"/>
              </a:ext>
            </a:extLst>
          </p:cNvPr>
          <p:cNvSpPr>
            <a:spLocks noGrp="1"/>
          </p:cNvSpPr>
          <p:nvPr>
            <p:ph type="title"/>
          </p:nvPr>
        </p:nvSpPr>
        <p:spPr>
          <a:xfrm>
            <a:off x="1792268" y="172773"/>
            <a:ext cx="8015714" cy="1205112"/>
          </a:xfrm>
        </p:spPr>
        <p:txBody>
          <a:bodyPr/>
          <a:lstStyle/>
          <a:p>
            <a:pPr algn="ctr"/>
            <a:r>
              <a:rPr lang="en-US" dirty="0"/>
              <a:t>Answer</a:t>
            </a:r>
          </a:p>
        </p:txBody>
      </p:sp>
      <p:sp>
        <p:nvSpPr>
          <p:cNvPr id="3" name="Content Placeholder 2">
            <a:extLst>
              <a:ext uri="{FF2B5EF4-FFF2-40B4-BE49-F238E27FC236}">
                <a16:creationId xmlns:a16="http://schemas.microsoft.com/office/drawing/2014/main" id="{46A37ED3-D68B-69C6-4888-B83766F42446}"/>
              </a:ext>
            </a:extLst>
          </p:cNvPr>
          <p:cNvSpPr>
            <a:spLocks noGrp="1"/>
          </p:cNvSpPr>
          <p:nvPr>
            <p:ph idx="1"/>
          </p:nvPr>
        </p:nvSpPr>
        <p:spPr>
          <a:xfrm>
            <a:off x="995855" y="1377885"/>
            <a:ext cx="8331025" cy="4351338"/>
          </a:xfrm>
        </p:spPr>
        <p:txBody>
          <a:bodyPr>
            <a:normAutofit lnSpcReduction="10000"/>
          </a:bodyPr>
          <a:lstStyle/>
          <a:p>
            <a:r>
              <a:rPr lang="en-US" dirty="0"/>
              <a:t>No, she is not eligible for NJFLA</a:t>
            </a:r>
          </a:p>
          <a:p>
            <a:r>
              <a:rPr lang="en-US" dirty="0"/>
              <a:t>Her primary work location in Philadelphia and her work is controlled by an office in Philadelphia</a:t>
            </a:r>
          </a:p>
          <a:p>
            <a:r>
              <a:rPr lang="en-US" dirty="0"/>
              <a:t>NJFLA is not controlled by the employee’s state of residence</a:t>
            </a:r>
          </a:p>
          <a:p>
            <a:r>
              <a:rPr lang="en-US" dirty="0"/>
              <a:t>No state equivalent in Pennsylvania</a:t>
            </a:r>
          </a:p>
          <a:p>
            <a:r>
              <a:rPr lang="en-US" dirty="0"/>
              <a:t>FMLA also does not apply due to number of employees</a:t>
            </a:r>
          </a:p>
          <a:p>
            <a:r>
              <a:rPr lang="en-US" dirty="0"/>
              <a:t>Employer left with Philadelphia paid sick leave and federal Pregnant Workers Fairness Act to consider</a:t>
            </a:r>
          </a:p>
        </p:txBody>
      </p:sp>
      <p:sp>
        <p:nvSpPr>
          <p:cNvPr id="5" name="Slide Number Placeholder 4">
            <a:extLst>
              <a:ext uri="{FF2B5EF4-FFF2-40B4-BE49-F238E27FC236}">
                <a16:creationId xmlns:a16="http://schemas.microsoft.com/office/drawing/2014/main" id="{8AC228F7-35BD-462A-8CE7-27DC6AD72616}"/>
              </a:ext>
            </a:extLst>
          </p:cNvPr>
          <p:cNvSpPr>
            <a:spLocks noGrp="1"/>
          </p:cNvSpPr>
          <p:nvPr>
            <p:ph type="sldNum" sz="quarter" idx="4"/>
          </p:nvPr>
        </p:nvSpPr>
        <p:spPr/>
        <p:txBody>
          <a:bodyPr/>
          <a:lstStyle/>
          <a:p>
            <a:fld id="{6AB82B75-342B-4F62-9ED1-F689FED7A230}" type="slidenum">
              <a:rPr lang="en-US" smtClean="0"/>
              <a:pPr/>
              <a:t>27</a:t>
            </a:fld>
            <a:endParaRPr lang="en-US" dirty="0"/>
          </a:p>
        </p:txBody>
      </p:sp>
    </p:spTree>
    <p:extLst>
      <p:ext uri="{BB962C8B-B14F-4D97-AF65-F5344CB8AC3E}">
        <p14:creationId xmlns:p14="http://schemas.microsoft.com/office/powerpoint/2010/main" val="1939722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7E6D1CBD-527A-5207-C31A-3DB636AAD644}"/>
              </a:ext>
            </a:extLst>
          </p:cNvPr>
          <p:cNvSpPr/>
          <p:nvPr/>
        </p:nvSpPr>
        <p:spPr>
          <a:xfrm>
            <a:off x="8980886" y="1628697"/>
            <a:ext cx="2372914" cy="3109792"/>
          </a:xfrm>
          <a:custGeom>
            <a:avLst/>
            <a:gdLst/>
            <a:ahLst/>
            <a:cxnLst/>
            <a:rect l="l" t="t" r="r" b="b"/>
            <a:pathLst>
              <a:path w="7482078" h="8229600">
                <a:moveTo>
                  <a:pt x="0" y="0"/>
                </a:moveTo>
                <a:lnTo>
                  <a:pt x="7482078" y="0"/>
                </a:lnTo>
                <a:lnTo>
                  <a:pt x="7482078" y="8229600"/>
                </a:lnTo>
                <a:lnTo>
                  <a:pt x="0" y="8229600"/>
                </a:lnTo>
                <a:lnTo>
                  <a:pt x="0" y="0"/>
                </a:lnTo>
                <a:close/>
              </a:path>
            </a:pathLst>
          </a:custGeom>
          <a:blipFill dpi="0" rotWithShape="1">
            <a:blip r:embed="rId2">
              <a:alphaModFix amt="80000"/>
            </a:blip>
            <a:srcRect/>
            <a:stretch>
              <a:fillRect/>
            </a:stretch>
          </a:blipFill>
        </p:spPr>
        <p:txBody>
          <a:bodyPr/>
          <a:lstStyle/>
          <a:p>
            <a:endParaRPr lang="en-US" dirty="0"/>
          </a:p>
        </p:txBody>
      </p:sp>
      <p:sp>
        <p:nvSpPr>
          <p:cNvPr id="2" name="Title 1">
            <a:extLst>
              <a:ext uri="{FF2B5EF4-FFF2-40B4-BE49-F238E27FC236}">
                <a16:creationId xmlns:a16="http://schemas.microsoft.com/office/drawing/2014/main" id="{93315343-535C-9D2F-288D-2661F8E6D546}"/>
              </a:ext>
            </a:extLst>
          </p:cNvPr>
          <p:cNvSpPr>
            <a:spLocks noGrp="1"/>
          </p:cNvSpPr>
          <p:nvPr>
            <p:ph type="title"/>
          </p:nvPr>
        </p:nvSpPr>
        <p:spPr>
          <a:xfrm>
            <a:off x="503903" y="303134"/>
            <a:ext cx="10515600" cy="1325563"/>
          </a:xfrm>
        </p:spPr>
        <p:txBody>
          <a:bodyPr/>
          <a:lstStyle/>
          <a:p>
            <a:pPr algn="ctr"/>
            <a:r>
              <a:rPr lang="en-US" dirty="0"/>
              <a:t>Question</a:t>
            </a:r>
          </a:p>
        </p:txBody>
      </p:sp>
      <p:sp>
        <p:nvSpPr>
          <p:cNvPr id="3" name="Content Placeholder 2">
            <a:extLst>
              <a:ext uri="{FF2B5EF4-FFF2-40B4-BE49-F238E27FC236}">
                <a16:creationId xmlns:a16="http://schemas.microsoft.com/office/drawing/2014/main" id="{8E8BFECC-14D5-2221-D671-23AF2A00E7A9}"/>
              </a:ext>
            </a:extLst>
          </p:cNvPr>
          <p:cNvSpPr>
            <a:spLocks noGrp="1"/>
          </p:cNvSpPr>
          <p:nvPr>
            <p:ph idx="1"/>
          </p:nvPr>
        </p:nvSpPr>
        <p:spPr>
          <a:xfrm>
            <a:off x="838199" y="1400323"/>
            <a:ext cx="8602683" cy="4351338"/>
          </a:xfrm>
        </p:spPr>
        <p:txBody>
          <a:bodyPr>
            <a:normAutofit/>
          </a:bodyPr>
          <a:lstStyle/>
          <a:p>
            <a:pPr marL="0" indent="0">
              <a:buNone/>
            </a:pPr>
            <a:r>
              <a:rPr lang="en-US" dirty="0"/>
              <a:t>Debbie was hired by ABC Company in January 2024 to work from their Princeton NJ office. </a:t>
            </a:r>
          </a:p>
          <a:p>
            <a:pPr marL="0" indent="0">
              <a:buNone/>
            </a:pPr>
            <a:r>
              <a:rPr lang="en-US" dirty="0"/>
              <a:t>In September 2025, Debbie needed to </a:t>
            </a:r>
            <a:r>
              <a:rPr lang="en-US"/>
              <a:t>care for </a:t>
            </a:r>
            <a:r>
              <a:rPr lang="en-US" dirty="0"/>
              <a:t>her son after his surgery and was approved for 12 weeks of NJFLA/FMLA leave.</a:t>
            </a:r>
          </a:p>
          <a:p>
            <a:pPr marL="0" indent="0">
              <a:buNone/>
            </a:pPr>
            <a:r>
              <a:rPr lang="en-US" dirty="0"/>
              <a:t>In June 2026, Debbie lets ABC Company know she is pregnant and her due date is September 2026.</a:t>
            </a:r>
          </a:p>
          <a:p>
            <a:pPr marL="0" indent="0" algn="ctr">
              <a:buNone/>
            </a:pPr>
            <a:r>
              <a:rPr lang="en-US" b="1" dirty="0"/>
              <a:t>Is Debbie eligible for any additional leave?</a:t>
            </a:r>
          </a:p>
        </p:txBody>
      </p:sp>
      <p:sp>
        <p:nvSpPr>
          <p:cNvPr id="7" name="Slide Number Placeholder 6">
            <a:extLst>
              <a:ext uri="{FF2B5EF4-FFF2-40B4-BE49-F238E27FC236}">
                <a16:creationId xmlns:a16="http://schemas.microsoft.com/office/drawing/2014/main" id="{AEA5BE01-4A0C-4B2D-17D9-320C6FF894C9}"/>
              </a:ext>
            </a:extLst>
          </p:cNvPr>
          <p:cNvSpPr>
            <a:spLocks noGrp="1"/>
          </p:cNvSpPr>
          <p:nvPr>
            <p:ph type="sldNum" sz="quarter" idx="4"/>
          </p:nvPr>
        </p:nvSpPr>
        <p:spPr/>
        <p:txBody>
          <a:bodyPr/>
          <a:lstStyle/>
          <a:p>
            <a:fld id="{6AB82B75-342B-4F62-9ED1-F689FED7A230}" type="slidenum">
              <a:rPr lang="en-US" smtClean="0"/>
              <a:pPr/>
              <a:t>28</a:t>
            </a:fld>
            <a:endParaRPr lang="en-US" dirty="0"/>
          </a:p>
        </p:txBody>
      </p:sp>
    </p:spTree>
    <p:extLst>
      <p:ext uri="{BB962C8B-B14F-4D97-AF65-F5344CB8AC3E}">
        <p14:creationId xmlns:p14="http://schemas.microsoft.com/office/powerpoint/2010/main" val="369062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4B34-59BC-24DD-2AD7-1673091DC8A9}"/>
              </a:ext>
            </a:extLst>
          </p:cNvPr>
          <p:cNvSpPr>
            <a:spLocks noGrp="1"/>
          </p:cNvSpPr>
          <p:nvPr>
            <p:ph type="title"/>
          </p:nvPr>
        </p:nvSpPr>
        <p:spPr>
          <a:xfrm>
            <a:off x="317090" y="246922"/>
            <a:ext cx="10515600" cy="1325563"/>
          </a:xfrm>
        </p:spPr>
        <p:txBody>
          <a:bodyPr/>
          <a:lstStyle/>
          <a:p>
            <a:pPr algn="ctr"/>
            <a:r>
              <a:rPr lang="en-US" dirty="0"/>
              <a:t>Answer </a:t>
            </a:r>
          </a:p>
        </p:txBody>
      </p:sp>
      <p:sp>
        <p:nvSpPr>
          <p:cNvPr id="3" name="Content Placeholder 2">
            <a:extLst>
              <a:ext uri="{FF2B5EF4-FFF2-40B4-BE49-F238E27FC236}">
                <a16:creationId xmlns:a16="http://schemas.microsoft.com/office/drawing/2014/main" id="{F453074D-D2E5-22D9-6704-330798BDDE8C}"/>
              </a:ext>
            </a:extLst>
          </p:cNvPr>
          <p:cNvSpPr>
            <a:spLocks noGrp="1"/>
          </p:cNvSpPr>
          <p:nvPr>
            <p:ph idx="1"/>
          </p:nvPr>
        </p:nvSpPr>
        <p:spPr>
          <a:xfrm>
            <a:off x="838200" y="1253331"/>
            <a:ext cx="7933842" cy="4351338"/>
          </a:xfrm>
        </p:spPr>
        <p:txBody>
          <a:bodyPr>
            <a:normAutofit/>
          </a:bodyPr>
          <a:lstStyle/>
          <a:p>
            <a:pPr marL="0" indent="0" algn="ctr">
              <a:buNone/>
            </a:pPr>
            <a:endParaRPr lang="en-US" sz="1400" dirty="0"/>
          </a:p>
          <a:p>
            <a:r>
              <a:rPr lang="en-US" dirty="0"/>
              <a:t>Yes, Debbie is entitled to additional leave</a:t>
            </a:r>
          </a:p>
          <a:p>
            <a:r>
              <a:rPr lang="en-US" dirty="0"/>
              <a:t>Debbie exhausted her NJFLA leave already (up to 12 weeks in a 24-month period).</a:t>
            </a:r>
          </a:p>
          <a:p>
            <a:r>
              <a:rPr lang="en-US" dirty="0"/>
              <a:t>Debbie is entitled to up to 12 weeks of FMLA leave assuming she worked the 1250 hours.</a:t>
            </a:r>
          </a:p>
          <a:p>
            <a:pPr lvl="1"/>
            <a:r>
              <a:rPr lang="en-US" dirty="0"/>
              <a:t>FMLA is up to 12 weeks in a 12 month period </a:t>
            </a:r>
            <a:endParaRPr lang="en-US" u="sng" dirty="0"/>
          </a:p>
          <a:p>
            <a:r>
              <a:rPr lang="en-US" dirty="0"/>
              <a:t>If she applies for both TDI and FLI, she may have restatement rights beyond her 12 week FMLA entitlement</a:t>
            </a:r>
          </a:p>
        </p:txBody>
      </p:sp>
      <p:sp>
        <p:nvSpPr>
          <p:cNvPr id="5" name="Freeform 2">
            <a:extLst>
              <a:ext uri="{FF2B5EF4-FFF2-40B4-BE49-F238E27FC236}">
                <a16:creationId xmlns:a16="http://schemas.microsoft.com/office/drawing/2014/main" id="{00854D4E-2E07-8E4D-DDA3-A842606527E3}"/>
              </a:ext>
            </a:extLst>
          </p:cNvPr>
          <p:cNvSpPr/>
          <p:nvPr/>
        </p:nvSpPr>
        <p:spPr>
          <a:xfrm>
            <a:off x="8687466" y="1253331"/>
            <a:ext cx="2898848" cy="3771113"/>
          </a:xfrm>
          <a:custGeom>
            <a:avLst/>
            <a:gdLst/>
            <a:ahLst/>
            <a:cxnLst/>
            <a:rect l="l" t="t" r="r" b="b"/>
            <a:pathLst>
              <a:path w="8229600" h="8229600">
                <a:moveTo>
                  <a:pt x="0" y="0"/>
                </a:moveTo>
                <a:lnTo>
                  <a:pt x="8229600" y="0"/>
                </a:lnTo>
                <a:lnTo>
                  <a:pt x="8229600" y="8229600"/>
                </a:lnTo>
                <a:lnTo>
                  <a:pt x="0" y="8229600"/>
                </a:lnTo>
                <a:lnTo>
                  <a:pt x="0" y="0"/>
                </a:lnTo>
                <a:close/>
              </a:path>
            </a:pathLst>
          </a:custGeom>
          <a:blipFill dpi="0" rotWithShape="1">
            <a:blip r:embed="rId2">
              <a:alphaModFix amt="90000"/>
            </a:blip>
            <a:srcRect/>
            <a:stretch>
              <a:fillRect/>
            </a:stretch>
          </a:blipFill>
        </p:spPr>
        <p:txBody>
          <a:bodyPr/>
          <a:lstStyle/>
          <a:p>
            <a:endParaRPr lang="en-US" dirty="0"/>
          </a:p>
        </p:txBody>
      </p:sp>
      <p:sp>
        <p:nvSpPr>
          <p:cNvPr id="6" name="Slide Number Placeholder 5">
            <a:extLst>
              <a:ext uri="{FF2B5EF4-FFF2-40B4-BE49-F238E27FC236}">
                <a16:creationId xmlns:a16="http://schemas.microsoft.com/office/drawing/2014/main" id="{9D827593-F7D9-D016-7498-40E2AF5ECB8F}"/>
              </a:ext>
            </a:extLst>
          </p:cNvPr>
          <p:cNvSpPr>
            <a:spLocks noGrp="1"/>
          </p:cNvSpPr>
          <p:nvPr>
            <p:ph type="sldNum" sz="quarter" idx="4"/>
          </p:nvPr>
        </p:nvSpPr>
        <p:spPr/>
        <p:txBody>
          <a:bodyPr/>
          <a:lstStyle/>
          <a:p>
            <a:fld id="{6AB82B75-342B-4F62-9ED1-F689FED7A230}" type="slidenum">
              <a:rPr lang="en-US" smtClean="0"/>
              <a:pPr/>
              <a:t>29</a:t>
            </a:fld>
            <a:endParaRPr lang="en-US" dirty="0"/>
          </a:p>
        </p:txBody>
      </p:sp>
    </p:spTree>
    <p:extLst>
      <p:ext uri="{BB962C8B-B14F-4D97-AF65-F5344CB8AC3E}">
        <p14:creationId xmlns:p14="http://schemas.microsoft.com/office/powerpoint/2010/main" val="3090576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5F350DC-9E13-9F83-78EA-769B15B9A38F}"/>
              </a:ext>
            </a:extLst>
          </p:cNvPr>
          <p:cNvSpPr/>
          <p:nvPr/>
        </p:nvSpPr>
        <p:spPr>
          <a:xfrm>
            <a:off x="0" y="-1"/>
            <a:ext cx="12192000" cy="7071361"/>
          </a:xfrm>
          <a:custGeom>
            <a:avLst/>
            <a:gdLst/>
            <a:ahLst/>
            <a:cxnLst/>
            <a:rect l="l" t="t" r="r" b="b"/>
            <a:pathLst>
              <a:path w="12516502" h="8229600">
                <a:moveTo>
                  <a:pt x="0" y="0"/>
                </a:moveTo>
                <a:lnTo>
                  <a:pt x="12516502" y="0"/>
                </a:lnTo>
                <a:lnTo>
                  <a:pt x="12516502" y="8229600"/>
                </a:lnTo>
                <a:lnTo>
                  <a:pt x="0" y="8229600"/>
                </a:lnTo>
                <a:lnTo>
                  <a:pt x="0" y="0"/>
                </a:lnTo>
                <a:close/>
              </a:path>
            </a:pathLst>
          </a:custGeom>
          <a:blipFill>
            <a:blip r:embed="rId2">
              <a:alphaModFix amt="5000"/>
            </a:blip>
            <a:stretch>
              <a:fillRect t="-12808" b="-554"/>
            </a:stretch>
          </a:blipFill>
        </p:spPr>
        <p:txBody>
          <a:bodyPr/>
          <a:lstStyle/>
          <a:p>
            <a:endParaRPr lang="en-US" dirty="0"/>
          </a:p>
        </p:txBody>
      </p:sp>
      <p:sp>
        <p:nvSpPr>
          <p:cNvPr id="2" name="Title 1">
            <a:extLst>
              <a:ext uri="{FF2B5EF4-FFF2-40B4-BE49-F238E27FC236}">
                <a16:creationId xmlns:a16="http://schemas.microsoft.com/office/drawing/2014/main" id="{C740183F-C9EA-504F-B571-A16D7D409832}"/>
              </a:ext>
            </a:extLst>
          </p:cNvPr>
          <p:cNvSpPr>
            <a:spLocks noGrp="1"/>
          </p:cNvSpPr>
          <p:nvPr>
            <p:ph type="ctrTitle"/>
          </p:nvPr>
        </p:nvSpPr>
        <p:spPr/>
        <p:txBody>
          <a:bodyPr>
            <a:normAutofit/>
          </a:bodyPr>
          <a:lstStyle/>
          <a:p>
            <a:pPr algn="ctr"/>
            <a:r>
              <a:rPr lang="en-US" b="1" dirty="0">
                <a:solidFill>
                  <a:srgbClr val="13327B"/>
                </a:solidFill>
              </a:rPr>
              <a:t>Current State of the NJFLA, TDI and FLI</a:t>
            </a:r>
          </a:p>
        </p:txBody>
      </p:sp>
      <p:sp>
        <p:nvSpPr>
          <p:cNvPr id="4" name="Slide Number Placeholder 3">
            <a:extLst>
              <a:ext uri="{FF2B5EF4-FFF2-40B4-BE49-F238E27FC236}">
                <a16:creationId xmlns:a16="http://schemas.microsoft.com/office/drawing/2014/main" id="{923A9632-ED1B-C165-3B45-61507B86EFC0}"/>
              </a:ext>
            </a:extLst>
          </p:cNvPr>
          <p:cNvSpPr>
            <a:spLocks noGrp="1"/>
          </p:cNvSpPr>
          <p:nvPr>
            <p:ph type="sldNum" sz="quarter" idx="4"/>
          </p:nvPr>
        </p:nvSpPr>
        <p:spPr/>
        <p:txBody>
          <a:bodyPr/>
          <a:lstStyle/>
          <a:p>
            <a:fld id="{6AB82B75-342B-4F62-9ED1-F689FED7A230}" type="slidenum">
              <a:rPr lang="en-US" smtClean="0"/>
              <a:pPr/>
              <a:t>3</a:t>
            </a:fld>
            <a:endParaRPr lang="en-US" dirty="0"/>
          </a:p>
        </p:txBody>
      </p:sp>
    </p:spTree>
    <p:extLst>
      <p:ext uri="{BB962C8B-B14F-4D97-AF65-F5344CB8AC3E}">
        <p14:creationId xmlns:p14="http://schemas.microsoft.com/office/powerpoint/2010/main" val="3979196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A319-6C30-E8C3-A732-500332362292}"/>
              </a:ext>
            </a:extLst>
          </p:cNvPr>
          <p:cNvSpPr>
            <a:spLocks noGrp="1"/>
          </p:cNvSpPr>
          <p:nvPr>
            <p:ph type="title"/>
          </p:nvPr>
        </p:nvSpPr>
        <p:spPr>
          <a:xfrm>
            <a:off x="838200" y="365128"/>
            <a:ext cx="10515600" cy="1047214"/>
          </a:xfrm>
        </p:spPr>
        <p:txBody>
          <a:bodyPr>
            <a:normAutofit fontScale="90000"/>
          </a:bodyPr>
          <a:lstStyle/>
          <a:p>
            <a:pPr algn="ctr"/>
            <a:r>
              <a:rPr lang="en-US" dirty="0"/>
              <a:t>Next Steps: Policy Review is Key</a:t>
            </a:r>
            <a:br>
              <a:rPr lang="en-US" dirty="0"/>
            </a:br>
            <a:endParaRPr lang="en-US" dirty="0"/>
          </a:p>
        </p:txBody>
      </p:sp>
      <p:sp>
        <p:nvSpPr>
          <p:cNvPr id="3" name="Content Placeholder 2">
            <a:extLst>
              <a:ext uri="{FF2B5EF4-FFF2-40B4-BE49-F238E27FC236}">
                <a16:creationId xmlns:a16="http://schemas.microsoft.com/office/drawing/2014/main" id="{C5788936-122E-3AF6-E45D-F863D9772648}"/>
              </a:ext>
            </a:extLst>
          </p:cNvPr>
          <p:cNvSpPr>
            <a:spLocks noGrp="1"/>
          </p:cNvSpPr>
          <p:nvPr>
            <p:ph idx="1"/>
          </p:nvPr>
        </p:nvSpPr>
        <p:spPr>
          <a:xfrm>
            <a:off x="838200" y="1113577"/>
            <a:ext cx="10515600" cy="4351338"/>
          </a:xfrm>
        </p:spPr>
        <p:txBody>
          <a:bodyPr>
            <a:noAutofit/>
          </a:bodyPr>
          <a:lstStyle/>
          <a:p>
            <a:pPr>
              <a:lnSpc>
                <a:spcPct val="100000"/>
              </a:lnSpc>
              <a:buFont typeface="Wingdings" panose="05000000000000000000" pitchFamily="2" charset="2"/>
              <a:buChar char="ü"/>
            </a:pPr>
            <a:r>
              <a:rPr lang="en-US" sz="2400" dirty="0"/>
              <a:t>Employers with 15+ employees (total) and at least 1 employee working in NJ must update/implement a revised NJFLA policy consistent with the amended law </a:t>
            </a:r>
          </a:p>
          <a:p>
            <a:pPr>
              <a:lnSpc>
                <a:spcPct val="100000"/>
              </a:lnSpc>
              <a:buFont typeface="Wingdings" panose="05000000000000000000" pitchFamily="2" charset="2"/>
              <a:buChar char="ü"/>
            </a:pPr>
            <a:r>
              <a:rPr lang="en-US" sz="2400" dirty="0"/>
              <a:t>Revise TDI/FLI policies (incorporate State FAQs/Guidelines when available) </a:t>
            </a:r>
          </a:p>
          <a:p>
            <a:pPr>
              <a:lnSpc>
                <a:spcPct val="100000"/>
              </a:lnSpc>
              <a:buFont typeface="Wingdings" panose="05000000000000000000" pitchFamily="2" charset="2"/>
              <a:buChar char="ü"/>
            </a:pPr>
            <a:r>
              <a:rPr lang="en-US" sz="2400" dirty="0"/>
              <a:t>Assess NJ employee leave tracking practices- All systems should track any leave taken when the employee is receiving TDI/FLI, NJFLA and/or FMLA</a:t>
            </a:r>
          </a:p>
          <a:p>
            <a:pPr>
              <a:lnSpc>
                <a:spcPct val="100000"/>
              </a:lnSpc>
              <a:buFont typeface="Wingdings" panose="05000000000000000000" pitchFamily="2" charset="2"/>
              <a:buChar char="ü"/>
            </a:pPr>
            <a:r>
              <a:rPr lang="en-US" sz="2400"/>
              <a:t>Employers cannot require </a:t>
            </a:r>
            <a:r>
              <a:rPr lang="en-US" sz="2400" dirty="0"/>
              <a:t>employees to exhaust paid sick leave at the beginning of FMLA/NJFLA-eligible leave. </a:t>
            </a:r>
            <a:endParaRPr lang="en-US" sz="2400" i="1" dirty="0"/>
          </a:p>
          <a:p>
            <a:pPr lvl="1">
              <a:lnSpc>
                <a:spcPct val="100000"/>
              </a:lnSpc>
              <a:buFont typeface="Wingdings" panose="05000000000000000000" pitchFamily="2" charset="2"/>
              <a:buChar char="ü"/>
            </a:pPr>
            <a:r>
              <a:rPr lang="en-US" sz="2000" dirty="0"/>
              <a:t>Employees must be able to choose the order in which they receive paid sick time, TDI and FLI</a:t>
            </a:r>
          </a:p>
          <a:p>
            <a:pPr>
              <a:lnSpc>
                <a:spcPct val="100000"/>
              </a:lnSpc>
              <a:buFont typeface="Wingdings" panose="05000000000000000000" pitchFamily="2" charset="2"/>
              <a:buChar char="ü"/>
            </a:pPr>
            <a:r>
              <a:rPr lang="en-US" sz="2400" dirty="0"/>
              <a:t>Employers can no longer supplement TDI or FLI benefits with paid sick time</a:t>
            </a:r>
          </a:p>
        </p:txBody>
      </p:sp>
      <p:sp>
        <p:nvSpPr>
          <p:cNvPr id="4" name="Slide Number Placeholder 3">
            <a:extLst>
              <a:ext uri="{FF2B5EF4-FFF2-40B4-BE49-F238E27FC236}">
                <a16:creationId xmlns:a16="http://schemas.microsoft.com/office/drawing/2014/main" id="{D3768BB8-2F1F-A099-B5F4-BD4BB4A6D664}"/>
              </a:ext>
            </a:extLst>
          </p:cNvPr>
          <p:cNvSpPr>
            <a:spLocks noGrp="1"/>
          </p:cNvSpPr>
          <p:nvPr>
            <p:ph type="sldNum" sz="quarter" idx="4"/>
          </p:nvPr>
        </p:nvSpPr>
        <p:spPr/>
        <p:txBody>
          <a:bodyPr/>
          <a:lstStyle/>
          <a:p>
            <a:fld id="{6AB82B75-342B-4F62-9ED1-F689FED7A230}" type="slidenum">
              <a:rPr lang="en-US" smtClean="0"/>
              <a:pPr/>
              <a:t>30</a:t>
            </a:fld>
            <a:endParaRPr lang="en-US" dirty="0"/>
          </a:p>
        </p:txBody>
      </p:sp>
    </p:spTree>
    <p:extLst>
      <p:ext uri="{BB962C8B-B14F-4D97-AF65-F5344CB8AC3E}">
        <p14:creationId xmlns:p14="http://schemas.microsoft.com/office/powerpoint/2010/main" val="3029213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0732B-2614-045F-49B5-DE5114ED306B}"/>
              </a:ext>
            </a:extLst>
          </p:cNvPr>
          <p:cNvSpPr>
            <a:spLocks noGrp="1"/>
          </p:cNvSpPr>
          <p:nvPr>
            <p:ph type="title"/>
          </p:nvPr>
        </p:nvSpPr>
        <p:spPr>
          <a:xfrm>
            <a:off x="765772" y="174137"/>
            <a:ext cx="10515600" cy="1325563"/>
          </a:xfrm>
        </p:spPr>
        <p:txBody>
          <a:bodyPr/>
          <a:lstStyle/>
          <a:p>
            <a:pPr algn="ctr"/>
            <a:r>
              <a:rPr lang="en-US" dirty="0"/>
              <a:t>Outstanding Questions</a:t>
            </a:r>
          </a:p>
        </p:txBody>
      </p:sp>
      <p:sp>
        <p:nvSpPr>
          <p:cNvPr id="3" name="Content Placeholder 2">
            <a:extLst>
              <a:ext uri="{FF2B5EF4-FFF2-40B4-BE49-F238E27FC236}">
                <a16:creationId xmlns:a16="http://schemas.microsoft.com/office/drawing/2014/main" id="{0BB24382-1435-F774-9DAD-79B6D0A1F47E}"/>
              </a:ext>
            </a:extLst>
          </p:cNvPr>
          <p:cNvSpPr>
            <a:spLocks noGrp="1"/>
          </p:cNvSpPr>
          <p:nvPr>
            <p:ph idx="1"/>
          </p:nvPr>
        </p:nvSpPr>
        <p:spPr>
          <a:xfrm>
            <a:off x="765772" y="1499700"/>
            <a:ext cx="10515600" cy="4351338"/>
          </a:xfrm>
        </p:spPr>
        <p:txBody>
          <a:bodyPr>
            <a:normAutofit/>
          </a:bodyPr>
          <a:lstStyle/>
          <a:p>
            <a:r>
              <a:rPr lang="en-US" dirty="0"/>
              <a:t>The language in the amended NJFLA creates new questions about the scope of protected leave: </a:t>
            </a:r>
          </a:p>
          <a:p>
            <a:pPr lvl="1"/>
            <a:r>
              <a:rPr lang="en-US" dirty="0"/>
              <a:t>Are NJ employees entitled to up to 38 weeks of protected leave (26 week for TDI and 12 weeks for FLI) even if they do not qualify for NJFLA? </a:t>
            </a:r>
          </a:p>
          <a:p>
            <a:pPr lvl="1"/>
            <a:r>
              <a:rPr lang="en-US" dirty="0"/>
              <a:t>How do the new protections for employees receiving TDI/FLI benefits impact entitlement to leave under the NJFLA?</a:t>
            </a:r>
          </a:p>
          <a:p>
            <a:r>
              <a:rPr lang="en-US" dirty="0"/>
              <a:t>The State says that it will provide additional resources regarding the amended law in </a:t>
            </a:r>
            <a:r>
              <a:rPr lang="en-US" u="sng" dirty="0"/>
              <a:t>July 2026</a:t>
            </a:r>
          </a:p>
          <a:p>
            <a:pPr lvl="1"/>
            <a:r>
              <a:rPr lang="en-US" u="sng" dirty="0"/>
              <a:t>See: </a:t>
            </a:r>
            <a:r>
              <a:rPr lang="en-US" u="sng" dirty="0">
                <a:hlinkClick r:id="rId2"/>
              </a:rPr>
              <a:t>https://www.njoag.gov/about/divisions-and-offices/division-on-civil-rights-home/know-the-law/new-jersey-family-leave-act/</a:t>
            </a:r>
            <a:r>
              <a:rPr lang="en-US" u="sng" dirty="0"/>
              <a:t> </a:t>
            </a:r>
            <a:endParaRPr lang="en-US" dirty="0"/>
          </a:p>
        </p:txBody>
      </p:sp>
      <p:sp>
        <p:nvSpPr>
          <p:cNvPr id="4" name="Slide Number Placeholder 3">
            <a:extLst>
              <a:ext uri="{FF2B5EF4-FFF2-40B4-BE49-F238E27FC236}">
                <a16:creationId xmlns:a16="http://schemas.microsoft.com/office/drawing/2014/main" id="{CB6B90B0-AC45-C16B-090A-F8CD5951D4D5}"/>
              </a:ext>
            </a:extLst>
          </p:cNvPr>
          <p:cNvSpPr>
            <a:spLocks noGrp="1"/>
          </p:cNvSpPr>
          <p:nvPr>
            <p:ph type="sldNum" sz="quarter" idx="4"/>
          </p:nvPr>
        </p:nvSpPr>
        <p:spPr/>
        <p:txBody>
          <a:bodyPr/>
          <a:lstStyle/>
          <a:p>
            <a:fld id="{6AB82B75-342B-4F62-9ED1-F689FED7A230}" type="slidenum">
              <a:rPr lang="en-US" smtClean="0"/>
              <a:pPr/>
              <a:t>31</a:t>
            </a:fld>
            <a:endParaRPr lang="en-US" dirty="0"/>
          </a:p>
        </p:txBody>
      </p:sp>
    </p:spTree>
    <p:extLst>
      <p:ext uri="{BB962C8B-B14F-4D97-AF65-F5344CB8AC3E}">
        <p14:creationId xmlns:p14="http://schemas.microsoft.com/office/powerpoint/2010/main" val="1370260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8F36B-0350-3E38-A102-10B1E8B5BA8F}"/>
              </a:ext>
            </a:extLst>
          </p:cNvPr>
          <p:cNvSpPr>
            <a:spLocks noGrp="1"/>
          </p:cNvSpPr>
          <p:nvPr>
            <p:ph type="title"/>
          </p:nvPr>
        </p:nvSpPr>
        <p:spPr/>
        <p:txBody>
          <a:bodyPr/>
          <a:lstStyle/>
          <a:p>
            <a:r>
              <a:rPr lang="en-US" dirty="0"/>
              <a:t>In the Meantime…</a:t>
            </a:r>
          </a:p>
        </p:txBody>
      </p:sp>
      <p:sp>
        <p:nvSpPr>
          <p:cNvPr id="3" name="Content Placeholder 2">
            <a:extLst>
              <a:ext uri="{FF2B5EF4-FFF2-40B4-BE49-F238E27FC236}">
                <a16:creationId xmlns:a16="http://schemas.microsoft.com/office/drawing/2014/main" id="{CDDD27DB-E1BD-992E-85D4-D5DD5288C0C9}"/>
              </a:ext>
            </a:extLst>
          </p:cNvPr>
          <p:cNvSpPr>
            <a:spLocks noGrp="1"/>
          </p:cNvSpPr>
          <p:nvPr>
            <p:ph idx="1"/>
          </p:nvPr>
        </p:nvSpPr>
        <p:spPr/>
        <p:txBody>
          <a:bodyPr/>
          <a:lstStyle/>
          <a:p>
            <a:r>
              <a:rPr lang="en-US" dirty="0"/>
              <a:t>Modify policies in preparation for the July 17, 2026 effective date.</a:t>
            </a:r>
          </a:p>
          <a:p>
            <a:r>
              <a:rPr lang="en-US" dirty="0"/>
              <a:t>Err on the side of caution. </a:t>
            </a:r>
          </a:p>
          <a:p>
            <a:r>
              <a:rPr lang="en-US" dirty="0"/>
              <a:t>While technical errors can be remedied, be vigilant about potential retaliation.</a:t>
            </a:r>
          </a:p>
          <a:p>
            <a:r>
              <a:rPr lang="en-US" dirty="0"/>
              <a:t>Be on the lookout for additional guidance from the State this summer</a:t>
            </a:r>
          </a:p>
          <a:p>
            <a:r>
              <a:rPr lang="en-US" dirty="0"/>
              <a:t>Consult with counsel on complex leave issues.</a:t>
            </a:r>
          </a:p>
        </p:txBody>
      </p:sp>
      <p:sp>
        <p:nvSpPr>
          <p:cNvPr id="5" name="Slide Number Placeholder 4">
            <a:extLst>
              <a:ext uri="{FF2B5EF4-FFF2-40B4-BE49-F238E27FC236}">
                <a16:creationId xmlns:a16="http://schemas.microsoft.com/office/drawing/2014/main" id="{3C7023EB-8D52-A671-5210-DB17B689A649}"/>
              </a:ext>
            </a:extLst>
          </p:cNvPr>
          <p:cNvSpPr>
            <a:spLocks noGrp="1"/>
          </p:cNvSpPr>
          <p:nvPr>
            <p:ph type="sldNum" sz="quarter" idx="4"/>
          </p:nvPr>
        </p:nvSpPr>
        <p:spPr/>
        <p:txBody>
          <a:bodyPr/>
          <a:lstStyle/>
          <a:p>
            <a:fld id="{6AB82B75-342B-4F62-9ED1-F689FED7A230}" type="slidenum">
              <a:rPr lang="en-US" smtClean="0"/>
              <a:pPr/>
              <a:t>32</a:t>
            </a:fld>
            <a:endParaRPr lang="en-US" dirty="0"/>
          </a:p>
        </p:txBody>
      </p:sp>
    </p:spTree>
    <p:extLst>
      <p:ext uri="{BB962C8B-B14F-4D97-AF65-F5344CB8AC3E}">
        <p14:creationId xmlns:p14="http://schemas.microsoft.com/office/powerpoint/2010/main" val="1419723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1" y="2794003"/>
            <a:ext cx="4227439" cy="830997"/>
          </a:xfrm>
          <a:prstGeom prst="rect">
            <a:avLst/>
          </a:prstGeom>
          <a:noFill/>
        </p:spPr>
        <p:txBody>
          <a:bodyPr wrap="none">
            <a:spAutoFit/>
          </a:bodyPr>
          <a:lstStyle/>
          <a:p>
            <a:r>
              <a:rPr sz="4800" b="1" u="sng" dirty="0">
                <a:solidFill>
                  <a:srgbClr val="1C4BB8"/>
                </a:solidFill>
                <a:latin typeface="Arial"/>
                <a:cs typeface="Arial"/>
              </a:rPr>
              <a:t>Save the Date</a:t>
            </a:r>
          </a:p>
        </p:txBody>
      </p:sp>
      <p:sp>
        <p:nvSpPr>
          <p:cNvPr id="3" name="TextBox 2"/>
          <p:cNvSpPr txBox="1"/>
          <p:nvPr/>
        </p:nvSpPr>
        <p:spPr>
          <a:xfrm>
            <a:off x="224323" y="3959130"/>
            <a:ext cx="12883034" cy="584775"/>
          </a:xfrm>
          <a:prstGeom prst="rect">
            <a:avLst/>
          </a:prstGeom>
          <a:noFill/>
        </p:spPr>
        <p:txBody>
          <a:bodyPr wrap="square">
            <a:spAutoFit/>
          </a:bodyPr>
          <a:lstStyle/>
          <a:p>
            <a:r>
              <a:rP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Saul Ewing Annual Labor &amp; Employment Executive Series</a:t>
            </a:r>
          </a:p>
        </p:txBody>
      </p:sp>
      <p:sp>
        <p:nvSpPr>
          <p:cNvPr id="4" name="TextBox 3"/>
          <p:cNvSpPr txBox="1"/>
          <p:nvPr/>
        </p:nvSpPr>
        <p:spPr>
          <a:xfrm>
            <a:off x="275772" y="4741453"/>
            <a:ext cx="5543697" cy="1200329"/>
          </a:xfrm>
          <a:prstGeom prst="rect">
            <a:avLst/>
          </a:prstGeom>
          <a:noFill/>
        </p:spPr>
        <p:txBody>
          <a:bodyPr wrap="none">
            <a:spAutoFit/>
          </a:bodyPr>
          <a:lstStyle/>
          <a:p>
            <a:r>
              <a:rPr sz="2400" dirty="0">
                <a:solidFill>
                  <a:srgbClr val="000000"/>
                </a:solidFill>
                <a:cs typeface="Arial"/>
              </a:rPr>
              <a:t>October 22, 2026 | 10:00 AM – 5:00 PM ET
</a:t>
            </a:r>
            <a:endParaRPr lang="en-US" sz="2400" dirty="0">
              <a:solidFill>
                <a:srgbClr val="000000"/>
              </a:solidFill>
              <a:cs typeface="Arial"/>
            </a:endParaRPr>
          </a:p>
          <a:p>
            <a:r>
              <a:rPr lang="en-US" sz="2400" b="1" dirty="0">
                <a:solidFill>
                  <a:srgbClr val="96C610"/>
                </a:solidFill>
                <a:cs typeface="Arial"/>
              </a:rPr>
              <a:t>CLE and SHRM/HRCI </a:t>
            </a:r>
            <a:r>
              <a:rPr sz="2400" b="1" dirty="0">
                <a:solidFill>
                  <a:srgbClr val="96C610"/>
                </a:solidFill>
                <a:cs typeface="Arial"/>
              </a:rPr>
              <a:t>Webinar</a:t>
            </a:r>
          </a:p>
        </p:txBody>
      </p:sp>
      <p:pic>
        <p:nvPicPr>
          <p:cNvPr id="6" name="Picture 5" descr="A collage of people in different poses&#10;&#10;AI-generated content may be incorrect.">
            <a:extLst>
              <a:ext uri="{FF2B5EF4-FFF2-40B4-BE49-F238E27FC236}">
                <a16:creationId xmlns:a16="http://schemas.microsoft.com/office/drawing/2014/main" id="{6D804B83-0A67-4D54-A9A6-4029906E8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28872" cy="3706460"/>
          </a:xfrm>
          <a:prstGeom prst="rect">
            <a:avLst/>
          </a:prstGeom>
        </p:spPr>
      </p:pic>
      <p:sp>
        <p:nvSpPr>
          <p:cNvPr id="5" name="Slide Number Placeholder 4">
            <a:extLst>
              <a:ext uri="{FF2B5EF4-FFF2-40B4-BE49-F238E27FC236}">
                <a16:creationId xmlns:a16="http://schemas.microsoft.com/office/drawing/2014/main" id="{151C7CDC-A8BC-4AED-6734-1CD4B0EE8DFF}"/>
              </a:ext>
            </a:extLst>
          </p:cNvPr>
          <p:cNvSpPr>
            <a:spLocks noGrp="1"/>
          </p:cNvSpPr>
          <p:nvPr>
            <p:ph type="sldNum" sz="quarter" idx="12"/>
          </p:nvPr>
        </p:nvSpPr>
        <p:spPr/>
        <p:txBody>
          <a:bodyPr/>
          <a:lstStyle/>
          <a:p>
            <a:fld id="{6AB82B75-342B-4F62-9ED1-F689FED7A230}" type="slidenum">
              <a:rPr lang="en-US" smtClean="0"/>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72325-4316-9A9A-6E32-7F26A602F474}"/>
              </a:ext>
            </a:extLst>
          </p:cNvPr>
          <p:cNvSpPr>
            <a:spLocks noGrp="1"/>
          </p:cNvSpPr>
          <p:nvPr>
            <p:ph type="title"/>
          </p:nvPr>
        </p:nvSpPr>
        <p:spPr/>
        <p:txBody>
          <a:bodyPr/>
          <a:lstStyle/>
          <a:p>
            <a:pPr algn="ctr"/>
            <a:r>
              <a:rPr lang="en-US" dirty="0"/>
              <a:t>Contact Info</a:t>
            </a:r>
            <a:endParaRPr lang="en-US" dirty="0">
              <a:solidFill>
                <a:srgbClr val="96C610"/>
              </a:solidFill>
            </a:endParaRPr>
          </a:p>
        </p:txBody>
      </p:sp>
      <p:sp>
        <p:nvSpPr>
          <p:cNvPr id="3" name="Content Placeholder 2">
            <a:extLst>
              <a:ext uri="{FF2B5EF4-FFF2-40B4-BE49-F238E27FC236}">
                <a16:creationId xmlns:a16="http://schemas.microsoft.com/office/drawing/2014/main" id="{2EF51D3B-F242-2A7B-A30A-BB27A95DFF99}"/>
              </a:ext>
            </a:extLst>
          </p:cNvPr>
          <p:cNvSpPr>
            <a:spLocks noGrp="1"/>
          </p:cNvSpPr>
          <p:nvPr>
            <p:ph idx="1"/>
          </p:nvPr>
        </p:nvSpPr>
        <p:spPr>
          <a:xfrm>
            <a:off x="2354645" y="1911305"/>
            <a:ext cx="4122942" cy="1919637"/>
          </a:xfrm>
        </p:spPr>
        <p:txBody>
          <a:bodyPr>
            <a:normAutofit lnSpcReduction="10000"/>
          </a:bodyPr>
          <a:lstStyle/>
          <a:p>
            <a:pPr marL="0" indent="0">
              <a:buNone/>
            </a:pPr>
            <a:r>
              <a:rPr lang="en-US" b="1" dirty="0"/>
              <a:t>Ruth A. Rauls, Esquire</a:t>
            </a:r>
          </a:p>
          <a:p>
            <a:pPr marL="0" indent="0">
              <a:buNone/>
            </a:pPr>
            <a:r>
              <a:rPr lang="en-US" dirty="0">
                <a:hlinkClick r:id="rId2"/>
              </a:rPr>
              <a:t>ruth.rauls@saul.com</a:t>
            </a:r>
            <a:r>
              <a:rPr lang="en-US" dirty="0"/>
              <a:t> </a:t>
            </a:r>
          </a:p>
          <a:p>
            <a:pPr marL="0" indent="0">
              <a:buNone/>
            </a:pPr>
            <a:r>
              <a:rPr lang="en-US" dirty="0"/>
              <a:t>(609) 452-5049</a:t>
            </a:r>
          </a:p>
          <a:p>
            <a:pPr marL="0" indent="0">
              <a:buNone/>
            </a:pPr>
            <a:r>
              <a:rPr lang="en-US" dirty="0">
                <a:hlinkClick r:id="rId3"/>
              </a:rPr>
              <a:t>Bio</a:t>
            </a:r>
            <a:r>
              <a:rPr lang="en-US" dirty="0"/>
              <a:t> || </a:t>
            </a:r>
            <a:r>
              <a:rPr lang="en-US" dirty="0">
                <a:hlinkClick r:id="rId4"/>
              </a:rPr>
              <a:t>LinkedIn</a:t>
            </a: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B480F8A5-EE0A-E038-05E9-9DBEC8C9975A}"/>
              </a:ext>
            </a:extLst>
          </p:cNvPr>
          <p:cNvSpPr>
            <a:spLocks noGrp="1"/>
          </p:cNvSpPr>
          <p:nvPr>
            <p:ph type="sldNum" sz="quarter" idx="4"/>
          </p:nvPr>
        </p:nvSpPr>
        <p:spPr/>
        <p:txBody>
          <a:bodyPr/>
          <a:lstStyle/>
          <a:p>
            <a:fld id="{6AB82B75-342B-4F62-9ED1-F689FED7A230}" type="slidenum">
              <a:rPr lang="en-US" smtClean="0"/>
              <a:pPr/>
              <a:t>34</a:t>
            </a:fld>
            <a:endParaRPr lang="en-US" dirty="0"/>
          </a:p>
        </p:txBody>
      </p:sp>
      <p:pic>
        <p:nvPicPr>
          <p:cNvPr id="6" name="Picture 5" descr="A person smiling at the camera&#10;&#10;AI-generated content may be incorrect.">
            <a:extLst>
              <a:ext uri="{FF2B5EF4-FFF2-40B4-BE49-F238E27FC236}">
                <a16:creationId xmlns:a16="http://schemas.microsoft.com/office/drawing/2014/main" id="{FDAB6992-EDDF-C9AD-4DC1-E1F25AB46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551" y="1690690"/>
            <a:ext cx="1919637" cy="1919637"/>
          </a:xfrm>
          <a:prstGeom prst="rect">
            <a:avLst/>
          </a:prstGeom>
        </p:spPr>
      </p:pic>
      <p:sp>
        <p:nvSpPr>
          <p:cNvPr id="7" name="Content Placeholder 2">
            <a:extLst>
              <a:ext uri="{FF2B5EF4-FFF2-40B4-BE49-F238E27FC236}">
                <a16:creationId xmlns:a16="http://schemas.microsoft.com/office/drawing/2014/main" id="{983EAA38-3044-2D69-C7BF-5316E8CD797C}"/>
              </a:ext>
            </a:extLst>
          </p:cNvPr>
          <p:cNvSpPr txBox="1">
            <a:spLocks/>
          </p:cNvSpPr>
          <p:nvPr/>
        </p:nvSpPr>
        <p:spPr>
          <a:xfrm>
            <a:off x="8405268" y="185430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6C61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96C61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96C61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96C61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6C61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Lisa M. Koblin, Esquire</a:t>
            </a:r>
          </a:p>
          <a:p>
            <a:pPr marL="0" indent="0">
              <a:buFont typeface="Arial" panose="020B0604020202020204" pitchFamily="34" charset="0"/>
              <a:buNone/>
            </a:pPr>
            <a:r>
              <a:rPr lang="en-US" dirty="0">
                <a:hlinkClick r:id="rId6"/>
              </a:rPr>
              <a:t>lisa.koblin@saul.com</a:t>
            </a:r>
            <a:r>
              <a:rPr lang="en-US" dirty="0"/>
              <a:t> </a:t>
            </a:r>
          </a:p>
          <a:p>
            <a:pPr marL="0" indent="0">
              <a:buFont typeface="Arial" panose="020B0604020202020204" pitchFamily="34" charset="0"/>
              <a:buNone/>
            </a:pPr>
            <a:r>
              <a:rPr lang="en-US" dirty="0"/>
              <a:t>(215) 972-7896</a:t>
            </a:r>
          </a:p>
          <a:p>
            <a:pPr marL="0" indent="0">
              <a:buNone/>
            </a:pPr>
            <a:r>
              <a:rPr lang="en-US" dirty="0">
                <a:hlinkClick r:id="rId7"/>
              </a:rPr>
              <a:t>Bio</a:t>
            </a:r>
            <a:r>
              <a:rPr lang="en-US" dirty="0"/>
              <a:t> || </a:t>
            </a:r>
            <a:r>
              <a:rPr lang="en-US" dirty="0">
                <a:hlinkClick r:id="rId8"/>
              </a:rPr>
              <a:t>LinkedIn</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10" name="Picture 9" descr="A close-up of a person&#10;&#10;AI-generated content may be incorrect.">
            <a:extLst>
              <a:ext uri="{FF2B5EF4-FFF2-40B4-BE49-F238E27FC236}">
                <a16:creationId xmlns:a16="http://schemas.microsoft.com/office/drawing/2014/main" id="{C48571C3-7C0F-9F6F-25B8-273F716A01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3833" y="1690087"/>
            <a:ext cx="1920240" cy="1920240"/>
          </a:xfrm>
          <a:prstGeom prst="rect">
            <a:avLst/>
          </a:prstGeom>
        </p:spPr>
      </p:pic>
      <p:sp>
        <p:nvSpPr>
          <p:cNvPr id="11" name="Content Placeholder 2">
            <a:extLst>
              <a:ext uri="{FF2B5EF4-FFF2-40B4-BE49-F238E27FC236}">
                <a16:creationId xmlns:a16="http://schemas.microsoft.com/office/drawing/2014/main" id="{C28E00C2-A79E-EE79-CFEC-442C86AB6E4A}"/>
              </a:ext>
            </a:extLst>
          </p:cNvPr>
          <p:cNvSpPr txBox="1">
            <a:spLocks/>
          </p:cNvSpPr>
          <p:nvPr/>
        </p:nvSpPr>
        <p:spPr>
          <a:xfrm>
            <a:off x="2311108" y="4286001"/>
            <a:ext cx="4122942" cy="19196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96C61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96C61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96C61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96C61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6C61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Mark Nehme, Esquire</a:t>
            </a:r>
          </a:p>
          <a:p>
            <a:pPr marL="0" indent="0">
              <a:buFont typeface="Arial" panose="020B0604020202020204" pitchFamily="34" charset="0"/>
              <a:buNone/>
            </a:pPr>
            <a:r>
              <a:rPr lang="en-US" dirty="0">
                <a:hlinkClick r:id="rId10"/>
              </a:rPr>
              <a:t>mark.nehme@saul.com</a:t>
            </a:r>
            <a:r>
              <a:rPr lang="en-US" dirty="0"/>
              <a:t> </a:t>
            </a:r>
          </a:p>
          <a:p>
            <a:pPr marL="0" indent="0">
              <a:buFont typeface="Arial" panose="020B0604020202020204" pitchFamily="34" charset="0"/>
              <a:buNone/>
            </a:pPr>
            <a:r>
              <a:rPr lang="en-US" dirty="0"/>
              <a:t>(973) 286-6751</a:t>
            </a:r>
          </a:p>
          <a:p>
            <a:pPr marL="0" indent="0">
              <a:buFont typeface="Arial" panose="020B0604020202020204" pitchFamily="34" charset="0"/>
              <a:buNone/>
            </a:pPr>
            <a:r>
              <a:rPr lang="en-US" dirty="0">
                <a:hlinkClick r:id="rId11"/>
              </a:rPr>
              <a:t>Bio</a:t>
            </a:r>
            <a:r>
              <a:rPr lang="en-US" dirty="0"/>
              <a:t> || </a:t>
            </a:r>
            <a:r>
              <a:rPr lang="en-US" dirty="0">
                <a:hlinkClick r:id="rId12"/>
              </a:rPr>
              <a:t>LinkedIn</a:t>
            </a:r>
            <a:endParaRPr lang="en-US" dirty="0"/>
          </a:p>
        </p:txBody>
      </p:sp>
      <p:pic>
        <p:nvPicPr>
          <p:cNvPr id="14" name="Picture 13" descr="A person in a suit and tie&#10;&#10;AI-generated content may be incorrect.">
            <a:extLst>
              <a:ext uri="{FF2B5EF4-FFF2-40B4-BE49-F238E27FC236}">
                <a16:creationId xmlns:a16="http://schemas.microsoft.com/office/drawing/2014/main" id="{DE53D7BD-391C-390A-634F-4034D6A643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2948" y="4064783"/>
            <a:ext cx="1920240" cy="1920240"/>
          </a:xfrm>
          <a:prstGeom prst="rect">
            <a:avLst/>
          </a:prstGeom>
        </p:spPr>
      </p:pic>
    </p:spTree>
    <p:extLst>
      <p:ext uri="{BB962C8B-B14F-4D97-AF65-F5344CB8AC3E}">
        <p14:creationId xmlns:p14="http://schemas.microsoft.com/office/powerpoint/2010/main" val="3152559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8C0D6C-EAEF-C517-DDDE-66135DBE5F6A}"/>
              </a:ext>
            </a:extLst>
          </p:cNvPr>
          <p:cNvSpPr txBox="1"/>
          <p:nvPr/>
        </p:nvSpPr>
        <p:spPr>
          <a:xfrm>
            <a:off x="1097280" y="286603"/>
            <a:ext cx="10058400" cy="145075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48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mn-ea"/>
                <a:cs typeface="+mn-cs"/>
              </a:rPr>
              <a:t>Open Camera, Use QR Code for </a:t>
            </a:r>
          </a:p>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48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mn-ea"/>
                <a:cs typeface="+mn-cs"/>
              </a:rPr>
              <a:t>CLE Attendance Verification</a:t>
            </a:r>
          </a:p>
        </p:txBody>
      </p:sp>
      <p:pic>
        <p:nvPicPr>
          <p:cNvPr id="4" name="Picture 2" descr="Saul Ewing - Wikipedia">
            <a:extLst>
              <a:ext uri="{FF2B5EF4-FFF2-40B4-BE49-F238E27FC236}">
                <a16:creationId xmlns:a16="http://schemas.microsoft.com/office/drawing/2014/main" id="{969BBA84-8438-2593-21E5-E0DE4392C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13" r="1374" b="2"/>
          <a:stretch>
            <a:fillRect/>
          </a:stretch>
        </p:blipFill>
        <p:spPr bwMode="auto">
          <a:xfrm>
            <a:off x="9528682" y="5006147"/>
            <a:ext cx="2663318" cy="12110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2786B47-7F5B-5D40-CC5A-5A0F6D37A55A}"/>
              </a:ext>
            </a:extLst>
          </p:cNvPr>
          <p:cNvSpPr>
            <a:spLocks noGrp="1"/>
          </p:cNvSpPr>
          <p:nvPr>
            <p:ph idx="1"/>
          </p:nvPr>
        </p:nvSpPr>
        <p:spPr>
          <a:xfrm>
            <a:off x="6781800" y="1845734"/>
            <a:ext cx="4373880" cy="4023360"/>
          </a:xfrm>
        </p:spPr>
        <p:txBody>
          <a:bodyPr vert="horz" lIns="0" tIns="45720" rIns="0" bIns="45720" rtlCol="0">
            <a:normAutofit/>
          </a:bodyPr>
          <a:lstStyle/>
          <a:p>
            <a:pPr marL="0" indent="0">
              <a:buFont typeface="Calibri" panose="020F0502020204030204" pitchFamily="34" charset="0"/>
              <a:buNone/>
            </a:pPr>
            <a:endParaRPr lang="en-US" dirty="0"/>
          </a:p>
          <a:p>
            <a:pPr marL="0" indent="0">
              <a:buFont typeface="Calibri" panose="020F0502020204030204" pitchFamily="34" charset="0"/>
              <a:buNone/>
            </a:pPr>
            <a:endParaRPr lang="en-US" dirty="0"/>
          </a:p>
          <a:p>
            <a:pPr marL="0" indent="0">
              <a:buFont typeface="Calibri" panose="020F0502020204030204" pitchFamily="34" charset="0"/>
              <a:buNone/>
            </a:pPr>
            <a:r>
              <a:rPr lang="en-US" dirty="0"/>
              <a:t>If you can’t access the QR Code please use link for CE attendance verification:</a:t>
            </a:r>
          </a:p>
          <a:p>
            <a:pPr marL="0" indent="0">
              <a:buFont typeface="Calibri" panose="020F0502020204030204" pitchFamily="34" charset="0"/>
              <a:buNone/>
            </a:pPr>
            <a:endParaRPr lang="en-US" dirty="0"/>
          </a:p>
          <a:p>
            <a:pPr marL="0" indent="0">
              <a:buNone/>
            </a:pPr>
            <a:r>
              <a:rPr lang="en-US" dirty="0">
                <a:hlinkClick r:id="rId3"/>
              </a:rPr>
              <a:t>https://ceuinstitute.formstack.com/forms/6_4_2026_saul_ewing_amendment_to_the_new_jersey_family_leave_act_what_all_employers_need_to_know_about_new_jersey_leave_and_benefits_laws_before_july_2026</a:t>
            </a:r>
            <a:r>
              <a:rPr lang="en-US" dirty="0"/>
              <a:t> </a:t>
            </a:r>
          </a:p>
        </p:txBody>
      </p:sp>
      <p:sp>
        <p:nvSpPr>
          <p:cNvPr id="8" name="TextBox 7">
            <a:extLst>
              <a:ext uri="{FF2B5EF4-FFF2-40B4-BE49-F238E27FC236}">
                <a16:creationId xmlns:a16="http://schemas.microsoft.com/office/drawing/2014/main" id="{13202CC1-2F6F-E29A-18A2-BEF0FBF9B8AC}"/>
              </a:ext>
            </a:extLst>
          </p:cNvPr>
          <p:cNvSpPr txBox="1"/>
          <p:nvPr/>
        </p:nvSpPr>
        <p:spPr>
          <a:xfrm>
            <a:off x="501968" y="4883445"/>
            <a:ext cx="609600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Calibri" panose="020F050202020403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 typeface="Calibri" panose="020F050202020403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An email confirmation will be sent to you </a:t>
            </a:r>
          </a:p>
          <a:p>
            <a:pPr marL="0" marR="0" lvl="0" indent="0" algn="ctr" defTabSz="457200" rtl="0" eaLnBrk="1" fontAlgn="auto" latinLnBrk="0" hangingPunct="1">
              <a:lnSpc>
                <a:spcPct val="100000"/>
              </a:lnSpc>
              <a:spcBef>
                <a:spcPts val="0"/>
              </a:spcBef>
              <a:spcAft>
                <a:spcPts val="0"/>
              </a:spcAft>
              <a:buClrTx/>
              <a:buSzTx/>
              <a:buFont typeface="Calibri" panose="020F050202020403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upon receipt of your completed form</a:t>
            </a:r>
          </a:p>
        </p:txBody>
      </p:sp>
      <p:pic>
        <p:nvPicPr>
          <p:cNvPr id="6" name="Picture 5">
            <a:extLst>
              <a:ext uri="{FF2B5EF4-FFF2-40B4-BE49-F238E27FC236}">
                <a16:creationId xmlns:a16="http://schemas.microsoft.com/office/drawing/2014/main" id="{65AC92CE-C347-AC26-38D7-89C9E42EACE3}"/>
              </a:ext>
            </a:extLst>
          </p:cNvPr>
          <p:cNvPicPr>
            <a:picLocks noChangeAspect="1"/>
          </p:cNvPicPr>
          <p:nvPr/>
        </p:nvPicPr>
        <p:blipFill>
          <a:blip r:embed="rId4"/>
          <a:stretch>
            <a:fillRect/>
          </a:stretch>
        </p:blipFill>
        <p:spPr>
          <a:xfrm>
            <a:off x="1840072" y="1845734"/>
            <a:ext cx="3365458" cy="3365458"/>
          </a:xfrm>
          <a:prstGeom prst="rect">
            <a:avLst/>
          </a:prstGeom>
        </p:spPr>
      </p:pic>
    </p:spTree>
    <p:extLst>
      <p:ext uri="{BB962C8B-B14F-4D97-AF65-F5344CB8AC3E}">
        <p14:creationId xmlns:p14="http://schemas.microsoft.com/office/powerpoint/2010/main" val="1641266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752600" y="367717"/>
            <a:ext cx="19812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FontTx/>
              <a:buNone/>
            </a:pPr>
            <a:r>
              <a:rPr lang="en-US" altLang="en-US" sz="1200" b="1" dirty="0">
                <a:solidFill>
                  <a:srgbClr val="002060"/>
                </a:solidFill>
                <a:latin typeface="Calibri" panose="020F0502020204030204"/>
              </a:rPr>
              <a:t>Baltimore</a:t>
            </a:r>
            <a:br>
              <a:rPr lang="en-US" altLang="en-US" sz="1200" b="1" dirty="0">
                <a:solidFill>
                  <a:srgbClr val="13327C"/>
                </a:solidFill>
                <a:latin typeface="+mn-lt"/>
              </a:rPr>
            </a:br>
            <a:r>
              <a:rPr lang="en-US" sz="1000" dirty="0">
                <a:latin typeface="+mn-lt"/>
              </a:rPr>
              <a:t>1001 Fleet Street</a:t>
            </a:r>
            <a:br>
              <a:rPr lang="en-US" sz="1000" dirty="0">
                <a:latin typeface="+mn-lt"/>
              </a:rPr>
            </a:br>
            <a:r>
              <a:rPr lang="en-US" sz="1000" dirty="0">
                <a:latin typeface="+mn-lt"/>
              </a:rPr>
              <a:t>9</a:t>
            </a:r>
            <a:r>
              <a:rPr lang="en-US" sz="1000" baseline="30000" dirty="0">
                <a:latin typeface="+mn-lt"/>
              </a:rPr>
              <a:t>th</a:t>
            </a:r>
            <a:r>
              <a:rPr lang="en-US" sz="1000" dirty="0">
                <a:latin typeface="+mn-lt"/>
              </a:rPr>
              <a:t> Floor</a:t>
            </a:r>
            <a:br>
              <a:rPr lang="en-US" sz="1000" dirty="0">
                <a:latin typeface="+mn-lt"/>
              </a:rPr>
            </a:br>
            <a:r>
              <a:rPr lang="en-US" sz="1000" dirty="0">
                <a:latin typeface="+mn-lt"/>
              </a:rPr>
              <a:t>Baltimore, MD 21202</a:t>
            </a:r>
          </a:p>
          <a:p>
            <a:pPr algn="ctr" eaLnBrk="1" hangingPunct="1">
              <a:spcBef>
                <a:spcPct val="0"/>
              </a:spcBef>
              <a:buFontTx/>
              <a:buNone/>
            </a:pPr>
            <a:r>
              <a:rPr lang="en-US" altLang="en-US" sz="1000" dirty="0">
                <a:solidFill>
                  <a:schemeClr val="bg1">
                    <a:lumMod val="50000"/>
                  </a:schemeClr>
                </a:solidFill>
                <a:latin typeface="+mn-lt"/>
              </a:rPr>
              <a:t> </a:t>
            </a:r>
            <a:r>
              <a:rPr lang="en-US" altLang="en-US" sz="1000" dirty="0">
                <a:solidFill>
                  <a:srgbClr val="13327B"/>
                </a:solidFill>
                <a:latin typeface="+mn-lt"/>
              </a:rPr>
              <a:t>T: (410) 332-8600</a:t>
            </a:r>
            <a:r>
              <a:rPr lang="en-US" altLang="en-US" sz="1000" dirty="0">
                <a:solidFill>
                  <a:srgbClr val="96C610"/>
                </a:solidFill>
                <a:latin typeface="+mn-lt"/>
              </a:rPr>
              <a:t> • </a:t>
            </a:r>
            <a:r>
              <a:rPr lang="en-US" altLang="en-US" sz="1000" dirty="0">
                <a:solidFill>
                  <a:srgbClr val="13327B"/>
                </a:solidFill>
                <a:latin typeface="+mn-lt"/>
              </a:rPr>
              <a:t>F: (410) 332-8862</a:t>
            </a:r>
          </a:p>
        </p:txBody>
      </p:sp>
      <p:sp>
        <p:nvSpPr>
          <p:cNvPr id="3" name="Rectangle 5">
            <a:extLst>
              <a:ext uri="{FF2B5EF4-FFF2-40B4-BE49-F238E27FC236}">
                <a16:creationId xmlns:a16="http://schemas.microsoft.com/office/drawing/2014/main" id="{C32E85D4-8F9A-3D58-FC53-8B0FA0FCF3D2}"/>
              </a:ext>
            </a:extLst>
          </p:cNvPr>
          <p:cNvSpPr>
            <a:spLocks noChangeArrowheads="1"/>
          </p:cNvSpPr>
          <p:nvPr/>
        </p:nvSpPr>
        <p:spPr bwMode="auto">
          <a:xfrm>
            <a:off x="3936534" y="367716"/>
            <a:ext cx="19812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FontTx/>
              <a:buNone/>
            </a:pPr>
            <a:r>
              <a:rPr lang="en-US" altLang="en-US" sz="1200" b="1" dirty="0">
                <a:solidFill>
                  <a:srgbClr val="002060"/>
                </a:solidFill>
                <a:latin typeface="+mn-lt"/>
              </a:rPr>
              <a:t>Boston</a:t>
            </a:r>
          </a:p>
          <a:p>
            <a:pPr algn="ctr" eaLnBrk="1" hangingPunct="1">
              <a:spcBef>
                <a:spcPct val="0"/>
              </a:spcBef>
              <a:buFontTx/>
              <a:buNone/>
            </a:pPr>
            <a:r>
              <a:rPr lang="en-US" altLang="en-US" sz="1000" dirty="0">
                <a:latin typeface="+mn-lt"/>
              </a:rPr>
              <a:t>131 Dartmouth Street</a:t>
            </a:r>
          </a:p>
          <a:p>
            <a:pPr algn="ctr" eaLnBrk="1" hangingPunct="1">
              <a:spcBef>
                <a:spcPct val="0"/>
              </a:spcBef>
              <a:buFontTx/>
              <a:buNone/>
            </a:pPr>
            <a:r>
              <a:rPr lang="en-US" altLang="en-US" sz="1000" dirty="0">
                <a:latin typeface="+mn-lt"/>
              </a:rPr>
              <a:t>Suite 501</a:t>
            </a:r>
          </a:p>
          <a:p>
            <a:pPr algn="ctr" eaLnBrk="1" hangingPunct="1">
              <a:spcBef>
                <a:spcPct val="0"/>
              </a:spcBef>
              <a:buFontTx/>
              <a:buNone/>
            </a:pPr>
            <a:r>
              <a:rPr lang="en-US" altLang="en-US" sz="1000" dirty="0">
                <a:latin typeface="+mn-lt"/>
              </a:rPr>
              <a:t>Boston, MA 02116</a:t>
            </a:r>
          </a:p>
          <a:p>
            <a:pPr algn="ctr" eaLnBrk="1" hangingPunct="1">
              <a:spcBef>
                <a:spcPct val="0"/>
              </a:spcBef>
              <a:buFontTx/>
              <a:buNone/>
            </a:pPr>
            <a:r>
              <a:rPr lang="en-US" altLang="en-US" sz="1000" dirty="0">
                <a:solidFill>
                  <a:srgbClr val="13327B"/>
                </a:solidFill>
                <a:latin typeface="+mn-lt"/>
              </a:rPr>
              <a:t>T: (617) 723-3300</a:t>
            </a:r>
            <a:r>
              <a:rPr lang="en-US" altLang="en-US" sz="1000" dirty="0">
                <a:solidFill>
                  <a:srgbClr val="96C610"/>
                </a:solidFill>
                <a:latin typeface="+mn-lt"/>
              </a:rPr>
              <a:t> • </a:t>
            </a:r>
            <a:r>
              <a:rPr lang="en-US" altLang="en-US" sz="1000" dirty="0">
                <a:solidFill>
                  <a:srgbClr val="13327B"/>
                </a:solidFill>
                <a:latin typeface="+mn-lt"/>
              </a:rPr>
              <a:t>F: (617) 723-4151</a:t>
            </a:r>
          </a:p>
        </p:txBody>
      </p:sp>
      <p:sp>
        <p:nvSpPr>
          <p:cNvPr id="5" name="Rectangle 5">
            <a:extLst>
              <a:ext uri="{FF2B5EF4-FFF2-40B4-BE49-F238E27FC236}">
                <a16:creationId xmlns:a16="http://schemas.microsoft.com/office/drawing/2014/main" id="{EFB7496C-648B-19D6-DA02-5206943AFF5B}"/>
              </a:ext>
            </a:extLst>
          </p:cNvPr>
          <p:cNvSpPr>
            <a:spLocks noChangeArrowheads="1"/>
          </p:cNvSpPr>
          <p:nvPr/>
        </p:nvSpPr>
        <p:spPr bwMode="auto">
          <a:xfrm>
            <a:off x="6145635" y="367718"/>
            <a:ext cx="20574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FontTx/>
              <a:buNone/>
            </a:pPr>
            <a:r>
              <a:rPr lang="en-US" altLang="en-US" sz="1200" b="1" dirty="0">
                <a:solidFill>
                  <a:srgbClr val="002060"/>
                </a:solidFill>
                <a:latin typeface="+mn-lt"/>
              </a:rPr>
              <a:t>Chesterbrook</a:t>
            </a:r>
          </a:p>
          <a:p>
            <a:pPr algn="ctr" eaLnBrk="1" hangingPunct="1">
              <a:spcBef>
                <a:spcPct val="0"/>
              </a:spcBef>
              <a:buFontTx/>
              <a:buNone/>
            </a:pPr>
            <a:r>
              <a:rPr lang="en-US" altLang="en-US" sz="1000" dirty="0">
                <a:latin typeface="+mn-lt"/>
              </a:rPr>
              <a:t>1200 Liberty Ridge Drive </a:t>
            </a:r>
            <a:br>
              <a:rPr lang="en-US" altLang="en-US" sz="1000" dirty="0">
                <a:latin typeface="+mn-lt"/>
              </a:rPr>
            </a:br>
            <a:r>
              <a:rPr lang="en-US" altLang="en-US" sz="1000" dirty="0">
                <a:latin typeface="+mn-lt"/>
              </a:rPr>
              <a:t>Suite 200 </a:t>
            </a:r>
          </a:p>
          <a:p>
            <a:pPr algn="ctr" eaLnBrk="1" hangingPunct="1">
              <a:spcBef>
                <a:spcPct val="0"/>
              </a:spcBef>
              <a:buFontTx/>
              <a:buNone/>
            </a:pPr>
            <a:r>
              <a:rPr lang="en-US" altLang="en-US" sz="1000" dirty="0">
                <a:latin typeface="+mn-lt"/>
              </a:rPr>
              <a:t>Wayne, PA 19087 </a:t>
            </a:r>
          </a:p>
          <a:p>
            <a:pPr algn="ctr" eaLnBrk="1" hangingPunct="1">
              <a:spcBef>
                <a:spcPct val="0"/>
              </a:spcBef>
              <a:buFontTx/>
              <a:buNone/>
            </a:pPr>
            <a:r>
              <a:rPr lang="en-US" altLang="en-US" sz="1000" dirty="0">
                <a:solidFill>
                  <a:schemeClr val="bg1">
                    <a:lumMod val="50000"/>
                  </a:schemeClr>
                </a:solidFill>
                <a:latin typeface="+mn-lt"/>
              </a:rPr>
              <a:t> </a:t>
            </a:r>
            <a:r>
              <a:rPr lang="en-US" altLang="en-US" sz="1000" dirty="0">
                <a:solidFill>
                  <a:srgbClr val="13327B"/>
                </a:solidFill>
                <a:latin typeface="+mn-lt"/>
              </a:rPr>
              <a:t>T: 610.251.5050 </a:t>
            </a:r>
            <a:r>
              <a:rPr lang="en-US" altLang="en-US" sz="1000" dirty="0">
                <a:solidFill>
                  <a:srgbClr val="96C610"/>
                </a:solidFill>
                <a:latin typeface="+mn-lt"/>
              </a:rPr>
              <a:t>•</a:t>
            </a:r>
            <a:r>
              <a:rPr lang="en-US" altLang="en-US" sz="1000" dirty="0">
                <a:solidFill>
                  <a:srgbClr val="13327B"/>
                </a:solidFill>
                <a:latin typeface="+mn-lt"/>
              </a:rPr>
              <a:t> F: (610) 651-5930</a:t>
            </a:r>
          </a:p>
        </p:txBody>
      </p:sp>
      <p:sp>
        <p:nvSpPr>
          <p:cNvPr id="6" name="Rectangle 5">
            <a:extLst>
              <a:ext uri="{FF2B5EF4-FFF2-40B4-BE49-F238E27FC236}">
                <a16:creationId xmlns:a16="http://schemas.microsoft.com/office/drawing/2014/main" id="{9013B041-1A97-9E01-F639-9C794C1214BE}"/>
              </a:ext>
            </a:extLst>
          </p:cNvPr>
          <p:cNvSpPr>
            <a:spLocks noChangeArrowheads="1"/>
          </p:cNvSpPr>
          <p:nvPr/>
        </p:nvSpPr>
        <p:spPr bwMode="auto">
          <a:xfrm>
            <a:off x="8350188" y="341597"/>
            <a:ext cx="19812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FontTx/>
              <a:buNone/>
            </a:pPr>
            <a:r>
              <a:rPr lang="en-US" altLang="en-US" sz="1200" b="1" dirty="0">
                <a:solidFill>
                  <a:srgbClr val="002060"/>
                </a:solidFill>
                <a:latin typeface="+mn-lt"/>
              </a:rPr>
              <a:t>Chicago</a:t>
            </a:r>
          </a:p>
          <a:p>
            <a:pPr algn="ctr" eaLnBrk="1" hangingPunct="1">
              <a:spcBef>
                <a:spcPct val="0"/>
              </a:spcBef>
              <a:buFontTx/>
              <a:buNone/>
            </a:pPr>
            <a:r>
              <a:rPr lang="en-US" altLang="en-US" sz="1000" dirty="0">
                <a:latin typeface="+mn-lt"/>
              </a:rPr>
              <a:t>161 North Clark Street</a:t>
            </a:r>
          </a:p>
          <a:p>
            <a:pPr algn="ctr" eaLnBrk="1" hangingPunct="1">
              <a:spcBef>
                <a:spcPct val="0"/>
              </a:spcBef>
              <a:buFontTx/>
              <a:buNone/>
            </a:pPr>
            <a:r>
              <a:rPr lang="en-US" altLang="en-US" sz="1000" dirty="0">
                <a:latin typeface="+mn-lt"/>
              </a:rPr>
              <a:t>Suite 4200</a:t>
            </a:r>
          </a:p>
          <a:p>
            <a:pPr algn="ctr" eaLnBrk="1" hangingPunct="1">
              <a:spcBef>
                <a:spcPct val="0"/>
              </a:spcBef>
              <a:buFontTx/>
              <a:buNone/>
            </a:pPr>
            <a:r>
              <a:rPr lang="en-US" altLang="en-US" sz="1000" dirty="0">
                <a:latin typeface="+mn-lt"/>
              </a:rPr>
              <a:t>Chicago, IL 60601</a:t>
            </a:r>
          </a:p>
          <a:p>
            <a:pPr algn="ctr" eaLnBrk="1" hangingPunct="1">
              <a:spcBef>
                <a:spcPct val="0"/>
              </a:spcBef>
              <a:buFontTx/>
              <a:buNone/>
            </a:pPr>
            <a:r>
              <a:rPr lang="en-US" altLang="en-US" sz="1000" dirty="0">
                <a:solidFill>
                  <a:srgbClr val="13327B"/>
                </a:solidFill>
                <a:latin typeface="+mn-lt"/>
              </a:rPr>
              <a:t>T: (312) 876-7100 </a:t>
            </a:r>
            <a:r>
              <a:rPr lang="en-US" altLang="en-US" sz="1000" dirty="0">
                <a:solidFill>
                  <a:srgbClr val="96C610"/>
                </a:solidFill>
                <a:latin typeface="+mn-lt"/>
              </a:rPr>
              <a:t>•</a:t>
            </a:r>
            <a:r>
              <a:rPr lang="en-US" altLang="en-US" sz="1000" dirty="0">
                <a:solidFill>
                  <a:srgbClr val="13327B"/>
                </a:solidFill>
                <a:latin typeface="+mn-lt"/>
              </a:rPr>
              <a:t> F: (312) 876-0288</a:t>
            </a:r>
          </a:p>
        </p:txBody>
      </p:sp>
      <p:sp>
        <p:nvSpPr>
          <p:cNvPr id="7" name="Rectangle 5">
            <a:extLst>
              <a:ext uri="{FF2B5EF4-FFF2-40B4-BE49-F238E27FC236}">
                <a16:creationId xmlns:a16="http://schemas.microsoft.com/office/drawing/2014/main" id="{A827F1C2-6299-6971-F4C2-B79B20626F12}"/>
              </a:ext>
            </a:extLst>
          </p:cNvPr>
          <p:cNvSpPr>
            <a:spLocks noChangeArrowheads="1"/>
          </p:cNvSpPr>
          <p:nvPr/>
        </p:nvSpPr>
        <p:spPr bwMode="auto">
          <a:xfrm>
            <a:off x="1790700" y="1434516"/>
            <a:ext cx="19812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FontTx/>
              <a:buNone/>
            </a:pPr>
            <a:r>
              <a:rPr lang="en-US" altLang="en-US" sz="1200" b="1" dirty="0">
                <a:solidFill>
                  <a:srgbClr val="002060"/>
                </a:solidFill>
                <a:latin typeface="+mn-lt"/>
              </a:rPr>
              <a:t>Fort Lauderdale</a:t>
            </a:r>
          </a:p>
          <a:p>
            <a:pPr algn="ctr" eaLnBrk="1" hangingPunct="1">
              <a:spcBef>
                <a:spcPct val="0"/>
              </a:spcBef>
              <a:buFontTx/>
              <a:buNone/>
            </a:pPr>
            <a:r>
              <a:rPr lang="fr-FR" altLang="en-US" sz="1000" dirty="0">
                <a:latin typeface="+mn-lt"/>
              </a:rPr>
              <a:t>200 E. Las Olas Blvd.</a:t>
            </a:r>
          </a:p>
          <a:p>
            <a:pPr algn="ctr" eaLnBrk="1" hangingPunct="1">
              <a:spcBef>
                <a:spcPct val="0"/>
              </a:spcBef>
              <a:buFontTx/>
              <a:buNone/>
            </a:pPr>
            <a:r>
              <a:rPr lang="fr-FR" altLang="en-US" sz="1000" dirty="0">
                <a:latin typeface="+mn-lt"/>
              </a:rPr>
              <a:t>Suite 1000</a:t>
            </a:r>
          </a:p>
          <a:p>
            <a:pPr algn="ctr" eaLnBrk="1" hangingPunct="1">
              <a:spcBef>
                <a:spcPct val="0"/>
              </a:spcBef>
              <a:buFontTx/>
              <a:buNone/>
            </a:pPr>
            <a:r>
              <a:rPr lang="fr-FR" altLang="en-US" sz="1000" dirty="0">
                <a:latin typeface="+mn-lt"/>
              </a:rPr>
              <a:t>Fort Lauderdale, FL 33301</a:t>
            </a:r>
          </a:p>
          <a:p>
            <a:pPr algn="ctr" eaLnBrk="1" hangingPunct="1">
              <a:spcBef>
                <a:spcPct val="0"/>
              </a:spcBef>
              <a:buFontTx/>
              <a:buNone/>
            </a:pPr>
            <a:r>
              <a:rPr lang="en-US" altLang="en-US" sz="1000" dirty="0">
                <a:solidFill>
                  <a:srgbClr val="13327B"/>
                </a:solidFill>
                <a:latin typeface="+mn-lt"/>
              </a:rPr>
              <a:t>T: (954) 713-7600 </a:t>
            </a:r>
            <a:r>
              <a:rPr lang="en-US" altLang="en-US" sz="1000" dirty="0">
                <a:solidFill>
                  <a:srgbClr val="96C610"/>
                </a:solidFill>
                <a:latin typeface="+mn-lt"/>
              </a:rPr>
              <a:t>•</a:t>
            </a:r>
            <a:r>
              <a:rPr lang="en-US" altLang="en-US" sz="1000" dirty="0">
                <a:solidFill>
                  <a:srgbClr val="13327B"/>
                </a:solidFill>
                <a:latin typeface="+mn-lt"/>
              </a:rPr>
              <a:t> F: (954) 713-7700</a:t>
            </a:r>
          </a:p>
        </p:txBody>
      </p:sp>
      <p:sp>
        <p:nvSpPr>
          <p:cNvPr id="8" name="Rectangle 5">
            <a:extLst>
              <a:ext uri="{FF2B5EF4-FFF2-40B4-BE49-F238E27FC236}">
                <a16:creationId xmlns:a16="http://schemas.microsoft.com/office/drawing/2014/main" id="{87998F36-FC04-A0DD-6077-1F34132E84C9}"/>
              </a:ext>
            </a:extLst>
          </p:cNvPr>
          <p:cNvSpPr>
            <a:spLocks noChangeArrowheads="1"/>
          </p:cNvSpPr>
          <p:nvPr/>
        </p:nvSpPr>
        <p:spPr bwMode="auto">
          <a:xfrm>
            <a:off x="4012734" y="1434516"/>
            <a:ext cx="19812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FontTx/>
              <a:buNone/>
            </a:pPr>
            <a:r>
              <a:rPr lang="en-US" altLang="en-US" sz="1200" b="1" dirty="0">
                <a:solidFill>
                  <a:srgbClr val="002060"/>
                </a:solidFill>
                <a:latin typeface="+mn-lt"/>
              </a:rPr>
              <a:t>Harrisburg</a:t>
            </a:r>
          </a:p>
          <a:p>
            <a:pPr algn="ctr" eaLnBrk="1" hangingPunct="1">
              <a:spcBef>
                <a:spcPct val="0"/>
              </a:spcBef>
              <a:buFontTx/>
              <a:buNone/>
            </a:pPr>
            <a:r>
              <a:rPr lang="en-US" altLang="en-US" sz="1000" dirty="0">
                <a:latin typeface="+mn-lt"/>
              </a:rPr>
              <a:t>Penn National Insurance Plaza </a:t>
            </a:r>
            <a:br>
              <a:rPr lang="en-US" altLang="en-US" sz="1000" dirty="0">
                <a:latin typeface="+mn-lt"/>
              </a:rPr>
            </a:br>
            <a:r>
              <a:rPr lang="en-US" altLang="en-US" sz="1000" dirty="0">
                <a:latin typeface="+mn-lt"/>
              </a:rPr>
              <a:t>2 North Second Street, 7</a:t>
            </a:r>
            <a:r>
              <a:rPr lang="en-US" altLang="en-US" sz="1000" baseline="30000" dirty="0">
                <a:latin typeface="+mn-lt"/>
              </a:rPr>
              <a:t>th</a:t>
            </a:r>
            <a:r>
              <a:rPr lang="en-US" altLang="en-US" sz="1000" dirty="0">
                <a:latin typeface="+mn-lt"/>
              </a:rPr>
              <a:t> Floor Harrisburg, PA 17101 </a:t>
            </a:r>
          </a:p>
          <a:p>
            <a:pPr algn="ctr" eaLnBrk="1" hangingPunct="1">
              <a:spcBef>
                <a:spcPct val="0"/>
              </a:spcBef>
              <a:buFontTx/>
              <a:buNone/>
            </a:pPr>
            <a:r>
              <a:rPr lang="en-US" altLang="en-US" sz="1000" dirty="0">
                <a:solidFill>
                  <a:srgbClr val="13327B"/>
                </a:solidFill>
                <a:latin typeface="+mn-lt"/>
              </a:rPr>
              <a:t>T: (717) 257-7500 </a:t>
            </a:r>
            <a:r>
              <a:rPr lang="en-US" altLang="en-US" sz="1000" dirty="0">
                <a:solidFill>
                  <a:srgbClr val="96C610"/>
                </a:solidFill>
                <a:latin typeface="+mn-lt"/>
              </a:rPr>
              <a:t>• </a:t>
            </a:r>
            <a:r>
              <a:rPr lang="en-US" altLang="en-US" sz="1000" dirty="0">
                <a:solidFill>
                  <a:srgbClr val="13327B"/>
                </a:solidFill>
                <a:latin typeface="+mn-lt"/>
              </a:rPr>
              <a:t>F: (717) 238-4622</a:t>
            </a:r>
          </a:p>
        </p:txBody>
      </p:sp>
      <p:sp>
        <p:nvSpPr>
          <p:cNvPr id="9" name="Rectangle 5">
            <a:extLst>
              <a:ext uri="{FF2B5EF4-FFF2-40B4-BE49-F238E27FC236}">
                <a16:creationId xmlns:a16="http://schemas.microsoft.com/office/drawing/2014/main" id="{344DA29E-4ED9-42D8-3AF8-CB44E5E2D6BA}"/>
              </a:ext>
            </a:extLst>
          </p:cNvPr>
          <p:cNvSpPr>
            <a:spLocks noChangeArrowheads="1"/>
          </p:cNvSpPr>
          <p:nvPr/>
        </p:nvSpPr>
        <p:spPr bwMode="auto">
          <a:xfrm>
            <a:off x="6222534" y="1434516"/>
            <a:ext cx="19812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FontTx/>
              <a:buNone/>
            </a:pPr>
            <a:r>
              <a:rPr lang="en-US" altLang="en-US" sz="1200" b="1" dirty="0">
                <a:solidFill>
                  <a:srgbClr val="002060"/>
                </a:solidFill>
                <a:latin typeface="+mn-lt"/>
              </a:rPr>
              <a:t>Los Angeles</a:t>
            </a:r>
          </a:p>
          <a:p>
            <a:pPr algn="ctr" eaLnBrk="1" hangingPunct="1">
              <a:spcBef>
                <a:spcPct val="0"/>
              </a:spcBef>
              <a:buFontTx/>
              <a:buNone/>
            </a:pPr>
            <a:r>
              <a:rPr lang="en-US" altLang="en-US" sz="1000" dirty="0">
                <a:latin typeface="+mn-lt"/>
              </a:rPr>
              <a:t>1888 Century Park East</a:t>
            </a:r>
          </a:p>
          <a:p>
            <a:pPr algn="ctr" eaLnBrk="1" hangingPunct="1">
              <a:spcBef>
                <a:spcPct val="0"/>
              </a:spcBef>
              <a:buFontTx/>
              <a:buNone/>
            </a:pPr>
            <a:r>
              <a:rPr lang="en-US" altLang="en-US" sz="1000" dirty="0">
                <a:latin typeface="+mn-lt"/>
              </a:rPr>
              <a:t>Suite 1500</a:t>
            </a:r>
          </a:p>
          <a:p>
            <a:pPr algn="ctr" eaLnBrk="1" hangingPunct="1">
              <a:spcBef>
                <a:spcPct val="0"/>
              </a:spcBef>
              <a:buFontTx/>
              <a:buNone/>
            </a:pPr>
            <a:r>
              <a:rPr lang="en-US" altLang="en-US" sz="1000" dirty="0">
                <a:latin typeface="+mn-lt"/>
              </a:rPr>
              <a:t>Los Angeles, CA 90067</a:t>
            </a:r>
            <a:br>
              <a:rPr lang="en-US" altLang="en-US" sz="1000" dirty="0">
                <a:latin typeface="+mn-lt"/>
              </a:rPr>
            </a:br>
            <a:r>
              <a:rPr lang="en-US" altLang="en-US" sz="1000" dirty="0">
                <a:solidFill>
                  <a:srgbClr val="13327B"/>
                </a:solidFill>
                <a:latin typeface="+mn-lt"/>
              </a:rPr>
              <a:t>T: (310) 255-6100 </a:t>
            </a:r>
            <a:r>
              <a:rPr lang="en-US" altLang="en-US" sz="1000" dirty="0">
                <a:solidFill>
                  <a:srgbClr val="96C610"/>
                </a:solidFill>
                <a:latin typeface="+mn-lt"/>
              </a:rPr>
              <a:t>•</a:t>
            </a:r>
            <a:r>
              <a:rPr lang="en-US" altLang="en-US" sz="1000" dirty="0">
                <a:solidFill>
                  <a:srgbClr val="13327B"/>
                </a:solidFill>
                <a:latin typeface="+mn-lt"/>
              </a:rPr>
              <a:t> F: (310) 255-6200 </a:t>
            </a:r>
          </a:p>
        </p:txBody>
      </p:sp>
      <p:sp>
        <p:nvSpPr>
          <p:cNvPr id="10" name="Rectangle 5">
            <a:extLst>
              <a:ext uri="{FF2B5EF4-FFF2-40B4-BE49-F238E27FC236}">
                <a16:creationId xmlns:a16="http://schemas.microsoft.com/office/drawing/2014/main" id="{796C1236-8FB1-EE36-2D0D-87751B8990B7}"/>
              </a:ext>
            </a:extLst>
          </p:cNvPr>
          <p:cNvSpPr>
            <a:spLocks noChangeArrowheads="1"/>
          </p:cNvSpPr>
          <p:nvPr/>
        </p:nvSpPr>
        <p:spPr bwMode="auto">
          <a:xfrm>
            <a:off x="8458200" y="1446237"/>
            <a:ext cx="19812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None/>
              <a:defRPr/>
            </a:pPr>
            <a:r>
              <a:rPr lang="en-US" altLang="en-US" sz="1200" b="1" dirty="0">
                <a:solidFill>
                  <a:srgbClr val="002060"/>
                </a:solidFill>
                <a:latin typeface="Calibri" panose="020F0502020204030204"/>
              </a:rPr>
              <a:t>Miami</a:t>
            </a:r>
          </a:p>
          <a:p>
            <a:pPr algn="ctr" eaLnBrk="1" hangingPunct="1">
              <a:spcBef>
                <a:spcPct val="0"/>
              </a:spcBef>
              <a:buNone/>
              <a:defRPr/>
            </a:pPr>
            <a:r>
              <a:rPr lang="en-US" altLang="en-US" sz="1000" dirty="0">
                <a:solidFill>
                  <a:prstClr val="black"/>
                </a:solidFill>
                <a:latin typeface="Calibri" panose="020F0502020204030204"/>
              </a:rPr>
              <a:t>701 Brickell Avenue</a:t>
            </a:r>
          </a:p>
          <a:p>
            <a:pPr algn="ctr" eaLnBrk="1" hangingPunct="1">
              <a:spcBef>
                <a:spcPct val="0"/>
              </a:spcBef>
              <a:buNone/>
              <a:defRPr/>
            </a:pPr>
            <a:r>
              <a:rPr lang="en-US" altLang="en-US" sz="1000" dirty="0">
                <a:solidFill>
                  <a:prstClr val="black"/>
                </a:solidFill>
                <a:latin typeface="Calibri" panose="020F0502020204030204"/>
              </a:rPr>
              <a:t>17</a:t>
            </a:r>
            <a:r>
              <a:rPr lang="en-US" altLang="en-US" sz="1000" baseline="30000" dirty="0">
                <a:solidFill>
                  <a:prstClr val="black"/>
                </a:solidFill>
                <a:latin typeface="Calibri" panose="020F0502020204030204"/>
              </a:rPr>
              <a:t>th</a:t>
            </a:r>
            <a:r>
              <a:rPr lang="en-US" altLang="en-US" sz="1000" dirty="0">
                <a:solidFill>
                  <a:prstClr val="black"/>
                </a:solidFill>
                <a:latin typeface="Calibri" panose="020F0502020204030204"/>
              </a:rPr>
              <a:t> Floor</a:t>
            </a:r>
          </a:p>
          <a:p>
            <a:pPr algn="ctr" eaLnBrk="1" hangingPunct="1">
              <a:spcBef>
                <a:spcPct val="0"/>
              </a:spcBef>
              <a:buNone/>
              <a:defRPr/>
            </a:pPr>
            <a:r>
              <a:rPr lang="en-US" altLang="en-US" sz="1000" dirty="0">
                <a:solidFill>
                  <a:prstClr val="black"/>
                </a:solidFill>
                <a:latin typeface="Calibri" panose="020F0502020204030204"/>
              </a:rPr>
              <a:t>Miami, FL 33131</a:t>
            </a:r>
          </a:p>
          <a:p>
            <a:pPr algn="ctr" eaLnBrk="1" hangingPunct="1">
              <a:spcBef>
                <a:spcPct val="0"/>
              </a:spcBef>
              <a:buNone/>
              <a:defRPr/>
            </a:pPr>
            <a:r>
              <a:rPr lang="en-US" altLang="en-US" sz="1000" dirty="0">
                <a:solidFill>
                  <a:srgbClr val="13327B"/>
                </a:solidFill>
                <a:latin typeface="Calibri" panose="020F0502020204030204"/>
              </a:rPr>
              <a:t>T: (305) 428-4500 </a:t>
            </a:r>
            <a:r>
              <a:rPr lang="en-US" altLang="en-US" sz="1000" dirty="0">
                <a:solidFill>
                  <a:srgbClr val="96C610"/>
                </a:solidFill>
                <a:latin typeface="Calibri" panose="020F0502020204030204"/>
              </a:rPr>
              <a:t>•</a:t>
            </a:r>
            <a:r>
              <a:rPr lang="en-US" altLang="en-US" sz="1000" dirty="0">
                <a:solidFill>
                  <a:srgbClr val="13327B"/>
                </a:solidFill>
                <a:latin typeface="Calibri" panose="020F0502020204030204"/>
              </a:rPr>
              <a:t> F: (305) 374-4744</a:t>
            </a:r>
          </a:p>
        </p:txBody>
      </p:sp>
      <p:sp>
        <p:nvSpPr>
          <p:cNvPr id="27" name="Rectangle 5">
            <a:extLst>
              <a:ext uri="{FF2B5EF4-FFF2-40B4-BE49-F238E27FC236}">
                <a16:creationId xmlns:a16="http://schemas.microsoft.com/office/drawing/2014/main" id="{7ACA738B-325D-D696-70B2-6235F16DBA85}"/>
              </a:ext>
            </a:extLst>
          </p:cNvPr>
          <p:cNvSpPr>
            <a:spLocks noChangeArrowheads="1"/>
          </p:cNvSpPr>
          <p:nvPr/>
        </p:nvSpPr>
        <p:spPr bwMode="auto">
          <a:xfrm>
            <a:off x="1790700" y="2501314"/>
            <a:ext cx="19812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None/>
              <a:defRPr/>
            </a:pPr>
            <a:r>
              <a:rPr lang="en-US" altLang="en-US" sz="1200" b="1" dirty="0">
                <a:solidFill>
                  <a:srgbClr val="002060"/>
                </a:solidFill>
                <a:latin typeface="Calibri" panose="020F0502020204030204"/>
              </a:rPr>
              <a:t>Minneapolis</a:t>
            </a:r>
          </a:p>
          <a:p>
            <a:pPr algn="ctr" eaLnBrk="1" hangingPunct="1">
              <a:spcBef>
                <a:spcPct val="0"/>
              </a:spcBef>
              <a:buNone/>
              <a:defRPr/>
            </a:pPr>
            <a:r>
              <a:rPr lang="en-US" altLang="en-US" sz="1000" dirty="0">
                <a:solidFill>
                  <a:prstClr val="black"/>
                </a:solidFill>
                <a:latin typeface="Calibri" panose="020F0502020204030204"/>
              </a:rPr>
              <a:t>Wells Fargo Center</a:t>
            </a:r>
          </a:p>
          <a:p>
            <a:pPr algn="ctr" eaLnBrk="1" hangingPunct="1">
              <a:spcBef>
                <a:spcPct val="0"/>
              </a:spcBef>
              <a:buNone/>
              <a:defRPr/>
            </a:pPr>
            <a:r>
              <a:rPr lang="en-US" altLang="en-US" sz="1000" dirty="0">
                <a:solidFill>
                  <a:prstClr val="black"/>
                </a:solidFill>
                <a:latin typeface="Calibri" panose="020F0502020204030204"/>
              </a:rPr>
              <a:t>90 South 7th Street, Suite 3900</a:t>
            </a:r>
          </a:p>
          <a:p>
            <a:pPr algn="ctr" eaLnBrk="1" hangingPunct="1">
              <a:spcBef>
                <a:spcPct val="0"/>
              </a:spcBef>
              <a:buNone/>
              <a:defRPr/>
            </a:pPr>
            <a:r>
              <a:rPr lang="en-US" altLang="en-US" sz="1000" dirty="0">
                <a:solidFill>
                  <a:prstClr val="black"/>
                </a:solidFill>
                <a:latin typeface="Calibri" panose="020F0502020204030204"/>
              </a:rPr>
              <a:t>Minneapolis, MN 55402</a:t>
            </a:r>
          </a:p>
          <a:p>
            <a:pPr algn="ctr" eaLnBrk="1" hangingPunct="1">
              <a:spcBef>
                <a:spcPct val="0"/>
              </a:spcBef>
              <a:buNone/>
              <a:defRPr/>
            </a:pPr>
            <a:r>
              <a:rPr lang="en-US" altLang="en-US" sz="1000" dirty="0">
                <a:solidFill>
                  <a:srgbClr val="13327B"/>
                </a:solidFill>
                <a:latin typeface="Calibri" panose="020F0502020204030204"/>
              </a:rPr>
              <a:t>T: (612) 225-2800 </a:t>
            </a:r>
            <a:r>
              <a:rPr lang="en-US" altLang="en-US" sz="1000" dirty="0">
                <a:solidFill>
                  <a:srgbClr val="96C610"/>
                </a:solidFill>
                <a:latin typeface="Calibri" panose="020F0502020204030204"/>
              </a:rPr>
              <a:t>•</a:t>
            </a:r>
            <a:r>
              <a:rPr lang="en-US" altLang="en-US" sz="1000" dirty="0">
                <a:solidFill>
                  <a:srgbClr val="13327B"/>
                </a:solidFill>
                <a:latin typeface="Calibri" panose="020F0502020204030204"/>
              </a:rPr>
              <a:t> F: (612) 677-3844</a:t>
            </a:r>
          </a:p>
        </p:txBody>
      </p:sp>
      <p:sp>
        <p:nvSpPr>
          <p:cNvPr id="28" name="Rectangle 5">
            <a:extLst>
              <a:ext uri="{FF2B5EF4-FFF2-40B4-BE49-F238E27FC236}">
                <a16:creationId xmlns:a16="http://schemas.microsoft.com/office/drawing/2014/main" id="{0776CDC3-129E-5A77-B42E-FC29884802E5}"/>
              </a:ext>
            </a:extLst>
          </p:cNvPr>
          <p:cNvSpPr>
            <a:spLocks noChangeArrowheads="1"/>
          </p:cNvSpPr>
          <p:nvPr/>
        </p:nvSpPr>
        <p:spPr bwMode="auto">
          <a:xfrm>
            <a:off x="4012734" y="2501314"/>
            <a:ext cx="19812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None/>
              <a:defRPr/>
            </a:pPr>
            <a:r>
              <a:rPr lang="en-US" altLang="en-US" sz="1200" b="1" dirty="0">
                <a:solidFill>
                  <a:srgbClr val="002060"/>
                </a:solidFill>
                <a:latin typeface="Calibri" panose="020F0502020204030204"/>
              </a:rPr>
              <a:t>New York</a:t>
            </a:r>
          </a:p>
          <a:p>
            <a:pPr algn="ctr" eaLnBrk="1" hangingPunct="1">
              <a:spcBef>
                <a:spcPct val="0"/>
              </a:spcBef>
              <a:buNone/>
              <a:defRPr/>
            </a:pPr>
            <a:r>
              <a:rPr lang="en-US" altLang="en-US" sz="1000" dirty="0">
                <a:solidFill>
                  <a:prstClr val="black"/>
                </a:solidFill>
                <a:latin typeface="Calibri" panose="020F0502020204030204"/>
              </a:rPr>
              <a:t>1270 Avenue of the Americas</a:t>
            </a:r>
            <a:br>
              <a:rPr lang="en-US" altLang="en-US" sz="1000" dirty="0">
                <a:solidFill>
                  <a:prstClr val="black"/>
                </a:solidFill>
                <a:latin typeface="Calibri" panose="020F0502020204030204"/>
              </a:rPr>
            </a:br>
            <a:r>
              <a:rPr lang="en-US" altLang="en-US" sz="1000" dirty="0">
                <a:solidFill>
                  <a:prstClr val="black"/>
                </a:solidFill>
                <a:latin typeface="Calibri" panose="020F0502020204030204"/>
              </a:rPr>
              <a:t>Suite 2800 </a:t>
            </a:r>
          </a:p>
          <a:p>
            <a:pPr algn="ctr" eaLnBrk="1" hangingPunct="1">
              <a:spcBef>
                <a:spcPct val="0"/>
              </a:spcBef>
              <a:buNone/>
              <a:defRPr/>
            </a:pPr>
            <a:r>
              <a:rPr lang="en-US" altLang="en-US" sz="1000" dirty="0">
                <a:solidFill>
                  <a:prstClr val="black"/>
                </a:solidFill>
                <a:latin typeface="Calibri" panose="020F0502020204030204"/>
              </a:rPr>
              <a:t>New York, NY 10020  </a:t>
            </a:r>
          </a:p>
          <a:p>
            <a:pPr algn="ctr" eaLnBrk="1" hangingPunct="1">
              <a:spcBef>
                <a:spcPct val="0"/>
              </a:spcBef>
              <a:buNone/>
              <a:defRPr/>
            </a:pPr>
            <a:r>
              <a:rPr lang="en-US" altLang="en-US" sz="1000" dirty="0">
                <a:solidFill>
                  <a:srgbClr val="13327B"/>
                </a:solidFill>
                <a:latin typeface="Calibri" panose="020F0502020204030204"/>
              </a:rPr>
              <a:t>T: (212) 980-7200 </a:t>
            </a:r>
            <a:r>
              <a:rPr lang="en-US" altLang="en-US" sz="1000" dirty="0">
                <a:solidFill>
                  <a:srgbClr val="96C610"/>
                </a:solidFill>
                <a:latin typeface="Calibri" panose="020F0502020204030204"/>
              </a:rPr>
              <a:t>•</a:t>
            </a:r>
            <a:r>
              <a:rPr lang="en-US" altLang="en-US" sz="1000" dirty="0">
                <a:solidFill>
                  <a:srgbClr val="13327B"/>
                </a:solidFill>
                <a:latin typeface="Calibri" panose="020F0502020204030204"/>
              </a:rPr>
              <a:t> F: (212) 980-7209</a:t>
            </a:r>
          </a:p>
        </p:txBody>
      </p:sp>
      <p:sp>
        <p:nvSpPr>
          <p:cNvPr id="35" name="Rectangle 5">
            <a:extLst>
              <a:ext uri="{FF2B5EF4-FFF2-40B4-BE49-F238E27FC236}">
                <a16:creationId xmlns:a16="http://schemas.microsoft.com/office/drawing/2014/main" id="{7B53FCAD-B7EE-BFEE-EB73-1FE36094CC84}"/>
              </a:ext>
            </a:extLst>
          </p:cNvPr>
          <p:cNvSpPr>
            <a:spLocks noChangeArrowheads="1"/>
          </p:cNvSpPr>
          <p:nvPr/>
        </p:nvSpPr>
        <p:spPr bwMode="auto">
          <a:xfrm>
            <a:off x="6222534" y="2501314"/>
            <a:ext cx="19812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None/>
              <a:defRPr/>
            </a:pPr>
            <a:r>
              <a:rPr lang="en-US" altLang="en-US" sz="1200" b="1" dirty="0">
                <a:solidFill>
                  <a:srgbClr val="002060"/>
                </a:solidFill>
                <a:latin typeface="Calibri" panose="020F0502020204030204"/>
              </a:rPr>
              <a:t>Newark</a:t>
            </a:r>
          </a:p>
          <a:p>
            <a:pPr algn="ctr" eaLnBrk="1" hangingPunct="1">
              <a:spcBef>
                <a:spcPct val="0"/>
              </a:spcBef>
              <a:buNone/>
              <a:defRPr/>
            </a:pPr>
            <a:r>
              <a:rPr lang="en-US" altLang="en-US" sz="1000" dirty="0">
                <a:solidFill>
                  <a:prstClr val="black"/>
                </a:solidFill>
                <a:latin typeface="Calibri" panose="020F0502020204030204"/>
              </a:rPr>
              <a:t>One Riverfront Plaza </a:t>
            </a:r>
          </a:p>
          <a:p>
            <a:pPr algn="ctr" eaLnBrk="1" hangingPunct="1">
              <a:spcBef>
                <a:spcPct val="0"/>
              </a:spcBef>
              <a:buNone/>
              <a:defRPr/>
            </a:pPr>
            <a:r>
              <a:rPr lang="en-US" altLang="en-US" sz="1000" dirty="0">
                <a:solidFill>
                  <a:prstClr val="black"/>
                </a:solidFill>
                <a:latin typeface="Calibri" panose="020F0502020204030204"/>
              </a:rPr>
              <a:t>1037 Raymond Blvd., Suite 1520</a:t>
            </a:r>
          </a:p>
          <a:p>
            <a:pPr algn="ctr" eaLnBrk="1" hangingPunct="1">
              <a:spcBef>
                <a:spcPct val="0"/>
              </a:spcBef>
              <a:buNone/>
              <a:defRPr/>
            </a:pPr>
            <a:r>
              <a:rPr lang="en-US" altLang="en-US" sz="1000" dirty="0">
                <a:solidFill>
                  <a:prstClr val="black"/>
                </a:solidFill>
                <a:latin typeface="Calibri" panose="020F0502020204030204"/>
              </a:rPr>
              <a:t>Newark, NJ 07102 </a:t>
            </a:r>
          </a:p>
          <a:p>
            <a:pPr algn="ctr" eaLnBrk="1" hangingPunct="1">
              <a:spcBef>
                <a:spcPct val="0"/>
              </a:spcBef>
              <a:buNone/>
              <a:defRPr/>
            </a:pPr>
            <a:r>
              <a:rPr lang="en-US" altLang="en-US" sz="1000" dirty="0">
                <a:solidFill>
                  <a:srgbClr val="13327B"/>
                </a:solidFill>
                <a:latin typeface="Calibri" panose="020F0502020204030204"/>
              </a:rPr>
              <a:t>T:  (973) 286-6700 </a:t>
            </a:r>
            <a:r>
              <a:rPr lang="en-US" altLang="en-US" sz="1000" dirty="0">
                <a:solidFill>
                  <a:srgbClr val="96C610"/>
                </a:solidFill>
                <a:latin typeface="Calibri" panose="020F0502020204030204"/>
              </a:rPr>
              <a:t>•</a:t>
            </a:r>
            <a:r>
              <a:rPr lang="en-US" altLang="en-US" sz="1000" dirty="0">
                <a:solidFill>
                  <a:srgbClr val="13327B"/>
                </a:solidFill>
                <a:latin typeface="Calibri" panose="020F0502020204030204"/>
              </a:rPr>
              <a:t> F: (973) 286-6800</a:t>
            </a:r>
          </a:p>
        </p:txBody>
      </p:sp>
      <p:sp>
        <p:nvSpPr>
          <p:cNvPr id="36" name="Rectangle 5">
            <a:extLst>
              <a:ext uri="{FF2B5EF4-FFF2-40B4-BE49-F238E27FC236}">
                <a16:creationId xmlns:a16="http://schemas.microsoft.com/office/drawing/2014/main" id="{8E92DA55-2FB7-7246-3FAE-B27129F32A51}"/>
              </a:ext>
            </a:extLst>
          </p:cNvPr>
          <p:cNvSpPr>
            <a:spLocks noChangeArrowheads="1"/>
          </p:cNvSpPr>
          <p:nvPr/>
        </p:nvSpPr>
        <p:spPr bwMode="auto">
          <a:xfrm>
            <a:off x="8458200" y="2513035"/>
            <a:ext cx="19812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None/>
              <a:defRPr/>
            </a:pPr>
            <a:r>
              <a:rPr lang="en-US" altLang="en-US" sz="1200" b="1" dirty="0">
                <a:solidFill>
                  <a:srgbClr val="002060"/>
                </a:solidFill>
                <a:latin typeface="Calibri" panose="020F0502020204030204"/>
              </a:rPr>
              <a:t>Orange County</a:t>
            </a:r>
          </a:p>
          <a:p>
            <a:pPr algn="ctr" eaLnBrk="1" hangingPunct="1">
              <a:spcBef>
                <a:spcPct val="0"/>
              </a:spcBef>
              <a:buNone/>
              <a:defRPr/>
            </a:pPr>
            <a:r>
              <a:rPr lang="en-US" altLang="en-US" sz="1000" dirty="0">
                <a:solidFill>
                  <a:prstClr val="black"/>
                </a:solidFill>
                <a:latin typeface="Calibri" panose="020F0502020204030204"/>
              </a:rPr>
              <a:t>5 Park Plaza</a:t>
            </a:r>
          </a:p>
          <a:p>
            <a:pPr algn="ctr" eaLnBrk="1" hangingPunct="1">
              <a:spcBef>
                <a:spcPct val="0"/>
              </a:spcBef>
              <a:buNone/>
              <a:defRPr/>
            </a:pPr>
            <a:r>
              <a:rPr lang="en-US" altLang="en-US" sz="1000" dirty="0">
                <a:solidFill>
                  <a:prstClr val="black"/>
                </a:solidFill>
                <a:latin typeface="Calibri" panose="020F0502020204030204"/>
              </a:rPr>
              <a:t>Suite 650</a:t>
            </a:r>
          </a:p>
          <a:p>
            <a:pPr algn="ctr" eaLnBrk="1" hangingPunct="1">
              <a:spcBef>
                <a:spcPct val="0"/>
              </a:spcBef>
              <a:buNone/>
              <a:defRPr/>
            </a:pPr>
            <a:r>
              <a:rPr lang="en-US" altLang="en-US" sz="1000" dirty="0">
                <a:solidFill>
                  <a:prstClr val="black"/>
                </a:solidFill>
                <a:latin typeface="Calibri" panose="020F0502020204030204"/>
              </a:rPr>
              <a:t>Irvine, CA 92614</a:t>
            </a:r>
          </a:p>
          <a:p>
            <a:pPr algn="ctr" eaLnBrk="1" hangingPunct="1">
              <a:spcBef>
                <a:spcPct val="0"/>
              </a:spcBef>
              <a:buNone/>
              <a:defRPr/>
            </a:pPr>
            <a:r>
              <a:rPr lang="en-US" altLang="en-US" sz="1000" dirty="0">
                <a:solidFill>
                  <a:srgbClr val="13327B"/>
                </a:solidFill>
                <a:latin typeface="Calibri" panose="020F0502020204030204"/>
              </a:rPr>
              <a:t>T: (949) 252-2777 </a:t>
            </a:r>
            <a:r>
              <a:rPr lang="en-US" altLang="en-US" sz="1000" dirty="0">
                <a:solidFill>
                  <a:srgbClr val="96C610"/>
                </a:solidFill>
                <a:latin typeface="Calibri" panose="020F0502020204030204"/>
              </a:rPr>
              <a:t>•</a:t>
            </a:r>
            <a:r>
              <a:rPr lang="en-US" altLang="en-US" sz="1000" dirty="0">
                <a:solidFill>
                  <a:srgbClr val="13327B"/>
                </a:solidFill>
                <a:latin typeface="Calibri" panose="020F0502020204030204"/>
              </a:rPr>
              <a:t> F: (949) 252-2776</a:t>
            </a:r>
          </a:p>
        </p:txBody>
      </p:sp>
      <p:sp>
        <p:nvSpPr>
          <p:cNvPr id="37" name="Rectangle 5">
            <a:extLst>
              <a:ext uri="{FF2B5EF4-FFF2-40B4-BE49-F238E27FC236}">
                <a16:creationId xmlns:a16="http://schemas.microsoft.com/office/drawing/2014/main" id="{D44F15BD-4CFB-BDB8-F6B5-E6C9915F4CC0}"/>
              </a:ext>
            </a:extLst>
          </p:cNvPr>
          <p:cNvSpPr>
            <a:spLocks noChangeArrowheads="1"/>
          </p:cNvSpPr>
          <p:nvPr/>
        </p:nvSpPr>
        <p:spPr bwMode="auto">
          <a:xfrm>
            <a:off x="1752600" y="3645056"/>
            <a:ext cx="1981200" cy="71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None/>
              <a:defRPr/>
            </a:pPr>
            <a:r>
              <a:rPr lang="en-US" altLang="en-US" sz="1200" b="1" dirty="0">
                <a:solidFill>
                  <a:srgbClr val="002060"/>
                </a:solidFill>
                <a:latin typeface="Calibri" panose="020F0502020204030204"/>
              </a:rPr>
              <a:t>Philadelphia</a:t>
            </a:r>
            <a:r>
              <a:rPr lang="en-US" altLang="en-US" sz="1000" dirty="0">
                <a:solidFill>
                  <a:prstClr val="black"/>
                </a:solidFill>
                <a:latin typeface="Calibri" panose="020F0502020204030204"/>
              </a:rPr>
              <a:t> </a:t>
            </a:r>
          </a:p>
          <a:p>
            <a:pPr algn="ctr" eaLnBrk="1" hangingPunct="1">
              <a:spcBef>
                <a:spcPct val="0"/>
              </a:spcBef>
              <a:buNone/>
              <a:defRPr/>
            </a:pPr>
            <a:r>
              <a:rPr lang="en-US" altLang="en-US" sz="1000" dirty="0">
                <a:solidFill>
                  <a:prstClr val="black"/>
                </a:solidFill>
                <a:latin typeface="Calibri" panose="020F0502020204030204"/>
              </a:rPr>
              <a:t>1735 Market Street, Suite 3400</a:t>
            </a:r>
          </a:p>
          <a:p>
            <a:pPr algn="ctr" eaLnBrk="1" hangingPunct="1">
              <a:spcBef>
                <a:spcPct val="0"/>
              </a:spcBef>
              <a:buNone/>
              <a:defRPr/>
            </a:pPr>
            <a:r>
              <a:rPr lang="en-US" altLang="en-US" sz="1000" dirty="0">
                <a:solidFill>
                  <a:prstClr val="black"/>
                </a:solidFill>
                <a:latin typeface="Calibri" panose="020F0502020204030204"/>
              </a:rPr>
              <a:t>Philadelphia, PA 19103</a:t>
            </a:r>
          </a:p>
          <a:p>
            <a:pPr algn="ctr" eaLnBrk="1" hangingPunct="1">
              <a:spcBef>
                <a:spcPct val="0"/>
              </a:spcBef>
              <a:buNone/>
              <a:defRPr/>
            </a:pPr>
            <a:r>
              <a:rPr lang="en-US" altLang="en-US" sz="1000" dirty="0">
                <a:solidFill>
                  <a:srgbClr val="13327B"/>
                </a:solidFill>
                <a:latin typeface="Calibri" panose="020F0502020204030204"/>
              </a:rPr>
              <a:t>T: (215) 972-7777</a:t>
            </a:r>
            <a:r>
              <a:rPr lang="en-US" altLang="en-US" sz="1000" dirty="0">
                <a:solidFill>
                  <a:srgbClr val="96C610"/>
                </a:solidFill>
                <a:latin typeface="Calibri" panose="020F0502020204030204"/>
              </a:rPr>
              <a:t> • </a:t>
            </a:r>
            <a:r>
              <a:rPr lang="en-US" altLang="en-US" sz="1000" dirty="0">
                <a:solidFill>
                  <a:srgbClr val="13327B"/>
                </a:solidFill>
                <a:latin typeface="Calibri" panose="020F0502020204030204"/>
              </a:rPr>
              <a:t>F: (215) 972-7725</a:t>
            </a:r>
          </a:p>
        </p:txBody>
      </p:sp>
      <p:sp>
        <p:nvSpPr>
          <p:cNvPr id="38" name="Rectangle 5">
            <a:extLst>
              <a:ext uri="{FF2B5EF4-FFF2-40B4-BE49-F238E27FC236}">
                <a16:creationId xmlns:a16="http://schemas.microsoft.com/office/drawing/2014/main" id="{9218DD9A-7E7C-A648-A5A6-BA83C684E42B}"/>
              </a:ext>
            </a:extLst>
          </p:cNvPr>
          <p:cNvSpPr>
            <a:spLocks noChangeArrowheads="1"/>
          </p:cNvSpPr>
          <p:nvPr/>
        </p:nvSpPr>
        <p:spPr bwMode="auto">
          <a:xfrm>
            <a:off x="3974634" y="3568112"/>
            <a:ext cx="19812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None/>
              <a:defRPr/>
            </a:pPr>
            <a:r>
              <a:rPr lang="en-US" altLang="en-US" sz="1200" b="1" dirty="0">
                <a:solidFill>
                  <a:srgbClr val="002060"/>
                </a:solidFill>
                <a:latin typeface="Calibri" panose="020F0502020204030204"/>
              </a:rPr>
              <a:t>Pittsburgh</a:t>
            </a:r>
          </a:p>
          <a:p>
            <a:pPr algn="ctr" eaLnBrk="1" hangingPunct="1">
              <a:spcBef>
                <a:spcPct val="0"/>
              </a:spcBef>
              <a:buNone/>
              <a:defRPr/>
            </a:pPr>
            <a:r>
              <a:rPr lang="en-US" altLang="en-US" sz="1000" dirty="0">
                <a:solidFill>
                  <a:prstClr val="black"/>
                </a:solidFill>
                <a:latin typeface="Calibri" panose="020F0502020204030204"/>
              </a:rPr>
              <a:t>One PPG Place</a:t>
            </a:r>
          </a:p>
          <a:p>
            <a:pPr algn="ctr" eaLnBrk="1" hangingPunct="1">
              <a:spcBef>
                <a:spcPct val="0"/>
              </a:spcBef>
              <a:buNone/>
              <a:defRPr/>
            </a:pPr>
            <a:r>
              <a:rPr lang="en-US" altLang="en-US" sz="1000" dirty="0">
                <a:solidFill>
                  <a:prstClr val="black"/>
                </a:solidFill>
                <a:latin typeface="Calibri" panose="020F0502020204030204"/>
              </a:rPr>
              <a:t>Suite 3010</a:t>
            </a:r>
          </a:p>
          <a:p>
            <a:pPr algn="ctr" eaLnBrk="1" hangingPunct="1">
              <a:spcBef>
                <a:spcPct val="0"/>
              </a:spcBef>
              <a:buNone/>
              <a:defRPr/>
            </a:pPr>
            <a:r>
              <a:rPr lang="en-US" altLang="en-US" sz="1000" dirty="0">
                <a:solidFill>
                  <a:prstClr val="black"/>
                </a:solidFill>
                <a:latin typeface="Calibri" panose="020F0502020204030204"/>
              </a:rPr>
              <a:t>Pittsburgh, PA 15222 </a:t>
            </a:r>
          </a:p>
          <a:p>
            <a:pPr algn="ctr" eaLnBrk="1" hangingPunct="1">
              <a:spcBef>
                <a:spcPct val="0"/>
              </a:spcBef>
              <a:buNone/>
              <a:defRPr/>
            </a:pPr>
            <a:r>
              <a:rPr lang="en-US" altLang="en-US" sz="1000" dirty="0">
                <a:solidFill>
                  <a:srgbClr val="13327B"/>
                </a:solidFill>
                <a:latin typeface="Calibri" panose="020F0502020204030204"/>
              </a:rPr>
              <a:t>T: (412) 209-2500 </a:t>
            </a:r>
            <a:r>
              <a:rPr lang="en-US" altLang="en-US" sz="1000" dirty="0">
                <a:solidFill>
                  <a:srgbClr val="96C610"/>
                </a:solidFill>
                <a:latin typeface="Calibri" panose="020F0502020204030204"/>
              </a:rPr>
              <a:t>•</a:t>
            </a:r>
            <a:r>
              <a:rPr lang="en-US" altLang="en-US" sz="1000" dirty="0">
                <a:solidFill>
                  <a:srgbClr val="13327B"/>
                </a:solidFill>
                <a:latin typeface="Calibri" panose="020F0502020204030204"/>
              </a:rPr>
              <a:t> F: (412) 209-2570</a:t>
            </a:r>
          </a:p>
        </p:txBody>
      </p:sp>
      <p:sp>
        <p:nvSpPr>
          <p:cNvPr id="39" name="Rectangle 5">
            <a:extLst>
              <a:ext uri="{FF2B5EF4-FFF2-40B4-BE49-F238E27FC236}">
                <a16:creationId xmlns:a16="http://schemas.microsoft.com/office/drawing/2014/main" id="{389AE9F7-2B01-7342-3997-E33B505EF353}"/>
              </a:ext>
            </a:extLst>
          </p:cNvPr>
          <p:cNvSpPr>
            <a:spLocks noChangeArrowheads="1"/>
          </p:cNvSpPr>
          <p:nvPr/>
        </p:nvSpPr>
        <p:spPr bwMode="auto">
          <a:xfrm>
            <a:off x="6184434" y="3568112"/>
            <a:ext cx="19812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None/>
              <a:defRPr/>
            </a:pPr>
            <a:r>
              <a:rPr lang="en-US" altLang="en-US" sz="1200" b="1" dirty="0">
                <a:solidFill>
                  <a:srgbClr val="002060"/>
                </a:solidFill>
                <a:latin typeface="Calibri" panose="020F0502020204030204"/>
              </a:rPr>
              <a:t>Princeton</a:t>
            </a:r>
          </a:p>
          <a:p>
            <a:pPr algn="ctr" eaLnBrk="1" hangingPunct="1">
              <a:spcBef>
                <a:spcPct val="0"/>
              </a:spcBef>
              <a:buNone/>
              <a:defRPr/>
            </a:pPr>
            <a:r>
              <a:rPr lang="en-US" altLang="en-US" sz="1000" dirty="0">
                <a:solidFill>
                  <a:prstClr val="black"/>
                </a:solidFill>
                <a:latin typeface="Calibri" panose="020F0502020204030204"/>
              </a:rPr>
              <a:t>650 College Road East</a:t>
            </a:r>
          </a:p>
          <a:p>
            <a:pPr algn="ctr" eaLnBrk="1" hangingPunct="1">
              <a:spcBef>
                <a:spcPct val="0"/>
              </a:spcBef>
              <a:buNone/>
              <a:defRPr/>
            </a:pPr>
            <a:r>
              <a:rPr lang="en-US" altLang="en-US" sz="1000" dirty="0">
                <a:solidFill>
                  <a:prstClr val="black"/>
                </a:solidFill>
                <a:latin typeface="Calibri" panose="020F0502020204030204"/>
              </a:rPr>
              <a:t>Suite 4000 </a:t>
            </a:r>
          </a:p>
          <a:p>
            <a:pPr algn="ctr" eaLnBrk="1" hangingPunct="1">
              <a:spcBef>
                <a:spcPct val="0"/>
              </a:spcBef>
              <a:buNone/>
              <a:defRPr/>
            </a:pPr>
            <a:r>
              <a:rPr lang="en-US" altLang="en-US" sz="1000" dirty="0">
                <a:solidFill>
                  <a:prstClr val="black"/>
                </a:solidFill>
                <a:latin typeface="Calibri" panose="020F0502020204030204"/>
              </a:rPr>
              <a:t>Princeton, NJ 08540 </a:t>
            </a:r>
          </a:p>
          <a:p>
            <a:pPr algn="ctr" eaLnBrk="1" hangingPunct="1">
              <a:spcBef>
                <a:spcPct val="0"/>
              </a:spcBef>
              <a:buNone/>
              <a:defRPr/>
            </a:pPr>
            <a:r>
              <a:rPr lang="en-US" altLang="en-US" sz="1000" dirty="0">
                <a:solidFill>
                  <a:srgbClr val="13327B"/>
                </a:solidFill>
                <a:latin typeface="Calibri" panose="020F0502020204030204"/>
              </a:rPr>
              <a:t>T: (609) 452-3100 </a:t>
            </a:r>
            <a:r>
              <a:rPr lang="en-US" altLang="en-US" sz="1000" dirty="0">
                <a:solidFill>
                  <a:srgbClr val="96C610"/>
                </a:solidFill>
                <a:latin typeface="Calibri" panose="020F0502020204030204"/>
              </a:rPr>
              <a:t>•</a:t>
            </a:r>
            <a:r>
              <a:rPr lang="en-US" altLang="en-US" sz="1000" dirty="0">
                <a:solidFill>
                  <a:srgbClr val="13327B"/>
                </a:solidFill>
                <a:latin typeface="Calibri" panose="020F0502020204030204"/>
              </a:rPr>
              <a:t> F: (609) 452-3122</a:t>
            </a:r>
          </a:p>
        </p:txBody>
      </p:sp>
      <p:sp>
        <p:nvSpPr>
          <p:cNvPr id="40" name="Rectangle 5">
            <a:extLst>
              <a:ext uri="{FF2B5EF4-FFF2-40B4-BE49-F238E27FC236}">
                <a16:creationId xmlns:a16="http://schemas.microsoft.com/office/drawing/2014/main" id="{2AAF42F1-DD52-9211-F25E-760F862FD26D}"/>
              </a:ext>
            </a:extLst>
          </p:cNvPr>
          <p:cNvSpPr>
            <a:spLocks noChangeArrowheads="1"/>
          </p:cNvSpPr>
          <p:nvPr/>
        </p:nvSpPr>
        <p:spPr bwMode="auto">
          <a:xfrm>
            <a:off x="8420100" y="3579833"/>
            <a:ext cx="19812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None/>
              <a:defRPr/>
            </a:pPr>
            <a:r>
              <a:rPr lang="en-US" altLang="en-US" sz="1200" b="1" dirty="0">
                <a:solidFill>
                  <a:srgbClr val="002060"/>
                </a:solidFill>
                <a:latin typeface="Calibri" panose="020F0502020204030204"/>
              </a:rPr>
              <a:t>Washington, D.C.</a:t>
            </a:r>
          </a:p>
          <a:p>
            <a:pPr algn="ctr" eaLnBrk="1" hangingPunct="1">
              <a:spcBef>
                <a:spcPct val="0"/>
              </a:spcBef>
              <a:buNone/>
              <a:defRPr/>
            </a:pPr>
            <a:r>
              <a:rPr lang="en-US" altLang="en-US" sz="1000" dirty="0">
                <a:solidFill>
                  <a:prstClr val="black"/>
                </a:solidFill>
                <a:latin typeface="Calibri" panose="020F0502020204030204"/>
              </a:rPr>
              <a:t>1919 Pennsylvania Avenue, N.W. </a:t>
            </a:r>
          </a:p>
          <a:p>
            <a:pPr algn="ctr" eaLnBrk="1" hangingPunct="1">
              <a:spcBef>
                <a:spcPct val="0"/>
              </a:spcBef>
              <a:buNone/>
              <a:defRPr/>
            </a:pPr>
            <a:r>
              <a:rPr lang="en-US" altLang="en-US" sz="1000" dirty="0">
                <a:solidFill>
                  <a:prstClr val="black"/>
                </a:solidFill>
                <a:latin typeface="Calibri" panose="020F0502020204030204"/>
              </a:rPr>
              <a:t>Suite 550 </a:t>
            </a:r>
          </a:p>
          <a:p>
            <a:pPr algn="ctr" eaLnBrk="1" hangingPunct="1">
              <a:spcBef>
                <a:spcPct val="0"/>
              </a:spcBef>
              <a:buNone/>
              <a:defRPr/>
            </a:pPr>
            <a:r>
              <a:rPr lang="en-US" altLang="en-US" sz="1000" dirty="0">
                <a:solidFill>
                  <a:prstClr val="black"/>
                </a:solidFill>
                <a:latin typeface="Calibri" panose="020F0502020204030204"/>
              </a:rPr>
              <a:t>Washington, DC 20006</a:t>
            </a:r>
          </a:p>
          <a:p>
            <a:pPr algn="ctr" eaLnBrk="1" hangingPunct="1">
              <a:spcBef>
                <a:spcPct val="0"/>
              </a:spcBef>
              <a:buNone/>
              <a:defRPr/>
            </a:pPr>
            <a:r>
              <a:rPr lang="en-US" altLang="en-US" sz="1000" dirty="0">
                <a:solidFill>
                  <a:prstClr val="black"/>
                </a:solidFill>
                <a:latin typeface="Calibri" panose="020F0502020204030204"/>
              </a:rPr>
              <a:t> </a:t>
            </a:r>
            <a:r>
              <a:rPr lang="en-US" altLang="en-US" sz="1000" dirty="0">
                <a:solidFill>
                  <a:srgbClr val="13327B"/>
                </a:solidFill>
                <a:latin typeface="Calibri" panose="020F0502020204030204"/>
              </a:rPr>
              <a:t>T: (202) 333-8800 </a:t>
            </a:r>
            <a:r>
              <a:rPr lang="en-US" altLang="en-US" sz="1000" dirty="0">
                <a:solidFill>
                  <a:srgbClr val="96C610"/>
                </a:solidFill>
                <a:latin typeface="Calibri" panose="020F0502020204030204"/>
              </a:rPr>
              <a:t>•</a:t>
            </a:r>
            <a:r>
              <a:rPr lang="en-US" altLang="en-US" sz="1000" dirty="0">
                <a:solidFill>
                  <a:srgbClr val="13327B"/>
                </a:solidFill>
                <a:latin typeface="Calibri" panose="020F0502020204030204"/>
              </a:rPr>
              <a:t> F: (202) 337-6065</a:t>
            </a:r>
          </a:p>
        </p:txBody>
      </p:sp>
      <p:sp>
        <p:nvSpPr>
          <p:cNvPr id="41" name="Rectangle 5">
            <a:extLst>
              <a:ext uri="{FF2B5EF4-FFF2-40B4-BE49-F238E27FC236}">
                <a16:creationId xmlns:a16="http://schemas.microsoft.com/office/drawing/2014/main" id="{F6C0230B-01E2-736A-0E8E-1BFE75EB0759}"/>
              </a:ext>
            </a:extLst>
          </p:cNvPr>
          <p:cNvSpPr>
            <a:spLocks noChangeArrowheads="1"/>
          </p:cNvSpPr>
          <p:nvPr/>
        </p:nvSpPr>
        <p:spPr bwMode="auto">
          <a:xfrm>
            <a:off x="4012734" y="4634910"/>
            <a:ext cx="19812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None/>
              <a:defRPr/>
            </a:pPr>
            <a:r>
              <a:rPr lang="en-US" altLang="en-US" sz="1200" b="1" dirty="0">
                <a:solidFill>
                  <a:srgbClr val="002060"/>
                </a:solidFill>
                <a:latin typeface="Calibri" panose="020F0502020204030204"/>
              </a:rPr>
              <a:t>West Palm Beach</a:t>
            </a:r>
          </a:p>
          <a:p>
            <a:pPr algn="ctr" eaLnBrk="1" hangingPunct="1">
              <a:spcBef>
                <a:spcPct val="0"/>
              </a:spcBef>
              <a:buNone/>
              <a:defRPr/>
            </a:pPr>
            <a:r>
              <a:rPr lang="en-US" altLang="en-US" sz="1000" dirty="0">
                <a:solidFill>
                  <a:prstClr val="black"/>
                </a:solidFill>
                <a:latin typeface="Calibri" panose="020F0502020204030204"/>
              </a:rPr>
              <a:t>515 N. Flagler Drive</a:t>
            </a:r>
          </a:p>
          <a:p>
            <a:pPr algn="ctr" eaLnBrk="1" hangingPunct="1">
              <a:spcBef>
                <a:spcPct val="0"/>
              </a:spcBef>
              <a:buNone/>
              <a:defRPr/>
            </a:pPr>
            <a:r>
              <a:rPr lang="en-US" altLang="en-US" sz="1000" dirty="0">
                <a:solidFill>
                  <a:prstClr val="black"/>
                </a:solidFill>
                <a:latin typeface="Calibri" panose="020F0502020204030204"/>
              </a:rPr>
              <a:t>Suite 1400</a:t>
            </a:r>
          </a:p>
          <a:p>
            <a:pPr algn="ctr" eaLnBrk="1" hangingPunct="1">
              <a:spcBef>
                <a:spcPct val="0"/>
              </a:spcBef>
              <a:buNone/>
              <a:defRPr/>
            </a:pPr>
            <a:r>
              <a:rPr lang="en-US" altLang="en-US" sz="1000" dirty="0">
                <a:solidFill>
                  <a:prstClr val="black"/>
                </a:solidFill>
                <a:latin typeface="Calibri" panose="020F0502020204030204"/>
              </a:rPr>
              <a:t>West Palm Beach, FL 33401</a:t>
            </a:r>
          </a:p>
          <a:p>
            <a:pPr algn="ctr" eaLnBrk="1" hangingPunct="1">
              <a:spcBef>
                <a:spcPct val="0"/>
              </a:spcBef>
              <a:buNone/>
              <a:defRPr/>
            </a:pPr>
            <a:r>
              <a:rPr lang="en-US" altLang="en-US" sz="1000" dirty="0">
                <a:solidFill>
                  <a:srgbClr val="13327B"/>
                </a:solidFill>
                <a:latin typeface="Calibri" panose="020F0502020204030204"/>
              </a:rPr>
              <a:t>T: (561) 833-9800 </a:t>
            </a:r>
            <a:r>
              <a:rPr lang="en-US" altLang="en-US" sz="1000" dirty="0">
                <a:solidFill>
                  <a:srgbClr val="96C610"/>
                </a:solidFill>
                <a:latin typeface="Calibri" panose="020F0502020204030204"/>
              </a:rPr>
              <a:t>•</a:t>
            </a:r>
            <a:r>
              <a:rPr lang="en-US" altLang="en-US" sz="1000" dirty="0">
                <a:solidFill>
                  <a:srgbClr val="13327B"/>
                </a:solidFill>
                <a:latin typeface="Calibri" panose="020F0502020204030204"/>
              </a:rPr>
              <a:t> F: (561) 655-5551</a:t>
            </a:r>
          </a:p>
        </p:txBody>
      </p:sp>
      <p:sp>
        <p:nvSpPr>
          <p:cNvPr id="42" name="Rectangle 5">
            <a:extLst>
              <a:ext uri="{FF2B5EF4-FFF2-40B4-BE49-F238E27FC236}">
                <a16:creationId xmlns:a16="http://schemas.microsoft.com/office/drawing/2014/main" id="{AA9900C1-A3AA-F299-E5A9-CF092AB743C7}"/>
              </a:ext>
            </a:extLst>
          </p:cNvPr>
          <p:cNvSpPr>
            <a:spLocks noChangeArrowheads="1"/>
          </p:cNvSpPr>
          <p:nvPr/>
        </p:nvSpPr>
        <p:spPr bwMode="auto">
          <a:xfrm>
            <a:off x="6234768" y="4634910"/>
            <a:ext cx="1981200"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63480" anchor="ctr">
            <a:spAutoFit/>
          </a:bodyPr>
          <a:lstStyle>
            <a:lvl1pPr eaLnBrk="0" hangingPunct="0">
              <a:spcBef>
                <a:spcPct val="20000"/>
              </a:spcBef>
              <a:buChar char="•"/>
              <a:defRPr sz="3200">
                <a:solidFill>
                  <a:schemeClr val="tx1"/>
                </a:solidFill>
                <a:latin typeface="Georgia" pitchFamily="18" charset="0"/>
              </a:defRPr>
            </a:lvl1pPr>
            <a:lvl2pPr marL="742950" indent="-285750" eaLnBrk="0" hangingPunct="0">
              <a:spcBef>
                <a:spcPct val="20000"/>
              </a:spcBef>
              <a:buFont typeface="Wingdings" pitchFamily="2" charset="2"/>
              <a:buChar char="§"/>
              <a:defRPr sz="2800">
                <a:solidFill>
                  <a:schemeClr val="tx1"/>
                </a:solidFill>
                <a:latin typeface="Georgia" pitchFamily="18" charset="0"/>
              </a:defRPr>
            </a:lvl2pPr>
            <a:lvl3pPr marL="1143000" indent="-228600" eaLnBrk="0" hangingPunct="0">
              <a:spcBef>
                <a:spcPct val="20000"/>
              </a:spcBef>
              <a:buChar char="•"/>
              <a:defRPr sz="2400">
                <a:solidFill>
                  <a:schemeClr val="tx1"/>
                </a:solidFill>
                <a:latin typeface="Georgia" pitchFamily="18" charset="0"/>
              </a:defRPr>
            </a:lvl3pPr>
            <a:lvl4pPr marL="1600200" indent="-228600" eaLnBrk="0" hangingPunct="0">
              <a:spcBef>
                <a:spcPct val="20000"/>
              </a:spcBef>
              <a:buFont typeface="Wingdings" pitchFamily="2" charset="2"/>
              <a:buChar char="§"/>
              <a:defRPr sz="2000">
                <a:solidFill>
                  <a:schemeClr val="tx1"/>
                </a:solidFill>
                <a:latin typeface="Georgia" pitchFamily="18" charset="0"/>
              </a:defRPr>
            </a:lvl4pPr>
            <a:lvl5pPr marL="2057400" indent="-228600" eaLnBrk="0" hangingPunct="0">
              <a:spcBef>
                <a:spcPct val="20000"/>
              </a:spcBef>
              <a:buSzPct val="55000"/>
              <a:buFont typeface="Webdings" pitchFamily="18" charset="2"/>
              <a:buChar char="4"/>
              <a:defRPr sz="2000">
                <a:solidFill>
                  <a:schemeClr val="tx1"/>
                </a:solidFill>
                <a:latin typeface="Georgia" pitchFamily="18" charset="0"/>
              </a:defRPr>
            </a:lvl5pPr>
            <a:lvl6pPr marL="25146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6pPr>
            <a:lvl7pPr marL="29718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7pPr>
            <a:lvl8pPr marL="34290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8pPr>
            <a:lvl9pPr marL="3886200" indent="-228600" eaLnBrk="0" fontAlgn="base" hangingPunct="0">
              <a:spcBef>
                <a:spcPct val="20000"/>
              </a:spcBef>
              <a:spcAft>
                <a:spcPct val="0"/>
              </a:spcAft>
              <a:buSzPct val="55000"/>
              <a:buFont typeface="Webdings" pitchFamily="18" charset="2"/>
              <a:buChar char="4"/>
              <a:defRPr sz="2000">
                <a:solidFill>
                  <a:schemeClr val="tx1"/>
                </a:solidFill>
                <a:latin typeface="Georgia" pitchFamily="18" charset="0"/>
              </a:defRPr>
            </a:lvl9pPr>
          </a:lstStyle>
          <a:p>
            <a:pPr algn="ctr" eaLnBrk="1" hangingPunct="1">
              <a:spcBef>
                <a:spcPct val="0"/>
              </a:spcBef>
              <a:buNone/>
              <a:defRPr/>
            </a:pPr>
            <a:r>
              <a:rPr lang="en-US" altLang="en-US" sz="1200" b="1" dirty="0">
                <a:solidFill>
                  <a:srgbClr val="002060"/>
                </a:solidFill>
                <a:latin typeface="Calibri" panose="020F0502020204030204"/>
              </a:rPr>
              <a:t>Wilmington</a:t>
            </a:r>
          </a:p>
          <a:p>
            <a:pPr algn="ctr" eaLnBrk="1" hangingPunct="1">
              <a:spcBef>
                <a:spcPct val="0"/>
              </a:spcBef>
              <a:buNone/>
              <a:defRPr/>
            </a:pPr>
            <a:r>
              <a:rPr lang="en-US" altLang="en-US" sz="1000" dirty="0">
                <a:solidFill>
                  <a:prstClr val="black"/>
                </a:solidFill>
                <a:latin typeface="Calibri" panose="020F0502020204030204"/>
              </a:rPr>
              <a:t>1201 North Market Street</a:t>
            </a:r>
          </a:p>
          <a:p>
            <a:pPr algn="ctr" eaLnBrk="1" hangingPunct="1">
              <a:spcBef>
                <a:spcPct val="0"/>
              </a:spcBef>
              <a:buNone/>
              <a:defRPr/>
            </a:pPr>
            <a:r>
              <a:rPr lang="en-US" altLang="en-US" sz="1000" dirty="0">
                <a:solidFill>
                  <a:prstClr val="black"/>
                </a:solidFill>
                <a:latin typeface="Calibri" panose="020F0502020204030204"/>
              </a:rPr>
              <a:t>Suite 2300  •  P.O. Box 1266 Wilmington, DE 19899 </a:t>
            </a:r>
          </a:p>
          <a:p>
            <a:pPr algn="ctr" eaLnBrk="1" hangingPunct="1">
              <a:spcBef>
                <a:spcPct val="0"/>
              </a:spcBef>
              <a:buNone/>
              <a:defRPr/>
            </a:pPr>
            <a:r>
              <a:rPr lang="en-US" altLang="en-US" sz="1000" dirty="0">
                <a:solidFill>
                  <a:srgbClr val="13327B"/>
                </a:solidFill>
                <a:latin typeface="Calibri" panose="020F0502020204030204"/>
              </a:rPr>
              <a:t>T: (302) 421-6800 </a:t>
            </a:r>
            <a:r>
              <a:rPr lang="en-US" altLang="en-US" sz="1000" dirty="0">
                <a:solidFill>
                  <a:srgbClr val="96C610"/>
                </a:solidFill>
                <a:latin typeface="Calibri" panose="020F0502020204030204"/>
              </a:rPr>
              <a:t>•</a:t>
            </a:r>
            <a:r>
              <a:rPr lang="en-US" altLang="en-US" sz="1000" dirty="0">
                <a:solidFill>
                  <a:srgbClr val="13327B"/>
                </a:solidFill>
                <a:latin typeface="Calibri" panose="020F0502020204030204"/>
              </a:rPr>
              <a:t> F: (302) 421-6813</a:t>
            </a:r>
          </a:p>
        </p:txBody>
      </p:sp>
      <p:sp>
        <p:nvSpPr>
          <p:cNvPr id="2" name="Slide Number Placeholder 1">
            <a:extLst>
              <a:ext uri="{FF2B5EF4-FFF2-40B4-BE49-F238E27FC236}">
                <a16:creationId xmlns:a16="http://schemas.microsoft.com/office/drawing/2014/main" id="{737B1045-9B50-3759-53BC-7C445C05D182}"/>
              </a:ext>
            </a:extLst>
          </p:cNvPr>
          <p:cNvSpPr>
            <a:spLocks noGrp="1"/>
          </p:cNvSpPr>
          <p:nvPr>
            <p:ph type="sldNum" sz="quarter" idx="4"/>
          </p:nvPr>
        </p:nvSpPr>
        <p:spPr/>
        <p:txBody>
          <a:bodyPr/>
          <a:lstStyle/>
          <a:p>
            <a:fld id="{6AB82B75-342B-4F62-9ED1-F689FED7A230}" type="slidenum">
              <a:rPr lang="en-US" smtClean="0"/>
              <a:pPr/>
              <a:t>36</a:t>
            </a:fld>
            <a:endParaRPr lang="en-US" dirty="0"/>
          </a:p>
        </p:txBody>
      </p:sp>
    </p:spTree>
    <p:extLst>
      <p:ext uri="{BB962C8B-B14F-4D97-AF65-F5344CB8AC3E}">
        <p14:creationId xmlns:p14="http://schemas.microsoft.com/office/powerpoint/2010/main" val="1763408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B140B-B6C1-4C12-1A73-F255973C221D}"/>
              </a:ext>
            </a:extLst>
          </p:cNvPr>
          <p:cNvSpPr>
            <a:spLocks noGrp="1"/>
          </p:cNvSpPr>
          <p:nvPr>
            <p:ph type="title"/>
          </p:nvPr>
        </p:nvSpPr>
        <p:spPr/>
        <p:txBody>
          <a:bodyPr/>
          <a:lstStyle/>
          <a:p>
            <a:pPr algn="ctr"/>
            <a:r>
              <a:rPr lang="en-US" dirty="0"/>
              <a:t>Existing New Jersey Family Leave Act (“NJFLA”)</a:t>
            </a:r>
          </a:p>
        </p:txBody>
      </p:sp>
      <p:sp>
        <p:nvSpPr>
          <p:cNvPr id="3" name="Content Placeholder 2">
            <a:extLst>
              <a:ext uri="{FF2B5EF4-FFF2-40B4-BE49-F238E27FC236}">
                <a16:creationId xmlns:a16="http://schemas.microsoft.com/office/drawing/2014/main" id="{D5B95A52-9788-8449-D1CE-81A66A59F6BF}"/>
              </a:ext>
            </a:extLst>
          </p:cNvPr>
          <p:cNvSpPr>
            <a:spLocks noGrp="1"/>
          </p:cNvSpPr>
          <p:nvPr>
            <p:ph idx="1"/>
          </p:nvPr>
        </p:nvSpPr>
        <p:spPr>
          <a:xfrm>
            <a:off x="838200" y="1690690"/>
            <a:ext cx="10515600" cy="4351338"/>
          </a:xfrm>
        </p:spPr>
        <p:txBody>
          <a:bodyPr>
            <a:normAutofit/>
          </a:bodyPr>
          <a:lstStyle/>
          <a:p>
            <a:r>
              <a:rPr lang="en-US" dirty="0"/>
              <a:t>Twelve (12) workweeks of job-protected </a:t>
            </a:r>
            <a:r>
              <a:rPr lang="en-US" b="1" dirty="0"/>
              <a:t>family </a:t>
            </a:r>
            <a:r>
              <a:rPr lang="en-US" dirty="0"/>
              <a:t>leave in a twenty-four (24) month period. </a:t>
            </a:r>
          </a:p>
          <a:p>
            <a:r>
              <a:rPr lang="en-US" dirty="0"/>
              <a:t>Family-related leave, including:</a:t>
            </a:r>
          </a:p>
          <a:p>
            <a:pPr lvl="1"/>
            <a:r>
              <a:rPr lang="en-US" dirty="0"/>
              <a:t>Care for or bond with a child (leave starts within 1 year of the child’s birth or placement for adoption or foster care)</a:t>
            </a:r>
          </a:p>
          <a:p>
            <a:pPr lvl="1"/>
            <a:r>
              <a:rPr lang="en-US" dirty="0"/>
              <a:t>Care for a family member with a serious health condition </a:t>
            </a:r>
          </a:p>
          <a:p>
            <a:pPr lvl="1"/>
            <a:r>
              <a:rPr lang="en-US" dirty="0"/>
              <a:t>In a state of emergency, as needed to prevent the spread of communicable diseases. </a:t>
            </a:r>
          </a:p>
          <a:p>
            <a:r>
              <a:rPr lang="en-US" dirty="0"/>
              <a:t>Not applicable to personal illness or injury.</a:t>
            </a:r>
          </a:p>
        </p:txBody>
      </p:sp>
      <p:sp>
        <p:nvSpPr>
          <p:cNvPr id="4" name="Slide Number Placeholder 3">
            <a:extLst>
              <a:ext uri="{FF2B5EF4-FFF2-40B4-BE49-F238E27FC236}">
                <a16:creationId xmlns:a16="http://schemas.microsoft.com/office/drawing/2014/main" id="{00574B16-C5F2-FC62-EDBA-BF5D5A8F9775}"/>
              </a:ext>
            </a:extLst>
          </p:cNvPr>
          <p:cNvSpPr>
            <a:spLocks noGrp="1"/>
          </p:cNvSpPr>
          <p:nvPr>
            <p:ph type="sldNum" sz="quarter" idx="4"/>
          </p:nvPr>
        </p:nvSpPr>
        <p:spPr/>
        <p:txBody>
          <a:bodyPr/>
          <a:lstStyle/>
          <a:p>
            <a:fld id="{6AB82B75-342B-4F62-9ED1-F689FED7A230}" type="slidenum">
              <a:rPr lang="en-US" smtClean="0"/>
              <a:pPr/>
              <a:t>4</a:t>
            </a:fld>
            <a:endParaRPr lang="en-US" dirty="0"/>
          </a:p>
        </p:txBody>
      </p:sp>
    </p:spTree>
    <p:extLst>
      <p:ext uri="{BB962C8B-B14F-4D97-AF65-F5344CB8AC3E}">
        <p14:creationId xmlns:p14="http://schemas.microsoft.com/office/powerpoint/2010/main" val="2144348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BAEAE-FDDC-1772-0FC4-4C5FE0F42D21}"/>
              </a:ext>
            </a:extLst>
          </p:cNvPr>
          <p:cNvSpPr>
            <a:spLocks noGrp="1"/>
          </p:cNvSpPr>
          <p:nvPr>
            <p:ph type="title"/>
          </p:nvPr>
        </p:nvSpPr>
        <p:spPr/>
        <p:txBody>
          <a:bodyPr/>
          <a:lstStyle/>
          <a:p>
            <a:pPr algn="ctr"/>
            <a:r>
              <a:rPr lang="en-US" dirty="0"/>
              <a:t>Existing NJFLA</a:t>
            </a:r>
          </a:p>
        </p:txBody>
      </p:sp>
      <p:sp>
        <p:nvSpPr>
          <p:cNvPr id="3" name="Content Placeholder 2">
            <a:extLst>
              <a:ext uri="{FF2B5EF4-FFF2-40B4-BE49-F238E27FC236}">
                <a16:creationId xmlns:a16="http://schemas.microsoft.com/office/drawing/2014/main" id="{EB2FEEE5-69DB-F663-A898-F8F288FDD494}"/>
              </a:ext>
            </a:extLst>
          </p:cNvPr>
          <p:cNvSpPr>
            <a:spLocks noGrp="1"/>
          </p:cNvSpPr>
          <p:nvPr>
            <p:ph idx="1"/>
          </p:nvPr>
        </p:nvSpPr>
        <p:spPr/>
        <p:txBody>
          <a:bodyPr>
            <a:normAutofit fontScale="92500"/>
          </a:bodyPr>
          <a:lstStyle/>
          <a:p>
            <a:r>
              <a:rPr lang="en-US" sz="3200" b="1" dirty="0"/>
              <a:t>Requires employers to:</a:t>
            </a:r>
          </a:p>
          <a:p>
            <a:pPr lvl="1"/>
            <a:r>
              <a:rPr lang="en-US" sz="3200" dirty="0"/>
              <a:t>Restore employee to the position held immediately prior to the commencement of the leave* </a:t>
            </a:r>
          </a:p>
          <a:p>
            <a:pPr lvl="1"/>
            <a:r>
              <a:rPr lang="en-US" sz="3200" dirty="0"/>
              <a:t>If the position has been filled, then reinstatement to an equivalent position with seniority, status, employment benefits, pay, and other terms and conditions of employment.</a:t>
            </a:r>
          </a:p>
          <a:p>
            <a:pPr lvl="1"/>
            <a:endParaRPr lang="en-US" sz="3200" dirty="0"/>
          </a:p>
          <a:p>
            <a:pPr marL="457200" lvl="1" indent="0">
              <a:buNone/>
            </a:pPr>
            <a:r>
              <a:rPr lang="en-US" sz="2600" i="1" dirty="0"/>
              <a:t>*Exception if the employer experiences a reduction in force or layoff and the employee would have lost their position had the employee not been on leave</a:t>
            </a:r>
          </a:p>
        </p:txBody>
      </p:sp>
      <p:sp>
        <p:nvSpPr>
          <p:cNvPr id="4" name="Slide Number Placeholder 3">
            <a:extLst>
              <a:ext uri="{FF2B5EF4-FFF2-40B4-BE49-F238E27FC236}">
                <a16:creationId xmlns:a16="http://schemas.microsoft.com/office/drawing/2014/main" id="{7909D5B5-F009-3B1B-E7B3-8E55A9074968}"/>
              </a:ext>
            </a:extLst>
          </p:cNvPr>
          <p:cNvSpPr>
            <a:spLocks noGrp="1"/>
          </p:cNvSpPr>
          <p:nvPr>
            <p:ph type="sldNum" sz="quarter" idx="4"/>
          </p:nvPr>
        </p:nvSpPr>
        <p:spPr/>
        <p:txBody>
          <a:bodyPr/>
          <a:lstStyle/>
          <a:p>
            <a:fld id="{6AB82B75-342B-4F62-9ED1-F689FED7A230}" type="slidenum">
              <a:rPr lang="en-US" smtClean="0"/>
              <a:pPr/>
              <a:t>5</a:t>
            </a:fld>
            <a:endParaRPr lang="en-US" dirty="0"/>
          </a:p>
        </p:txBody>
      </p:sp>
    </p:spTree>
    <p:extLst>
      <p:ext uri="{BB962C8B-B14F-4D97-AF65-F5344CB8AC3E}">
        <p14:creationId xmlns:p14="http://schemas.microsoft.com/office/powerpoint/2010/main" val="3705012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6CED-5AAC-C6DF-28EA-C283450B76E6}"/>
              </a:ext>
            </a:extLst>
          </p:cNvPr>
          <p:cNvSpPr>
            <a:spLocks noGrp="1"/>
          </p:cNvSpPr>
          <p:nvPr>
            <p:ph type="title"/>
          </p:nvPr>
        </p:nvSpPr>
        <p:spPr/>
        <p:txBody>
          <a:bodyPr/>
          <a:lstStyle/>
          <a:p>
            <a:pPr algn="ctr"/>
            <a:r>
              <a:rPr lang="en-US" dirty="0"/>
              <a:t>Existing NJFLA: </a:t>
            </a:r>
            <a:br>
              <a:rPr lang="en-US" dirty="0"/>
            </a:br>
            <a:r>
              <a:rPr lang="en-US" dirty="0"/>
              <a:t>What employers are covered? </a:t>
            </a:r>
          </a:p>
        </p:txBody>
      </p:sp>
      <p:sp>
        <p:nvSpPr>
          <p:cNvPr id="3" name="Content Placeholder 2">
            <a:extLst>
              <a:ext uri="{FF2B5EF4-FFF2-40B4-BE49-F238E27FC236}">
                <a16:creationId xmlns:a16="http://schemas.microsoft.com/office/drawing/2014/main" id="{B333DB25-B69A-B9A0-3EEE-7049A1CE70C8}"/>
              </a:ext>
            </a:extLst>
          </p:cNvPr>
          <p:cNvSpPr>
            <a:spLocks noGrp="1"/>
          </p:cNvSpPr>
          <p:nvPr>
            <p:ph idx="1"/>
          </p:nvPr>
        </p:nvSpPr>
        <p:spPr/>
        <p:txBody>
          <a:bodyPr>
            <a:normAutofit/>
          </a:bodyPr>
          <a:lstStyle/>
          <a:p>
            <a:r>
              <a:rPr lang="en-US" sz="3600" dirty="0"/>
              <a:t>Covers employers with 30+ employees.</a:t>
            </a:r>
          </a:p>
          <a:p>
            <a:r>
              <a:rPr lang="en-US" sz="3600" dirty="0"/>
              <a:t>Must count </a:t>
            </a:r>
            <a:r>
              <a:rPr lang="en-US" sz="3600" b="1" u="sng" dirty="0"/>
              <a:t>all</a:t>
            </a:r>
            <a:r>
              <a:rPr lang="en-US" sz="3600" dirty="0"/>
              <a:t> employees to determine coverage:</a:t>
            </a:r>
          </a:p>
          <a:p>
            <a:pPr lvl="1"/>
            <a:r>
              <a:rPr lang="en-US" sz="3600" dirty="0"/>
              <a:t>Inside or outside New Jersey</a:t>
            </a:r>
          </a:p>
          <a:p>
            <a:pPr lvl="1"/>
            <a:r>
              <a:rPr lang="en-US" sz="3600" dirty="0"/>
              <a:t>Irrespective of their eligibility for family leave</a:t>
            </a:r>
          </a:p>
          <a:p>
            <a:pPr lvl="1"/>
            <a:r>
              <a:rPr lang="en-US" sz="3600" dirty="0"/>
              <a:t>Employees of a subsidiary, division or other related entity</a:t>
            </a:r>
          </a:p>
        </p:txBody>
      </p:sp>
      <p:sp>
        <p:nvSpPr>
          <p:cNvPr id="4" name="Slide Number Placeholder 3">
            <a:extLst>
              <a:ext uri="{FF2B5EF4-FFF2-40B4-BE49-F238E27FC236}">
                <a16:creationId xmlns:a16="http://schemas.microsoft.com/office/drawing/2014/main" id="{DB464577-040F-2542-3B6C-8FE4F8254628}"/>
              </a:ext>
            </a:extLst>
          </p:cNvPr>
          <p:cNvSpPr>
            <a:spLocks noGrp="1"/>
          </p:cNvSpPr>
          <p:nvPr>
            <p:ph type="sldNum" sz="quarter" idx="4"/>
          </p:nvPr>
        </p:nvSpPr>
        <p:spPr/>
        <p:txBody>
          <a:bodyPr/>
          <a:lstStyle/>
          <a:p>
            <a:fld id="{6AB82B75-342B-4F62-9ED1-F689FED7A230}" type="slidenum">
              <a:rPr lang="en-US" smtClean="0"/>
              <a:pPr/>
              <a:t>6</a:t>
            </a:fld>
            <a:endParaRPr lang="en-US" dirty="0"/>
          </a:p>
        </p:txBody>
      </p:sp>
    </p:spTree>
    <p:extLst>
      <p:ext uri="{BB962C8B-B14F-4D97-AF65-F5344CB8AC3E}">
        <p14:creationId xmlns:p14="http://schemas.microsoft.com/office/powerpoint/2010/main" val="4148068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F8E87-D1F4-B7D3-F7E0-513A4A3100B5}"/>
              </a:ext>
            </a:extLst>
          </p:cNvPr>
          <p:cNvSpPr>
            <a:spLocks noGrp="1"/>
          </p:cNvSpPr>
          <p:nvPr>
            <p:ph type="title"/>
          </p:nvPr>
        </p:nvSpPr>
        <p:spPr/>
        <p:txBody>
          <a:bodyPr>
            <a:normAutofit/>
          </a:bodyPr>
          <a:lstStyle/>
          <a:p>
            <a:pPr algn="ctr"/>
            <a:r>
              <a:rPr lang="en-US" dirty="0"/>
              <a:t>Existing NJFLA: </a:t>
            </a:r>
            <a:br>
              <a:rPr lang="en-US" dirty="0"/>
            </a:br>
            <a:r>
              <a:rPr lang="en-US" dirty="0"/>
              <a:t>What employees are eligible for NJFLA? </a:t>
            </a:r>
          </a:p>
        </p:txBody>
      </p:sp>
      <p:sp>
        <p:nvSpPr>
          <p:cNvPr id="3" name="Content Placeholder 2">
            <a:extLst>
              <a:ext uri="{FF2B5EF4-FFF2-40B4-BE49-F238E27FC236}">
                <a16:creationId xmlns:a16="http://schemas.microsoft.com/office/drawing/2014/main" id="{75BAD056-27AE-506E-B288-85EB34F9B580}"/>
              </a:ext>
            </a:extLst>
          </p:cNvPr>
          <p:cNvSpPr>
            <a:spLocks noGrp="1"/>
          </p:cNvSpPr>
          <p:nvPr>
            <p:ph idx="1"/>
          </p:nvPr>
        </p:nvSpPr>
        <p:spPr>
          <a:xfrm>
            <a:off x="838200" y="1514104"/>
            <a:ext cx="10515600" cy="4051280"/>
          </a:xfrm>
        </p:spPr>
        <p:txBody>
          <a:bodyPr>
            <a:normAutofit/>
          </a:bodyPr>
          <a:lstStyle/>
          <a:p>
            <a:endParaRPr lang="en-US" sz="4000" dirty="0"/>
          </a:p>
          <a:p>
            <a:pPr marL="0" indent="0" algn="ctr">
              <a:buNone/>
            </a:pPr>
            <a:r>
              <a:rPr lang="en-US" sz="4000" dirty="0"/>
              <a:t>Worked for at least 12 months</a:t>
            </a:r>
          </a:p>
          <a:p>
            <a:pPr marL="0" indent="0" algn="ctr">
              <a:buNone/>
            </a:pPr>
            <a:r>
              <a:rPr lang="en-US" sz="4000" b="1" dirty="0"/>
              <a:t>  - and - </a:t>
            </a:r>
          </a:p>
          <a:p>
            <a:pPr marL="0" indent="0" algn="ctr">
              <a:buNone/>
            </a:pPr>
            <a:r>
              <a:rPr lang="en-US" sz="4000" dirty="0"/>
              <a:t>Worked at least 1,000 base hours during the preceding twelve (12) month period.</a:t>
            </a:r>
          </a:p>
        </p:txBody>
      </p:sp>
      <p:sp>
        <p:nvSpPr>
          <p:cNvPr id="4" name="Slide Number Placeholder 3">
            <a:extLst>
              <a:ext uri="{FF2B5EF4-FFF2-40B4-BE49-F238E27FC236}">
                <a16:creationId xmlns:a16="http://schemas.microsoft.com/office/drawing/2014/main" id="{1693B000-F7FE-E6CA-0482-81A440BB7B62}"/>
              </a:ext>
            </a:extLst>
          </p:cNvPr>
          <p:cNvSpPr>
            <a:spLocks noGrp="1"/>
          </p:cNvSpPr>
          <p:nvPr>
            <p:ph type="sldNum" sz="quarter" idx="4"/>
          </p:nvPr>
        </p:nvSpPr>
        <p:spPr/>
        <p:txBody>
          <a:bodyPr/>
          <a:lstStyle/>
          <a:p>
            <a:fld id="{6AB82B75-342B-4F62-9ED1-F689FED7A230}" type="slidenum">
              <a:rPr lang="en-US" smtClean="0"/>
              <a:pPr/>
              <a:t>7</a:t>
            </a:fld>
            <a:endParaRPr lang="en-US" dirty="0"/>
          </a:p>
        </p:txBody>
      </p:sp>
    </p:spTree>
    <p:extLst>
      <p:ext uri="{BB962C8B-B14F-4D97-AF65-F5344CB8AC3E}">
        <p14:creationId xmlns:p14="http://schemas.microsoft.com/office/powerpoint/2010/main" val="115675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5A5CA-3489-A486-4DD0-8C9A71211DF6}"/>
              </a:ext>
            </a:extLst>
          </p:cNvPr>
          <p:cNvSpPr>
            <a:spLocks noGrp="1"/>
          </p:cNvSpPr>
          <p:nvPr>
            <p:ph type="title"/>
          </p:nvPr>
        </p:nvSpPr>
        <p:spPr/>
        <p:txBody>
          <a:bodyPr/>
          <a:lstStyle/>
          <a:p>
            <a:pPr algn="ctr"/>
            <a:r>
              <a:rPr lang="en-US" dirty="0"/>
              <a:t>What About Remote Workers?</a:t>
            </a:r>
          </a:p>
        </p:txBody>
      </p:sp>
      <p:sp>
        <p:nvSpPr>
          <p:cNvPr id="3" name="Content Placeholder 2">
            <a:extLst>
              <a:ext uri="{FF2B5EF4-FFF2-40B4-BE49-F238E27FC236}">
                <a16:creationId xmlns:a16="http://schemas.microsoft.com/office/drawing/2014/main" id="{502D1A77-FF11-9465-CF8F-7D5068972637}"/>
              </a:ext>
            </a:extLst>
          </p:cNvPr>
          <p:cNvSpPr>
            <a:spLocks noGrp="1"/>
          </p:cNvSpPr>
          <p:nvPr>
            <p:ph idx="1"/>
          </p:nvPr>
        </p:nvSpPr>
        <p:spPr>
          <a:xfrm>
            <a:off x="986641" y="1736560"/>
            <a:ext cx="10515600" cy="4351338"/>
          </a:xfrm>
        </p:spPr>
        <p:txBody>
          <a:bodyPr>
            <a:normAutofit/>
          </a:bodyPr>
          <a:lstStyle/>
          <a:p>
            <a:r>
              <a:rPr lang="en-US" dirty="0"/>
              <a:t>An employee is entitled to NJFLA (if meets eligibility requirements) </a:t>
            </a:r>
            <a:r>
              <a:rPr lang="en-US" b="1" dirty="0"/>
              <a:t>and</a:t>
            </a:r>
            <a:r>
              <a:rPr lang="en-US" dirty="0"/>
              <a:t>: </a:t>
            </a:r>
          </a:p>
          <a:p>
            <a:pPr marL="0" indent="0">
              <a:buNone/>
            </a:pPr>
            <a:endParaRPr lang="en-US" sz="1000" dirty="0"/>
          </a:p>
          <a:p>
            <a:pPr lvl="1"/>
            <a:r>
              <a:rPr lang="en-US" sz="2800" dirty="0"/>
              <a:t>Physically works in New Jersey	</a:t>
            </a:r>
          </a:p>
          <a:p>
            <a:pPr marL="914400" lvl="2" indent="0">
              <a:buNone/>
            </a:pPr>
            <a:r>
              <a:rPr lang="en-US" sz="2800" b="1" dirty="0"/>
              <a:t>-or-</a:t>
            </a:r>
          </a:p>
          <a:p>
            <a:pPr lvl="1"/>
            <a:r>
              <a:rPr lang="en-US" sz="2800" dirty="0"/>
              <a:t>Routinely performs some work in New Jersey and the employee's base of operations or the place from which such work is directed and controlled is in New Jersey.</a:t>
            </a:r>
          </a:p>
        </p:txBody>
      </p:sp>
      <p:sp>
        <p:nvSpPr>
          <p:cNvPr id="4" name="Slide Number Placeholder 3">
            <a:extLst>
              <a:ext uri="{FF2B5EF4-FFF2-40B4-BE49-F238E27FC236}">
                <a16:creationId xmlns:a16="http://schemas.microsoft.com/office/drawing/2014/main" id="{4DD798D8-7231-F46B-18BF-05455B60AB61}"/>
              </a:ext>
            </a:extLst>
          </p:cNvPr>
          <p:cNvSpPr>
            <a:spLocks noGrp="1"/>
          </p:cNvSpPr>
          <p:nvPr>
            <p:ph type="sldNum" sz="quarter" idx="4"/>
          </p:nvPr>
        </p:nvSpPr>
        <p:spPr/>
        <p:txBody>
          <a:bodyPr/>
          <a:lstStyle/>
          <a:p>
            <a:fld id="{6AB82B75-342B-4F62-9ED1-F689FED7A230}" type="slidenum">
              <a:rPr lang="en-US" smtClean="0"/>
              <a:pPr/>
              <a:t>8</a:t>
            </a:fld>
            <a:endParaRPr lang="en-US" dirty="0"/>
          </a:p>
        </p:txBody>
      </p:sp>
    </p:spTree>
    <p:extLst>
      <p:ext uri="{BB962C8B-B14F-4D97-AF65-F5344CB8AC3E}">
        <p14:creationId xmlns:p14="http://schemas.microsoft.com/office/powerpoint/2010/main" val="1904229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F7E5C-C504-E96B-A728-89E6DC8A1AF0}"/>
              </a:ext>
            </a:extLst>
          </p:cNvPr>
          <p:cNvSpPr>
            <a:spLocks noGrp="1"/>
          </p:cNvSpPr>
          <p:nvPr>
            <p:ph type="title"/>
          </p:nvPr>
        </p:nvSpPr>
        <p:spPr>
          <a:xfrm>
            <a:off x="838200" y="208191"/>
            <a:ext cx="10515600" cy="1215561"/>
          </a:xfrm>
        </p:spPr>
        <p:txBody>
          <a:bodyPr/>
          <a:lstStyle/>
          <a:p>
            <a:pPr algn="ctr"/>
            <a:r>
              <a:rPr lang="en-US" dirty="0"/>
              <a:t>Temporary Disability Insurance (“TDI”)</a:t>
            </a:r>
          </a:p>
        </p:txBody>
      </p:sp>
      <p:sp>
        <p:nvSpPr>
          <p:cNvPr id="3" name="Content Placeholder 2">
            <a:extLst>
              <a:ext uri="{FF2B5EF4-FFF2-40B4-BE49-F238E27FC236}">
                <a16:creationId xmlns:a16="http://schemas.microsoft.com/office/drawing/2014/main" id="{5571361C-E862-3A8B-06C5-4D9C75EDE5D6}"/>
              </a:ext>
            </a:extLst>
          </p:cNvPr>
          <p:cNvSpPr>
            <a:spLocks noGrp="1"/>
          </p:cNvSpPr>
          <p:nvPr>
            <p:ph idx="1"/>
          </p:nvPr>
        </p:nvSpPr>
        <p:spPr>
          <a:xfrm>
            <a:off x="838200" y="1423752"/>
            <a:ext cx="10515600" cy="4351338"/>
          </a:xfrm>
        </p:spPr>
        <p:txBody>
          <a:bodyPr>
            <a:normAutofit/>
          </a:bodyPr>
          <a:lstStyle/>
          <a:p>
            <a:r>
              <a:rPr lang="en-US" dirty="0"/>
              <a:t>What is TDI?</a:t>
            </a:r>
          </a:p>
          <a:p>
            <a:pPr lvl="1"/>
            <a:r>
              <a:rPr lang="en-US" sz="2800" dirty="0"/>
              <a:t>Wage </a:t>
            </a:r>
            <a:r>
              <a:rPr lang="en-US" sz="2800" b="1" dirty="0"/>
              <a:t>replacement benefits for an employee’s own sickness or injury</a:t>
            </a:r>
            <a:r>
              <a:rPr lang="en-US" sz="2800" dirty="0"/>
              <a:t> that prevents the employee from working</a:t>
            </a:r>
          </a:p>
          <a:p>
            <a:r>
              <a:rPr lang="en-US" b="1" dirty="0"/>
              <a:t>Up to 26 weeks </a:t>
            </a:r>
            <a:r>
              <a:rPr lang="en-US" dirty="0"/>
              <a:t>of state-provided partial wage benefits</a:t>
            </a:r>
          </a:p>
          <a:p>
            <a:r>
              <a:rPr lang="en-US" dirty="0"/>
              <a:t>Eligibility in 2026: </a:t>
            </a:r>
          </a:p>
          <a:p>
            <a:pPr lvl="1"/>
            <a:r>
              <a:rPr lang="en-US" dirty="0"/>
              <a:t>worked 20 weeks earning at least $310 weekly, or have earned a combined total of $15,500 in those four quarters (the base year)</a:t>
            </a:r>
          </a:p>
          <a:p>
            <a:r>
              <a:rPr lang="en-US" dirty="0"/>
              <a:t>Currently, no guarantee of job-protection.*</a:t>
            </a:r>
          </a:p>
          <a:p>
            <a:pPr marL="0" indent="0">
              <a:buNone/>
            </a:pPr>
            <a:r>
              <a:rPr lang="en-US" sz="2000" i="1" dirty="0"/>
              <a:t>*One exception: Job-protected leave for anyone on TDI for donating any organ or bone marrow (2020 amendment). </a:t>
            </a:r>
          </a:p>
          <a:p>
            <a:pPr marL="0" indent="0">
              <a:buNone/>
            </a:pPr>
            <a:endParaRPr lang="en-US" dirty="0"/>
          </a:p>
        </p:txBody>
      </p:sp>
      <p:sp>
        <p:nvSpPr>
          <p:cNvPr id="4" name="Slide Number Placeholder 3">
            <a:extLst>
              <a:ext uri="{FF2B5EF4-FFF2-40B4-BE49-F238E27FC236}">
                <a16:creationId xmlns:a16="http://schemas.microsoft.com/office/drawing/2014/main" id="{CC5FD618-AB3F-4E03-E731-92C9AE5C9371}"/>
              </a:ext>
            </a:extLst>
          </p:cNvPr>
          <p:cNvSpPr>
            <a:spLocks noGrp="1"/>
          </p:cNvSpPr>
          <p:nvPr>
            <p:ph type="sldNum" sz="quarter" idx="4"/>
          </p:nvPr>
        </p:nvSpPr>
        <p:spPr/>
        <p:txBody>
          <a:bodyPr/>
          <a:lstStyle/>
          <a:p>
            <a:fld id="{6AB82B75-342B-4F62-9ED1-F689FED7A230}" type="slidenum">
              <a:rPr lang="en-US" smtClean="0"/>
              <a:pPr/>
              <a:t>9</a:t>
            </a:fld>
            <a:endParaRPr lang="en-US" dirty="0"/>
          </a:p>
        </p:txBody>
      </p:sp>
    </p:spTree>
    <p:extLst>
      <p:ext uri="{BB962C8B-B14F-4D97-AF65-F5344CB8AC3E}">
        <p14:creationId xmlns:p14="http://schemas.microsoft.com/office/powerpoint/2010/main" val="24915236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ul Ewing LLP PowerPoint Template 2024.pptx  -  Read-Only" id="{29BA6B22-D38C-4B0C-A7D9-3038B67272AF}" vid="{E9901D9D-1E62-4DD0-A8D1-436201B8E6A9}"/>
    </a:ext>
  </a:extLst>
</a:theme>
</file>

<file path=ppt/theme/theme2.xml><?xml version="1.0" encoding="utf-8"?>
<a:theme xmlns:a="http://schemas.openxmlformats.org/drawingml/2006/main" name="Retrospect">
  <a:themeElements>
    <a:clrScheme name="Custom 5">
      <a:dk1>
        <a:srgbClr val="000000"/>
      </a:dk1>
      <a:lt1>
        <a:sysClr val="window" lastClr="FFFFFF"/>
      </a:lt1>
      <a:dk2>
        <a:srgbClr val="637052"/>
      </a:dk2>
      <a:lt2>
        <a:srgbClr val="CCDDEA"/>
      </a:lt2>
      <a:accent1>
        <a:srgbClr val="8BCE02"/>
      </a:accent1>
      <a:accent2>
        <a:srgbClr val="001966"/>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Presentation1</Template>
  <TotalTime>0</TotalTime>
  <Words>3249</Words>
  <Application>Microsoft Office PowerPoint</Application>
  <PresentationFormat>Widescreen</PresentationFormat>
  <Paragraphs>353</Paragraphs>
  <Slides>36</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Arial</vt:lpstr>
      <vt:lpstr>Calibri</vt:lpstr>
      <vt:lpstr>Calibri Light</vt:lpstr>
      <vt:lpstr>Wingdings</vt:lpstr>
      <vt:lpstr>Office Theme</vt:lpstr>
      <vt:lpstr>Retrospect</vt:lpstr>
      <vt:lpstr>Amendment to the New Jersey Family Leave Act:  What All Employers Need to Know About New Jersey Leave and Benefits Laws before July 2026</vt:lpstr>
      <vt:lpstr>Agenda</vt:lpstr>
      <vt:lpstr>Current State of the NJFLA, TDI and FLI</vt:lpstr>
      <vt:lpstr>Existing New Jersey Family Leave Act (“NJFLA”)</vt:lpstr>
      <vt:lpstr>Existing NJFLA</vt:lpstr>
      <vt:lpstr>Existing NJFLA:  What employers are covered? </vt:lpstr>
      <vt:lpstr>Existing NJFLA:  What employees are eligible for NJFLA? </vt:lpstr>
      <vt:lpstr>What About Remote Workers?</vt:lpstr>
      <vt:lpstr>Temporary Disability Insurance (“TDI”)</vt:lpstr>
      <vt:lpstr>Family Leave Insurance (“FLI”)</vt:lpstr>
      <vt:lpstr>More FLI</vt:lpstr>
      <vt:lpstr>Quick Reference Summary of Existing Law</vt:lpstr>
      <vt:lpstr>NJFLA Amendments: Effective July 17, 2026</vt:lpstr>
      <vt:lpstr>Overview</vt:lpstr>
      <vt:lpstr>Changes to the NJFLA</vt:lpstr>
      <vt:lpstr>Comparison:  Existing NJFLA and Amended NJFLA:  </vt:lpstr>
      <vt:lpstr>Question:</vt:lpstr>
      <vt:lpstr>Answer</vt:lpstr>
      <vt:lpstr>Question</vt:lpstr>
      <vt:lpstr>Answer</vt:lpstr>
      <vt:lpstr>Question</vt:lpstr>
      <vt:lpstr>Answer</vt:lpstr>
      <vt:lpstr>Impact on NJFLA and FMLA  After July 17, 2026</vt:lpstr>
      <vt:lpstr>Comparison of NJFLA and FMLA After July 17, 2026</vt:lpstr>
      <vt:lpstr>Running Leaves Concurrently Under the NJFLA &amp; FMLA</vt:lpstr>
      <vt:lpstr>Question</vt:lpstr>
      <vt:lpstr>Answer</vt:lpstr>
      <vt:lpstr>Question</vt:lpstr>
      <vt:lpstr>Answer </vt:lpstr>
      <vt:lpstr>Next Steps: Policy Review is Key </vt:lpstr>
      <vt:lpstr>Outstanding Questions</vt:lpstr>
      <vt:lpstr>In the Meantime…</vt:lpstr>
      <vt:lpstr>PowerPoint Presentation</vt:lpstr>
      <vt:lpstr>Contact Info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Young, Abigail R.</dc:creator>
  <cp:lastModifiedBy>Morgan, Olivia</cp:lastModifiedBy>
  <cp:revision>71</cp:revision>
  <dcterms:created xsi:type="dcterms:W3CDTF">2024-08-15T13:36:34Z</dcterms:created>
  <dcterms:modified xsi:type="dcterms:W3CDTF">2026-06-04T18:42:12Z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DocumentNumber">
    <vt:lpwstr>57970158</vt:lpwstr>
  </property>
  <property fmtid="{D5CDD505-2E9C-101B-9397-08002B2CF9AE}" pid="4" name="DocumentVersion">
    <vt:lpwstr>5</vt:lpwstr>
  </property>
  <property fmtid="{D5CDD505-2E9C-101B-9397-08002B2CF9AE}" pid="5" name="ClientNumber">
    <vt:lpwstr>011111</vt:lpwstr>
  </property>
  <property fmtid="{D5CDD505-2E9C-101B-9397-08002B2CF9AE}" pid="6" name="MatterNumber">
    <vt:lpwstr>08304</vt:lpwstr>
  </property>
  <property fmtid="{D5CDD505-2E9C-101B-9397-08002B2CF9AE}" pid="7" name="ClientName">
    <vt:lpwstr>PERSONAL</vt:lpwstr>
  </property>
  <property fmtid="{D5CDD505-2E9C-101B-9397-08002B2CF9AE}" pid="8" name="MatterName">
    <vt:lpwstr>Nehme, Mark</vt:lpwstr>
  </property>
  <property fmtid="{D5CDD505-2E9C-101B-9397-08002B2CF9AE}" pid="9" name="DatabaseName">
    <vt:lpwstr>FIRMDMS</vt:lpwstr>
  </property>
  <property fmtid="{D5CDD505-2E9C-101B-9397-08002B2CF9AE}" pid="10" name="TypistName">
    <vt:lpwstr>4712</vt:lpwstr>
  </property>
  <property fmtid="{D5CDD505-2E9C-101B-9397-08002B2CF9AE}" pid="11" name="AuthorName">
    <vt:lpwstr>8304</vt:lpwstr>
  </property>
  <property fmtid="{D5CDD505-2E9C-101B-9397-08002B2CF9AE}" pid="12" name="InUseBy">
    <vt:lpwstr>7800</vt:lpwstr>
  </property>
  <property fmtid="{D5CDD505-2E9C-101B-9397-08002B2CF9AE}" pid="13" name="EditDate">
    <vt:lpwstr>6/2/2026 7:04:51 PM</vt:lpwstr>
  </property>
  <property fmtid="{D5CDD505-2E9C-101B-9397-08002B2CF9AE}" pid="14" name="EditTime">
    <vt:lpwstr/>
  </property>
</Properties>
</file>