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5"/>
  </p:notesMasterIdLst>
  <p:handoutMasterIdLst>
    <p:handoutMasterId r:id="rId26"/>
  </p:handoutMasterIdLst>
  <p:sldIdLst>
    <p:sldId id="384" r:id="rId3"/>
    <p:sldId id="385" r:id="rId4"/>
    <p:sldId id="386" r:id="rId5"/>
    <p:sldId id="387" r:id="rId6"/>
    <p:sldId id="388" r:id="rId7"/>
    <p:sldId id="389" r:id="rId8"/>
    <p:sldId id="390" r:id="rId9"/>
    <p:sldId id="391" r:id="rId10"/>
    <p:sldId id="392" r:id="rId11"/>
    <p:sldId id="282" r:id="rId12"/>
    <p:sldId id="393" r:id="rId13"/>
    <p:sldId id="394" r:id="rId14"/>
    <p:sldId id="395" r:id="rId15"/>
    <p:sldId id="396" r:id="rId16"/>
    <p:sldId id="397" r:id="rId17"/>
    <p:sldId id="398" r:id="rId18"/>
    <p:sldId id="399" r:id="rId19"/>
    <p:sldId id="400" r:id="rId20"/>
    <p:sldId id="401" r:id="rId21"/>
    <p:sldId id="402" r:id="rId22"/>
    <p:sldId id="403" r:id="rId23"/>
    <p:sldId id="41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sion 2" id="{D53730D1-1BAF-4E93-958B-04256683310F}">
          <p14:sldIdLst>
            <p14:sldId id="384"/>
            <p14:sldId id="385"/>
            <p14:sldId id="386"/>
            <p14:sldId id="387"/>
            <p14:sldId id="388"/>
            <p14:sldId id="389"/>
            <p14:sldId id="390"/>
            <p14:sldId id="391"/>
            <p14:sldId id="392"/>
            <p14:sldId id="282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1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3EC07D6-1F0D-BDA5-3B67-418C9E99E719}" name="Vine, Rebecca M." initials="RV" userId="S::5976@saul.com::4c99ccfd-338a-46c2-ade5-205ae873ed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418C"/>
    <a:srgbClr val="3A3A3A"/>
    <a:srgbClr val="000000"/>
    <a:srgbClr val="E1F0B7"/>
    <a:srgbClr val="01081D"/>
    <a:srgbClr val="000F29"/>
    <a:srgbClr val="96C6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CCA84D-0FF2-498D-BF60-DD32640CDDE4}" type="doc">
      <dgm:prSet loTypeId="urn:microsoft.com/office/officeart/2008/layout/AccentedPicture" loCatId="picture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5A067B54-8E44-4F2C-BA53-4843F623B21D}">
      <dgm:prSet phldrT="[Text]" phldr="0"/>
      <dgm:spPr/>
      <dgm:t>
        <a:bodyPr/>
        <a:lstStyle/>
        <a:p>
          <a:r>
            <a:rPr lang="en-US" dirty="0"/>
            <a:t> </a:t>
          </a:r>
        </a:p>
      </dgm:t>
    </dgm:pt>
    <dgm:pt modelId="{3246FD25-B6E4-4388-83EE-8B92CD205899}" type="sibTrans" cxnId="{DDDBEB2C-2013-40F4-904F-B34AC8E4AC65}">
      <dgm:prSet/>
      <dgm:spPr>
        <a:blipFill rotWithShape="1">
          <a:blip xmlns:r="http://schemas.openxmlformats.org/officeDocument/2006/relationships" r:embed="rId1"/>
          <a:srcRect/>
          <a:stretch>
            <a:fillRect l="-63000" r="-63000"/>
          </a:stretch>
        </a:blipFill>
        <a:ln w="76200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6DAD7A2B-3D9F-4C0D-BFAA-7D897160454D}" type="parTrans" cxnId="{DDDBEB2C-2013-40F4-904F-B34AC8E4AC65}">
      <dgm:prSet/>
      <dgm:spPr/>
      <dgm:t>
        <a:bodyPr/>
        <a:lstStyle/>
        <a:p>
          <a:endParaRPr lang="en-US"/>
        </a:p>
      </dgm:t>
    </dgm:pt>
    <dgm:pt modelId="{311CDFBC-F6A3-409B-BCA9-5F1DA022F15D}" type="pres">
      <dgm:prSet presAssocID="{57CCA84D-0FF2-498D-BF60-DD32640CDDE4}" presName="Name0" presStyleCnt="0">
        <dgm:presLayoutVars>
          <dgm:dir/>
        </dgm:presLayoutVars>
      </dgm:prSet>
      <dgm:spPr/>
    </dgm:pt>
    <dgm:pt modelId="{FE00CBF3-8906-4FC5-8FAB-8207181199DD}" type="pres">
      <dgm:prSet presAssocID="{3246FD25-B6E4-4388-83EE-8B92CD205899}" presName="picture_1" presStyleLbl="bgImgPlace1" presStyleIdx="0" presStyleCnt="1" custLinFactNeighborX="5634" custLinFactNeighborY="2486"/>
      <dgm:spPr/>
    </dgm:pt>
    <dgm:pt modelId="{FCFC766A-9DF5-4189-9358-EBBCF815EE9E}" type="pres">
      <dgm:prSet presAssocID="{5A067B54-8E44-4F2C-BA53-4843F623B21D}" presName="text_1" presStyleLbl="node1" presStyleIdx="0" presStyleCnt="0">
        <dgm:presLayoutVars>
          <dgm:bulletEnabled val="1"/>
        </dgm:presLayoutVars>
      </dgm:prSet>
      <dgm:spPr/>
    </dgm:pt>
    <dgm:pt modelId="{1A0A835E-1D39-46DF-918A-A3F52BEE8CB1}" type="pres">
      <dgm:prSet presAssocID="{57CCA84D-0FF2-498D-BF60-DD32640CDDE4}" presName="maxNode" presStyleCnt="0"/>
      <dgm:spPr/>
    </dgm:pt>
    <dgm:pt modelId="{1271A987-3EB3-40DB-959A-5DA66440F01D}" type="pres">
      <dgm:prSet presAssocID="{57CCA84D-0FF2-498D-BF60-DD32640CDDE4}" presName="Name33" presStyleCnt="0"/>
      <dgm:spPr/>
    </dgm:pt>
  </dgm:ptLst>
  <dgm:cxnLst>
    <dgm:cxn modelId="{1877DE28-4D20-49F2-A5D1-E2DB82698147}" type="presOf" srcId="{5A067B54-8E44-4F2C-BA53-4843F623B21D}" destId="{FCFC766A-9DF5-4189-9358-EBBCF815EE9E}" srcOrd="0" destOrd="0" presId="urn:microsoft.com/office/officeart/2008/layout/AccentedPicture"/>
    <dgm:cxn modelId="{DDDBEB2C-2013-40F4-904F-B34AC8E4AC65}" srcId="{57CCA84D-0FF2-498D-BF60-DD32640CDDE4}" destId="{5A067B54-8E44-4F2C-BA53-4843F623B21D}" srcOrd="0" destOrd="0" parTransId="{6DAD7A2B-3D9F-4C0D-BFAA-7D897160454D}" sibTransId="{3246FD25-B6E4-4388-83EE-8B92CD205899}"/>
    <dgm:cxn modelId="{BFCAAC3D-C645-467A-A113-99722DAF0677}" type="presOf" srcId="{57CCA84D-0FF2-498D-BF60-DD32640CDDE4}" destId="{311CDFBC-F6A3-409B-BCA9-5F1DA022F15D}" srcOrd="0" destOrd="0" presId="urn:microsoft.com/office/officeart/2008/layout/AccentedPicture"/>
    <dgm:cxn modelId="{97D16FB0-D302-483D-BDBB-BF6DAE80AD5F}" type="presOf" srcId="{3246FD25-B6E4-4388-83EE-8B92CD205899}" destId="{FE00CBF3-8906-4FC5-8FAB-8207181199DD}" srcOrd="0" destOrd="0" presId="urn:microsoft.com/office/officeart/2008/layout/AccentedPicture"/>
    <dgm:cxn modelId="{4C433EDB-D9C2-4A15-8E5C-250EBF579666}" type="presParOf" srcId="{311CDFBC-F6A3-409B-BCA9-5F1DA022F15D}" destId="{FE00CBF3-8906-4FC5-8FAB-8207181199DD}" srcOrd="0" destOrd="0" presId="urn:microsoft.com/office/officeart/2008/layout/AccentedPicture"/>
    <dgm:cxn modelId="{457DC21E-E18E-478E-882A-AFAEAC3DAFCF}" type="presParOf" srcId="{311CDFBC-F6A3-409B-BCA9-5F1DA022F15D}" destId="{FCFC766A-9DF5-4189-9358-EBBCF815EE9E}" srcOrd="1" destOrd="0" presId="urn:microsoft.com/office/officeart/2008/layout/AccentedPicture"/>
    <dgm:cxn modelId="{6D8F6518-40FB-4829-A218-2216A2ECE3A6}" type="presParOf" srcId="{311CDFBC-F6A3-409B-BCA9-5F1DA022F15D}" destId="{1A0A835E-1D39-46DF-918A-A3F52BEE8CB1}" srcOrd="2" destOrd="0" presId="urn:microsoft.com/office/officeart/2008/layout/AccentedPicture"/>
    <dgm:cxn modelId="{AF0A5E2B-F423-4E70-93DF-89AD92D754F6}" type="presParOf" srcId="{1A0A835E-1D39-46DF-918A-A3F52BEE8CB1}" destId="{1271A987-3EB3-40DB-959A-5DA66440F01D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0CBF3-8906-4FC5-8FAB-8207181199DD}">
      <dsp:nvSpPr>
        <dsp:cNvPr id="0" name=""/>
        <dsp:cNvSpPr/>
      </dsp:nvSpPr>
      <dsp:spPr>
        <a:xfrm>
          <a:off x="50351" y="0"/>
          <a:ext cx="3761702" cy="4798090"/>
        </a:xfrm>
        <a:prstGeom prst="roundRect">
          <a:avLst/>
        </a:prstGeom>
        <a:blipFill rotWithShape="1">
          <a:blip xmlns:r="http://schemas.openxmlformats.org/officeDocument/2006/relationships" r:embed="rId1"/>
          <a:srcRect/>
          <a:stretch>
            <a:fillRect l="-63000" r="-63000"/>
          </a:stretch>
        </a:blipFill>
        <a:ln w="762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FC766A-9DF5-4189-9358-EBBCF815EE9E}">
      <dsp:nvSpPr>
        <dsp:cNvPr id="0" name=""/>
        <dsp:cNvSpPr/>
      </dsp:nvSpPr>
      <dsp:spPr>
        <a:xfrm>
          <a:off x="175643" y="1919236"/>
          <a:ext cx="2896510" cy="287885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b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175643" y="1919236"/>
        <a:ext cx="2896510" cy="2878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645B8-250F-E484-7F2A-9216F7EAD0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4CD3EC-4A6A-2F41-6F85-68996E0E5C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ED6CE-C97D-48B1-8BB9-CCCE969B0831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B3D4D-E5FD-153B-1C5D-C48DC55BB46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1C6D1F-4349-B1AF-D5BD-CF5453184B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CC2FF-AE72-4310-8568-34C7765A6F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9257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E7BC6-6193-4769-88D9-740E9F8BA754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8482E-64B4-4A30-9E57-B60B0F2BE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0360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ms.gov/newsroom/press-releases/president-trump-expands-telehealth-benefits-medicare-beneficiaries-during-covid-19-outbreak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ms.gov/newsroom/press-releases/president-trump-expands-telehealth-benefits-medicare-beneficiaries-during-covid-19-outbreak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Creating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following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safety plan can help show responsible discharge of duties, though it could create duties, too, so it’s important to follow through on what the plan requires.</a:t>
            </a: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be familiar with your state’s telehealth-related laws and regulations and cross-state licensing restrictions, and ideally those of other states where your students are learning remotely.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As of October 13, 2020, there are </a:t>
            </a:r>
            <a:r>
              <a:rPr lang="en-US" b="1" dirty="0"/>
              <a:t>no federal provisions </a:t>
            </a:r>
            <a:r>
              <a:rPr lang="en-US" dirty="0"/>
              <a:t>that allow mental health professionals to practice teletherapy over state lines; you must register or become licensed in your client’s state to provide teletherapy.  However, there have been federal recommendations for states to relax licensure requirements. The federal </a:t>
            </a:r>
            <a:r>
              <a:rPr lang="en-US" dirty="0">
                <a:hlinkClick r:id="rId3"/>
              </a:rPr>
              <a:t>Center for Medicare and Medicaid Services (CMS)</a:t>
            </a:r>
            <a:r>
              <a:rPr lang="en-US" dirty="0"/>
              <a:t> has also implemented policies expanding telehealth access and delivery across states. As a result, </a:t>
            </a:r>
            <a:r>
              <a:rPr lang="en-US" b="1" dirty="0"/>
              <a:t>certain states </a:t>
            </a:r>
            <a:r>
              <a:rPr lang="en-US" dirty="0"/>
              <a:t>have ordered waivers on certain licensure requirements for the duration of the crisis or beyond.  https://blog.zencare.co/teletherapy-across-state-lines-coronavirus/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028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992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Creating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following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safety plan can help show responsible discharge of duties, though it could create duties, too, so it’s important to follow through on what the plan requires.</a:t>
            </a: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be familiar with your state’s telehealth-related laws and regulations and cross-state licensing restrictions, and ideally those of other states where your students are learning remotely.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As of October 13, 2020, there are </a:t>
            </a:r>
            <a:r>
              <a:rPr lang="en-US" b="1" dirty="0"/>
              <a:t>no federal provisions </a:t>
            </a:r>
            <a:r>
              <a:rPr lang="en-US" dirty="0"/>
              <a:t>that allow mental health professionals to practice teletherapy over state lines; you must register or become licensed in your client’s state to provide teletherapy.  However, there have been federal recommendations for states to relax licensure requirements. The federal </a:t>
            </a:r>
            <a:r>
              <a:rPr lang="en-US" dirty="0">
                <a:hlinkClick r:id="rId3"/>
              </a:rPr>
              <a:t>Center for Medicare and Medicaid Services (CMS)</a:t>
            </a:r>
            <a:r>
              <a:rPr lang="en-US" dirty="0"/>
              <a:t> has also implemented policies expanding telehealth access and delivery across states. As a result, </a:t>
            </a:r>
            <a:r>
              <a:rPr lang="en-US" b="1" dirty="0"/>
              <a:t>certain states </a:t>
            </a:r>
            <a:r>
              <a:rPr lang="en-US" dirty="0"/>
              <a:t>have ordered waivers on certain licensure requirements for the duration of the crisis or beyond.  https://blog.zencare.co/teletherapy-across-state-lines-coronavirus/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028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46342-B412-C775-AF11-231855E58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2D91C6-384E-4ED5-F63B-C7B6E2A79A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0FA2F6-7228-A734-1EEA-7E3253374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387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>
                <a:solidFill>
                  <a:srgbClr val="FF0000"/>
                </a:solidFill>
              </a:rPr>
              <a:t>Note:  religious exemption under the ADA for religiously-controlled institutions.  Whether a school is controlled by a religious organization is a fact-specific inquiry; not enough to have a religious affiliation in your name or otherwise.</a:t>
            </a:r>
          </a:p>
          <a:p>
            <a:endParaRPr lang="en-US" baseline="0" dirty="0">
              <a:solidFill>
                <a:srgbClr val="FF0000"/>
              </a:solidFill>
            </a:endParaRPr>
          </a:p>
          <a:p>
            <a:r>
              <a:rPr lang="en-US" baseline="0" dirty="0">
                <a:solidFill>
                  <a:srgbClr val="FF0000"/>
                </a:solidFill>
              </a:rPr>
              <a:t>Major life activity – broad.  Concentrating, thinking, communicating.  “Construed broadly.”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621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Mental health concerns for students in K-12 schools increased during and after the pandemic.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64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33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>
                <a:solidFill>
                  <a:srgbClr val="FF0000"/>
                </a:solidFill>
              </a:rPr>
              <a:t>Note:  religious exemption under the ADA for religiously-controlled institutions.  Whether a school is controlled by a religious organization is a fact-specific inquiry; not enough to have a religious affiliation in your name or otherwise.</a:t>
            </a:r>
          </a:p>
          <a:p>
            <a:endParaRPr lang="en-US" baseline="0" dirty="0">
              <a:solidFill>
                <a:srgbClr val="FF0000"/>
              </a:solidFill>
            </a:endParaRPr>
          </a:p>
          <a:p>
            <a:r>
              <a:rPr lang="en-US" baseline="0" dirty="0">
                <a:solidFill>
                  <a:srgbClr val="FF0000"/>
                </a:solidFill>
              </a:rPr>
              <a:t>Major life activity – broad.  Concentrating, thinking, communicating.  “Construed broadly.”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6216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38B9D-57BD-BB9E-44FF-A6997C8A1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8BBDA0-7A64-271D-83A6-3C14CCB653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EE9CB0-2219-3073-31A3-B4F5061EA9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647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4D5B42-90A1-CA2D-2D90-9F539ED88A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326B3C-4DD0-4D51-8DE7-C2A76964BE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8675" y="1041639"/>
            <a:ext cx="8890000" cy="245586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ts val="7000"/>
              </a:lnSpc>
              <a:defRPr sz="75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C0711-88F2-9389-15F9-05A5DDB583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8675" y="3674166"/>
            <a:ext cx="7937256" cy="10305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Subtitle, Date, or Speaker Names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F79D5B-1D74-E1A5-629E-BE6B20D122F8}"/>
              </a:ext>
            </a:extLst>
          </p:cNvPr>
          <p:cNvGrpSpPr/>
          <p:nvPr userDrawn="1"/>
        </p:nvGrpSpPr>
        <p:grpSpPr>
          <a:xfrm>
            <a:off x="0" y="5816361"/>
            <a:ext cx="12192000" cy="1059223"/>
            <a:chOff x="0" y="5816361"/>
            <a:chExt cx="12192000" cy="105922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55A399-AB31-BCB8-BDBE-6ECC31C7A524}"/>
                </a:ext>
              </a:extLst>
            </p:cNvPr>
            <p:cNvSpPr/>
            <p:nvPr userDrawn="1"/>
          </p:nvSpPr>
          <p:spPr>
            <a:xfrm>
              <a:off x="0" y="5816361"/>
              <a:ext cx="12192000" cy="10416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BE83958-1601-B6C4-F152-2347F5924C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28275" y="5833945"/>
              <a:ext cx="2383777" cy="1041639"/>
            </a:xfrm>
            <a:prstGeom prst="rect">
              <a:avLst/>
            </a:prstGeom>
          </p:spPr>
        </p:pic>
        <p:sp>
          <p:nvSpPr>
            <p:cNvPr id="16" name="Date Placeholder 3">
              <a:extLst>
                <a:ext uri="{FF2B5EF4-FFF2-40B4-BE49-F238E27FC236}">
                  <a16:creationId xmlns:a16="http://schemas.microsoft.com/office/drawing/2014/main" id="{0C5FC8E6-2886-0F10-FD53-42DD586E3D3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08150" y="6426426"/>
              <a:ext cx="1815192" cy="2508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tx1"/>
                  </a:solidFill>
                  <a:latin typeface="DM Sans" pitchFamily="2" charset="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saul.com</a:t>
              </a:r>
              <a:endParaRPr lang="en-US" altLang="en-US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04619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8A6EDE-3F95-0DF9-570E-27704F404C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A38E642-5C47-3A3C-7703-13F3EFF7F3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33600" y="1479640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 (add optional icon in box to the left)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2B2B9784-12BD-EF2A-9A6E-713DB78BDC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33600" y="3310155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C80E547B-0D19-B527-25DD-8F10DE3484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33600" y="4225414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6A8F749F-117B-1E81-0DD0-ED5FEE8443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33600" y="5140671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5B9A6A-7D3A-27D1-33D2-8B874DAB76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 (RECOMMENDATION: AGENDA)</a:t>
            </a:r>
          </a:p>
        </p:txBody>
      </p:sp>
      <p:sp>
        <p:nvSpPr>
          <p:cNvPr id="9" name="Online Image Placeholder 8">
            <a:extLst>
              <a:ext uri="{FF2B5EF4-FFF2-40B4-BE49-F238E27FC236}">
                <a16:creationId xmlns:a16="http://schemas.microsoft.com/office/drawing/2014/main" id="{70CB7196-AF1B-BCD9-42CC-F5B69F963B11}"/>
              </a:ext>
            </a:extLst>
          </p:cNvPr>
          <p:cNvSpPr>
            <a:spLocks noGrp="1"/>
          </p:cNvSpPr>
          <p:nvPr>
            <p:ph type="clipArt" sz="quarter" idx="19"/>
          </p:nvPr>
        </p:nvSpPr>
        <p:spPr>
          <a:xfrm>
            <a:off x="879596" y="1479049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BFA4059B-CC40-2E2E-E698-45C390AF8A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33600" y="2414081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</a:t>
            </a:r>
          </a:p>
        </p:txBody>
      </p:sp>
      <p:sp>
        <p:nvSpPr>
          <p:cNvPr id="10" name="Online Image Placeholder 8">
            <a:extLst>
              <a:ext uri="{FF2B5EF4-FFF2-40B4-BE49-F238E27FC236}">
                <a16:creationId xmlns:a16="http://schemas.microsoft.com/office/drawing/2014/main" id="{043B051F-6E26-1271-E5A3-B77510CFFFF3}"/>
              </a:ext>
            </a:extLst>
          </p:cNvPr>
          <p:cNvSpPr>
            <a:spLocks noGrp="1"/>
          </p:cNvSpPr>
          <p:nvPr>
            <p:ph type="clipArt" sz="quarter" idx="21"/>
          </p:nvPr>
        </p:nvSpPr>
        <p:spPr>
          <a:xfrm>
            <a:off x="879596" y="2376524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1" name="Online Image Placeholder 8">
            <a:extLst>
              <a:ext uri="{FF2B5EF4-FFF2-40B4-BE49-F238E27FC236}">
                <a16:creationId xmlns:a16="http://schemas.microsoft.com/office/drawing/2014/main" id="{3396C075-2260-3FD4-CF37-A7FC3DB0E89E}"/>
              </a:ext>
            </a:extLst>
          </p:cNvPr>
          <p:cNvSpPr>
            <a:spLocks noGrp="1"/>
          </p:cNvSpPr>
          <p:nvPr>
            <p:ph type="clipArt" sz="quarter" idx="22"/>
          </p:nvPr>
        </p:nvSpPr>
        <p:spPr>
          <a:xfrm>
            <a:off x="879595" y="3310155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2" name="Online Image Placeholder 8">
            <a:extLst>
              <a:ext uri="{FF2B5EF4-FFF2-40B4-BE49-F238E27FC236}">
                <a16:creationId xmlns:a16="http://schemas.microsoft.com/office/drawing/2014/main" id="{B4B91959-5F22-D386-8C20-C6B4B21B1F55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893308" y="4243786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3" name="Online Image Placeholder 8">
            <a:extLst>
              <a:ext uri="{FF2B5EF4-FFF2-40B4-BE49-F238E27FC236}">
                <a16:creationId xmlns:a16="http://schemas.microsoft.com/office/drawing/2014/main" id="{7FAFCF7D-D73A-7C99-C136-4A80C21B3A8B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893307" y="5140080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7FF3FE-7416-DA4C-7C63-13B9EEB02C5C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 sz="2000" b="1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390605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  <p:bldP spid="1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606E90-E9AE-2648-FAF9-D24E5D1C2B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8EAF38-B5C2-AAB7-405A-6E38667C3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E8902-7D1B-55F8-5DC7-E30626E325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000" b="1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5583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A51351-B7BE-5E3D-621A-C2062F5CE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8EAF38-B5C2-AAB7-405A-6E38667C3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E54502-E593-D6F0-E263-46B2EF2985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000" b="1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244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A51351-B7BE-5E3D-621A-C2062F5CE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8EAF38-B5C2-AAB7-405A-6E38667C3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7D4D69-875A-C4ED-9411-A9B6F425FCE9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 b="1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60294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E85954-BC9B-0CA4-9CCF-586BD76ED2D1}"/>
              </a:ext>
            </a:extLst>
          </p:cNvPr>
          <p:cNvSpPr/>
          <p:nvPr userDrawn="1"/>
        </p:nvSpPr>
        <p:spPr>
          <a:xfrm>
            <a:off x="0" y="-1"/>
            <a:ext cx="12192000" cy="9407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9D8F4C0-3FDC-BE6D-E40F-3471044D8D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accent2"/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528B6022-3128-F5F7-A298-1F1133AA3C5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215946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E85954-BC9B-0CA4-9CCF-586BD76ED2D1}"/>
              </a:ext>
            </a:extLst>
          </p:cNvPr>
          <p:cNvSpPr/>
          <p:nvPr userDrawn="1"/>
        </p:nvSpPr>
        <p:spPr>
          <a:xfrm>
            <a:off x="0" y="-1"/>
            <a:ext cx="12192000" cy="9407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81E0CB-0BC1-1759-C809-C225F4751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1980266-8DD8-6AED-F7D2-39CE91C0D5DC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98276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4AD4A8-36B1-B493-002E-66C0725841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665"/>
          <a:stretch>
            <a:fillRect/>
          </a:stretch>
        </p:blipFill>
        <p:spPr>
          <a:xfrm>
            <a:off x="0" y="0"/>
            <a:ext cx="12192000" cy="626364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9234A4B-123E-C6DD-DF11-E0D74854057A}"/>
              </a:ext>
            </a:extLst>
          </p:cNvPr>
          <p:cNvSpPr/>
          <p:nvPr userDrawn="1"/>
        </p:nvSpPr>
        <p:spPr>
          <a:xfrm>
            <a:off x="-1" y="0"/>
            <a:ext cx="7341577" cy="6263640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8A0C242-E35B-BE8B-C7ED-1AC74294AEC3}"/>
              </a:ext>
            </a:extLst>
          </p:cNvPr>
          <p:cNvSpPr/>
          <p:nvPr userDrawn="1"/>
        </p:nvSpPr>
        <p:spPr>
          <a:xfrm>
            <a:off x="719818" y="612455"/>
            <a:ext cx="1349829" cy="13498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5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5BC09A9-13EC-909E-F195-CFC1AC052B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8675" y="2389709"/>
            <a:ext cx="5800725" cy="3151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5200"/>
              </a:lnSpc>
              <a:defRPr sz="5500" b="1" cap="all" baseline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 (NOTE: CHANGE # ABOVE)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ED414CE-EF2E-9EFB-98E3-CADBDD4B1470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5816361"/>
            <a:ext cx="12112052" cy="1059223"/>
            <a:chOff x="0" y="5816361"/>
            <a:chExt cx="12112052" cy="105922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529104F-738C-6E80-A41E-839E65FDEDA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5816361"/>
              <a:ext cx="12112052" cy="10416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1CE4F23-FAB2-4BEB-D09F-294255A2C3B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28275" y="5833945"/>
              <a:ext cx="2383777" cy="1041639"/>
            </a:xfrm>
            <a:prstGeom prst="rect">
              <a:avLst/>
            </a:prstGeom>
          </p:spPr>
        </p:pic>
        <p:sp>
          <p:nvSpPr>
            <p:cNvPr id="10" name="Date Placeholder 3">
              <a:extLst>
                <a:ext uri="{FF2B5EF4-FFF2-40B4-BE49-F238E27FC236}">
                  <a16:creationId xmlns:a16="http://schemas.microsoft.com/office/drawing/2014/main" id="{DED5B4BB-DB13-3DC0-8E82-0E9A1D74DAD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8150" y="6426426"/>
              <a:ext cx="1815192" cy="2508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tx1"/>
                  </a:solidFill>
                  <a:latin typeface="DM Sans" pitchFamily="2" charset="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en-US" sz="1600" b="1" dirty="0">
                  <a:solidFill>
                    <a:schemeClr val="accent1"/>
                  </a:solidFill>
                  <a:cs typeface="Arial"/>
                </a:rPr>
                <a:t>saul.com</a:t>
              </a:r>
              <a:endParaRPr lang="en-US" altLang="en-US" sz="1600" dirty="0">
                <a:solidFill>
                  <a:schemeClr val="accent1"/>
                </a:solidFill>
                <a:cs typeface="Arial"/>
              </a:endParaRPr>
            </a:p>
          </p:txBody>
        </p:sp>
      </p:grp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B4F7CD8-802B-DD46-2222-26EE711249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8675" y="738308"/>
            <a:ext cx="1132987" cy="1157165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75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4962820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24" grpId="0" build="p">
        <p:tmplLst>
          <p:tmpl lvl="1">
            <p:tnLst>
              <p:par>
                <p:cTn presetID="31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1500" fill="hold"/>
                        <p:tgtEl>
                          <p:spTgt spid="24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1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A6B04C-7090-8103-4606-1F0EA37528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7D3D6-4110-9CC8-B7E0-9397BAC8E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342344"/>
            <a:ext cx="5015889" cy="5783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B3E27-88AC-3358-020E-9CFB8FEC8AC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20648"/>
            <a:ext cx="5015889" cy="3926237"/>
          </a:xfrm>
          <a:prstGeom prst="rect">
            <a:avLst/>
          </a:prstGeom>
          <a:solidFill>
            <a:schemeClr val="bg2"/>
          </a:solidFill>
        </p:spPr>
        <p:txBody>
          <a:bodyPr lIns="365760" tIns="365760" rIns="365760" bIns="365760"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5EADD8-B906-18D0-5F72-C7CAFE275EE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33150" y="1342344"/>
            <a:ext cx="5022238" cy="5783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E45104-12FE-F672-D339-1640844235C5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33150" y="1920648"/>
            <a:ext cx="5022237" cy="39262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lIns="365760" tIns="365760" rIns="365760" bIns="365760"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BD4BAD3-112C-F378-7B5A-1B4FEA9E7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5368B-CE10-395C-4973-A8537466E9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720275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D2C595-5B64-9517-7FEE-40BF71922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4FAFD9-80B0-6572-E789-A2C525556BA3}"/>
              </a:ext>
            </a:extLst>
          </p:cNvPr>
          <p:cNvSpPr/>
          <p:nvPr userDrawn="1"/>
        </p:nvSpPr>
        <p:spPr>
          <a:xfrm>
            <a:off x="6376306" y="952501"/>
            <a:ext cx="5815693" cy="5291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7D3D6-4110-9CC8-B7E0-9397BAC8E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350626"/>
            <a:ext cx="5014301" cy="5783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B3E27-88AC-3358-020E-9CFB8FEC8AC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28929"/>
            <a:ext cx="5014301" cy="3926747"/>
          </a:xfrm>
          <a:prstGeom prst="rect">
            <a:avLst/>
          </a:prstGeom>
          <a:solidFill>
            <a:schemeClr val="bg2"/>
          </a:solidFill>
        </p:spPr>
        <p:txBody>
          <a:bodyPr lIns="365760" tIns="365760" rIns="365760" bIns="365760"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FC1AC23-3EC2-DE6A-6842-BD26F15E034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691996" y="1350626"/>
            <a:ext cx="4929482" cy="5783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here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DD91239-6CB9-710B-D170-D9ED6DFAB674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6691996" y="1928929"/>
            <a:ext cx="4929482" cy="3926747"/>
          </a:xfrm>
          <a:prstGeom prst="rect">
            <a:avLst/>
          </a:prstGeom>
          <a:noFill/>
        </p:spPr>
        <p:txBody>
          <a:bodyPr lIns="365760" tIns="365760" rIns="365760" bIns="36576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7152FD-1A39-F300-47AB-9BBF11F802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8EB3268-3425-0FD2-C78B-8AF0A413D04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366414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14FAFD9-80B0-6572-E789-A2C525556BA3}"/>
              </a:ext>
            </a:extLst>
          </p:cNvPr>
          <p:cNvSpPr>
            <a:spLocks/>
          </p:cNvSpPr>
          <p:nvPr userDrawn="1"/>
        </p:nvSpPr>
        <p:spPr>
          <a:xfrm>
            <a:off x="0" y="1"/>
            <a:ext cx="6096000" cy="62289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B32AD-7ED4-CBA7-655B-A7514E308D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838B2C0-55ED-C65F-B468-3E5DEA6D4A9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637564" y="1468315"/>
            <a:ext cx="4945176" cy="4229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buFontTx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5EB1175-A5D7-F147-643B-6D4B1BED77E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200" y="1468315"/>
            <a:ext cx="4827814" cy="4229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buFontTx/>
              <a:buNone/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AB120A-51D3-0997-60E2-CE6EE062AA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58AFF59-F99B-C8F6-CC2E-8006F04CF9F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9545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(3 slo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B3E27-88AC-3358-020E-9CFB8FEC8AC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148839"/>
            <a:ext cx="3348492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C94E0D2-12C0-CC91-AEF4-33E6718A56F1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421754" y="2148839"/>
            <a:ext cx="3348492" cy="3721283"/>
          </a:xfrm>
          <a:prstGeom prst="rect">
            <a:avLst/>
          </a:prstGeom>
          <a:ln w="317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5FDDEC7-EFA8-2D22-2FBF-EE2A237B6562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8003720" y="2148839"/>
            <a:ext cx="3348492" cy="3721283"/>
          </a:xfrm>
          <a:prstGeom prst="rect">
            <a:avLst/>
          </a:prstGeom>
          <a:ln w="317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EB690A-DEF9-AACA-A120-BF20CF8F59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4C28009-DEBD-96D2-26E1-77E780564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17171"/>
            <a:ext cx="10515600" cy="831668"/>
          </a:xfrm>
          <a:prstGeom prst="rect">
            <a:avLst/>
          </a:prstGeom>
        </p:spPr>
        <p:txBody>
          <a:bodyPr anchor="t"/>
          <a:lstStyle>
            <a:lvl1pPr>
              <a:defRPr sz="30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Headline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FAD539C-0DB3-E3EF-ABE7-777500AF3B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280A538-9F29-C276-FCA8-0A70431377F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444626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(4 slo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F235F-1625-0388-0C39-60DF30A489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17171"/>
            <a:ext cx="10515600" cy="831668"/>
          </a:xfrm>
          <a:prstGeom prst="rect">
            <a:avLst/>
          </a:prstGeom>
        </p:spPr>
        <p:txBody>
          <a:bodyPr anchor="t"/>
          <a:lstStyle>
            <a:lvl1pPr>
              <a:defRPr sz="30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Headline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B3E27-88AC-3358-020E-9CFB8FEC8AC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148839"/>
            <a:ext cx="2332726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332726"/>
                      <a:gd name="csY0" fmla="*/ 0 h 3608614"/>
                      <a:gd name="csX1" fmla="*/ 629836 w 2332726"/>
                      <a:gd name="csY1" fmla="*/ 0 h 3608614"/>
                      <a:gd name="csX2" fmla="*/ 1236345 w 2332726"/>
                      <a:gd name="csY2" fmla="*/ 0 h 3608614"/>
                      <a:gd name="csX3" fmla="*/ 1819526 w 2332726"/>
                      <a:gd name="csY3" fmla="*/ 0 h 3608614"/>
                      <a:gd name="csX4" fmla="*/ 2332726 w 2332726"/>
                      <a:gd name="csY4" fmla="*/ 0 h 3608614"/>
                      <a:gd name="csX5" fmla="*/ 2332726 w 2332726"/>
                      <a:gd name="csY5" fmla="*/ 587689 h 3608614"/>
                      <a:gd name="csX6" fmla="*/ 2332726 w 2332726"/>
                      <a:gd name="csY6" fmla="*/ 1139291 h 3608614"/>
                      <a:gd name="csX7" fmla="*/ 2332726 w 2332726"/>
                      <a:gd name="csY7" fmla="*/ 1582635 h 3608614"/>
                      <a:gd name="csX8" fmla="*/ 2332726 w 2332726"/>
                      <a:gd name="csY8" fmla="*/ 2134237 h 3608614"/>
                      <a:gd name="csX9" fmla="*/ 2332726 w 2332726"/>
                      <a:gd name="csY9" fmla="*/ 2541495 h 3608614"/>
                      <a:gd name="csX10" fmla="*/ 2332726 w 2332726"/>
                      <a:gd name="csY10" fmla="*/ 3093098 h 3608614"/>
                      <a:gd name="csX11" fmla="*/ 2332726 w 2332726"/>
                      <a:gd name="csY11" fmla="*/ 3608614 h 3608614"/>
                      <a:gd name="csX12" fmla="*/ 1819526 w 2332726"/>
                      <a:gd name="csY12" fmla="*/ 3608614 h 3608614"/>
                      <a:gd name="csX13" fmla="*/ 1259672 w 2332726"/>
                      <a:gd name="csY13" fmla="*/ 3608614 h 3608614"/>
                      <a:gd name="csX14" fmla="*/ 629836 w 2332726"/>
                      <a:gd name="csY14" fmla="*/ 3608614 h 3608614"/>
                      <a:gd name="csX15" fmla="*/ 0 w 2332726"/>
                      <a:gd name="csY15" fmla="*/ 3608614 h 3608614"/>
                      <a:gd name="csX16" fmla="*/ 0 w 2332726"/>
                      <a:gd name="csY16" fmla="*/ 3201356 h 3608614"/>
                      <a:gd name="csX17" fmla="*/ 0 w 2332726"/>
                      <a:gd name="csY17" fmla="*/ 2649754 h 3608614"/>
                      <a:gd name="csX18" fmla="*/ 0 w 2332726"/>
                      <a:gd name="csY18" fmla="*/ 2242496 h 3608614"/>
                      <a:gd name="csX19" fmla="*/ 0 w 2332726"/>
                      <a:gd name="csY19" fmla="*/ 1835238 h 3608614"/>
                      <a:gd name="csX20" fmla="*/ 0 w 2332726"/>
                      <a:gd name="csY20" fmla="*/ 1247549 h 3608614"/>
                      <a:gd name="csX21" fmla="*/ 0 w 2332726"/>
                      <a:gd name="csY21" fmla="*/ 732033 h 3608614"/>
                      <a:gd name="csX22" fmla="*/ 0 w 2332726"/>
                      <a:gd name="csY22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</a:cxnLst>
                    <a:rect l="l" t="t" r="r" b="b"/>
                    <a:pathLst>
                      <a:path w="2332726" h="3608614" fill="none" extrusionOk="0">
                        <a:moveTo>
                          <a:pt x="0" y="0"/>
                        </a:moveTo>
                        <a:cubicBezTo>
                          <a:pt x="189608" y="-71324"/>
                          <a:pt x="354464" y="18622"/>
                          <a:pt x="629836" y="0"/>
                        </a:cubicBezTo>
                        <a:cubicBezTo>
                          <a:pt x="905208" y="-18622"/>
                          <a:pt x="1025876" y="15631"/>
                          <a:pt x="1236345" y="0"/>
                        </a:cubicBezTo>
                        <a:cubicBezTo>
                          <a:pt x="1446814" y="-15631"/>
                          <a:pt x="1692731" y="5122"/>
                          <a:pt x="1819526" y="0"/>
                        </a:cubicBezTo>
                        <a:cubicBezTo>
                          <a:pt x="1946321" y="-5122"/>
                          <a:pt x="2136899" y="13383"/>
                          <a:pt x="2332726" y="0"/>
                        </a:cubicBezTo>
                        <a:cubicBezTo>
                          <a:pt x="2366664" y="263390"/>
                          <a:pt x="2262278" y="404421"/>
                          <a:pt x="2332726" y="587689"/>
                        </a:cubicBezTo>
                        <a:cubicBezTo>
                          <a:pt x="2403174" y="770957"/>
                          <a:pt x="2320231" y="993214"/>
                          <a:pt x="2332726" y="1139291"/>
                        </a:cubicBezTo>
                        <a:cubicBezTo>
                          <a:pt x="2345221" y="1285368"/>
                          <a:pt x="2307256" y="1438362"/>
                          <a:pt x="2332726" y="1582635"/>
                        </a:cubicBezTo>
                        <a:cubicBezTo>
                          <a:pt x="2358196" y="1726908"/>
                          <a:pt x="2314199" y="1953032"/>
                          <a:pt x="2332726" y="2134237"/>
                        </a:cubicBezTo>
                        <a:cubicBezTo>
                          <a:pt x="2351253" y="2315442"/>
                          <a:pt x="2324381" y="2357938"/>
                          <a:pt x="2332726" y="2541495"/>
                        </a:cubicBezTo>
                        <a:cubicBezTo>
                          <a:pt x="2341071" y="2725052"/>
                          <a:pt x="2319233" y="2940094"/>
                          <a:pt x="2332726" y="3093098"/>
                        </a:cubicBezTo>
                        <a:cubicBezTo>
                          <a:pt x="2346219" y="3246102"/>
                          <a:pt x="2276058" y="3477508"/>
                          <a:pt x="2332726" y="3608614"/>
                        </a:cubicBezTo>
                        <a:cubicBezTo>
                          <a:pt x="2110469" y="3645149"/>
                          <a:pt x="1930957" y="3568373"/>
                          <a:pt x="1819526" y="3608614"/>
                        </a:cubicBezTo>
                        <a:cubicBezTo>
                          <a:pt x="1708095" y="3648855"/>
                          <a:pt x="1403548" y="3590531"/>
                          <a:pt x="1259672" y="3608614"/>
                        </a:cubicBezTo>
                        <a:cubicBezTo>
                          <a:pt x="1115796" y="3626697"/>
                          <a:pt x="815938" y="3608590"/>
                          <a:pt x="629836" y="3608614"/>
                        </a:cubicBezTo>
                        <a:cubicBezTo>
                          <a:pt x="443734" y="3608638"/>
                          <a:pt x="298655" y="3550472"/>
                          <a:pt x="0" y="3608614"/>
                        </a:cubicBezTo>
                        <a:cubicBezTo>
                          <a:pt x="-24141" y="3525103"/>
                          <a:pt x="14791" y="3397252"/>
                          <a:pt x="0" y="3201356"/>
                        </a:cubicBezTo>
                        <a:cubicBezTo>
                          <a:pt x="-14791" y="3005460"/>
                          <a:pt x="52459" y="2833571"/>
                          <a:pt x="0" y="2649754"/>
                        </a:cubicBezTo>
                        <a:cubicBezTo>
                          <a:pt x="-52459" y="2465937"/>
                          <a:pt x="11190" y="2438051"/>
                          <a:pt x="0" y="2242496"/>
                        </a:cubicBezTo>
                        <a:cubicBezTo>
                          <a:pt x="-11190" y="2046941"/>
                          <a:pt x="9744" y="1985598"/>
                          <a:pt x="0" y="1835238"/>
                        </a:cubicBezTo>
                        <a:cubicBezTo>
                          <a:pt x="-9744" y="1684878"/>
                          <a:pt x="4551" y="1372926"/>
                          <a:pt x="0" y="1247549"/>
                        </a:cubicBezTo>
                        <a:cubicBezTo>
                          <a:pt x="-4551" y="1122172"/>
                          <a:pt x="41499" y="985532"/>
                          <a:pt x="0" y="732033"/>
                        </a:cubicBezTo>
                        <a:cubicBezTo>
                          <a:pt x="-41499" y="478534"/>
                          <a:pt x="74190" y="246148"/>
                          <a:pt x="0" y="0"/>
                        </a:cubicBezTo>
                        <a:close/>
                      </a:path>
                      <a:path w="2332726" h="3608614" stroke="0" extrusionOk="0">
                        <a:moveTo>
                          <a:pt x="0" y="0"/>
                        </a:moveTo>
                        <a:cubicBezTo>
                          <a:pt x="274534" y="-18745"/>
                          <a:pt x="358317" y="64963"/>
                          <a:pt x="559854" y="0"/>
                        </a:cubicBezTo>
                        <a:cubicBezTo>
                          <a:pt x="761391" y="-64963"/>
                          <a:pt x="830807" y="39257"/>
                          <a:pt x="1073054" y="0"/>
                        </a:cubicBezTo>
                        <a:cubicBezTo>
                          <a:pt x="1315301" y="-39257"/>
                          <a:pt x="1404840" y="43607"/>
                          <a:pt x="1702890" y="0"/>
                        </a:cubicBezTo>
                        <a:cubicBezTo>
                          <a:pt x="2000940" y="-43607"/>
                          <a:pt x="2045033" y="32988"/>
                          <a:pt x="2332726" y="0"/>
                        </a:cubicBezTo>
                        <a:cubicBezTo>
                          <a:pt x="2366419" y="136576"/>
                          <a:pt x="2321155" y="300262"/>
                          <a:pt x="2332726" y="479430"/>
                        </a:cubicBezTo>
                        <a:cubicBezTo>
                          <a:pt x="2344297" y="658598"/>
                          <a:pt x="2319001" y="744888"/>
                          <a:pt x="2332726" y="922774"/>
                        </a:cubicBezTo>
                        <a:cubicBezTo>
                          <a:pt x="2346451" y="1100660"/>
                          <a:pt x="2284746" y="1232087"/>
                          <a:pt x="2332726" y="1438290"/>
                        </a:cubicBezTo>
                        <a:cubicBezTo>
                          <a:pt x="2380706" y="1644493"/>
                          <a:pt x="2283462" y="1831306"/>
                          <a:pt x="2332726" y="1953807"/>
                        </a:cubicBezTo>
                        <a:cubicBezTo>
                          <a:pt x="2381990" y="2076308"/>
                          <a:pt x="2295934" y="2213992"/>
                          <a:pt x="2332726" y="2397151"/>
                        </a:cubicBezTo>
                        <a:cubicBezTo>
                          <a:pt x="2369518" y="2580310"/>
                          <a:pt x="2309916" y="2680530"/>
                          <a:pt x="2332726" y="2840495"/>
                        </a:cubicBezTo>
                        <a:cubicBezTo>
                          <a:pt x="2355536" y="3000460"/>
                          <a:pt x="2250029" y="3304728"/>
                          <a:pt x="2332726" y="3608614"/>
                        </a:cubicBezTo>
                        <a:cubicBezTo>
                          <a:pt x="2098230" y="3629781"/>
                          <a:pt x="1961900" y="3559445"/>
                          <a:pt x="1726217" y="3608614"/>
                        </a:cubicBezTo>
                        <a:cubicBezTo>
                          <a:pt x="1490534" y="3657783"/>
                          <a:pt x="1234229" y="3591189"/>
                          <a:pt x="1096381" y="3608614"/>
                        </a:cubicBezTo>
                        <a:cubicBezTo>
                          <a:pt x="958533" y="3626039"/>
                          <a:pt x="323543" y="3503055"/>
                          <a:pt x="0" y="3608614"/>
                        </a:cubicBezTo>
                        <a:cubicBezTo>
                          <a:pt x="-37249" y="3411444"/>
                          <a:pt x="9820" y="3291777"/>
                          <a:pt x="0" y="3165270"/>
                        </a:cubicBezTo>
                        <a:cubicBezTo>
                          <a:pt x="-9820" y="3038763"/>
                          <a:pt x="39747" y="2835016"/>
                          <a:pt x="0" y="2649754"/>
                        </a:cubicBezTo>
                        <a:cubicBezTo>
                          <a:pt x="-39747" y="2464492"/>
                          <a:pt x="47279" y="2309720"/>
                          <a:pt x="0" y="2170324"/>
                        </a:cubicBezTo>
                        <a:cubicBezTo>
                          <a:pt x="-47279" y="2030928"/>
                          <a:pt x="29514" y="1900930"/>
                          <a:pt x="0" y="1763066"/>
                        </a:cubicBezTo>
                        <a:cubicBezTo>
                          <a:pt x="-29514" y="1625202"/>
                          <a:pt x="38171" y="1464009"/>
                          <a:pt x="0" y="1319722"/>
                        </a:cubicBezTo>
                        <a:cubicBezTo>
                          <a:pt x="-38171" y="1175435"/>
                          <a:pt x="8346" y="1094085"/>
                          <a:pt x="0" y="876378"/>
                        </a:cubicBezTo>
                        <a:cubicBezTo>
                          <a:pt x="-8346" y="658671"/>
                          <a:pt x="8466" y="27432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DM Sans" pitchFamily="2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62719BA-86C0-CA8A-1980-1D1424BC33FB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581965" y="2148839"/>
            <a:ext cx="2332726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332726"/>
                      <a:gd name="csY0" fmla="*/ 0 h 3608614"/>
                      <a:gd name="csX1" fmla="*/ 629836 w 2332726"/>
                      <a:gd name="csY1" fmla="*/ 0 h 3608614"/>
                      <a:gd name="csX2" fmla="*/ 1236345 w 2332726"/>
                      <a:gd name="csY2" fmla="*/ 0 h 3608614"/>
                      <a:gd name="csX3" fmla="*/ 1819526 w 2332726"/>
                      <a:gd name="csY3" fmla="*/ 0 h 3608614"/>
                      <a:gd name="csX4" fmla="*/ 2332726 w 2332726"/>
                      <a:gd name="csY4" fmla="*/ 0 h 3608614"/>
                      <a:gd name="csX5" fmla="*/ 2332726 w 2332726"/>
                      <a:gd name="csY5" fmla="*/ 587689 h 3608614"/>
                      <a:gd name="csX6" fmla="*/ 2332726 w 2332726"/>
                      <a:gd name="csY6" fmla="*/ 1139291 h 3608614"/>
                      <a:gd name="csX7" fmla="*/ 2332726 w 2332726"/>
                      <a:gd name="csY7" fmla="*/ 1582635 h 3608614"/>
                      <a:gd name="csX8" fmla="*/ 2332726 w 2332726"/>
                      <a:gd name="csY8" fmla="*/ 2134237 h 3608614"/>
                      <a:gd name="csX9" fmla="*/ 2332726 w 2332726"/>
                      <a:gd name="csY9" fmla="*/ 2541495 h 3608614"/>
                      <a:gd name="csX10" fmla="*/ 2332726 w 2332726"/>
                      <a:gd name="csY10" fmla="*/ 3093098 h 3608614"/>
                      <a:gd name="csX11" fmla="*/ 2332726 w 2332726"/>
                      <a:gd name="csY11" fmla="*/ 3608614 h 3608614"/>
                      <a:gd name="csX12" fmla="*/ 1819526 w 2332726"/>
                      <a:gd name="csY12" fmla="*/ 3608614 h 3608614"/>
                      <a:gd name="csX13" fmla="*/ 1259672 w 2332726"/>
                      <a:gd name="csY13" fmla="*/ 3608614 h 3608614"/>
                      <a:gd name="csX14" fmla="*/ 629836 w 2332726"/>
                      <a:gd name="csY14" fmla="*/ 3608614 h 3608614"/>
                      <a:gd name="csX15" fmla="*/ 0 w 2332726"/>
                      <a:gd name="csY15" fmla="*/ 3608614 h 3608614"/>
                      <a:gd name="csX16" fmla="*/ 0 w 2332726"/>
                      <a:gd name="csY16" fmla="*/ 3201356 h 3608614"/>
                      <a:gd name="csX17" fmla="*/ 0 w 2332726"/>
                      <a:gd name="csY17" fmla="*/ 2649754 h 3608614"/>
                      <a:gd name="csX18" fmla="*/ 0 w 2332726"/>
                      <a:gd name="csY18" fmla="*/ 2242496 h 3608614"/>
                      <a:gd name="csX19" fmla="*/ 0 w 2332726"/>
                      <a:gd name="csY19" fmla="*/ 1835238 h 3608614"/>
                      <a:gd name="csX20" fmla="*/ 0 w 2332726"/>
                      <a:gd name="csY20" fmla="*/ 1247549 h 3608614"/>
                      <a:gd name="csX21" fmla="*/ 0 w 2332726"/>
                      <a:gd name="csY21" fmla="*/ 732033 h 3608614"/>
                      <a:gd name="csX22" fmla="*/ 0 w 2332726"/>
                      <a:gd name="csY22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</a:cxnLst>
                    <a:rect l="l" t="t" r="r" b="b"/>
                    <a:pathLst>
                      <a:path w="2332726" h="3608614" fill="none" extrusionOk="0">
                        <a:moveTo>
                          <a:pt x="0" y="0"/>
                        </a:moveTo>
                        <a:cubicBezTo>
                          <a:pt x="189608" y="-71324"/>
                          <a:pt x="354464" y="18622"/>
                          <a:pt x="629836" y="0"/>
                        </a:cubicBezTo>
                        <a:cubicBezTo>
                          <a:pt x="905208" y="-18622"/>
                          <a:pt x="1025876" y="15631"/>
                          <a:pt x="1236345" y="0"/>
                        </a:cubicBezTo>
                        <a:cubicBezTo>
                          <a:pt x="1446814" y="-15631"/>
                          <a:pt x="1692731" y="5122"/>
                          <a:pt x="1819526" y="0"/>
                        </a:cubicBezTo>
                        <a:cubicBezTo>
                          <a:pt x="1946321" y="-5122"/>
                          <a:pt x="2136899" y="13383"/>
                          <a:pt x="2332726" y="0"/>
                        </a:cubicBezTo>
                        <a:cubicBezTo>
                          <a:pt x="2366664" y="263390"/>
                          <a:pt x="2262278" y="404421"/>
                          <a:pt x="2332726" y="587689"/>
                        </a:cubicBezTo>
                        <a:cubicBezTo>
                          <a:pt x="2403174" y="770957"/>
                          <a:pt x="2320231" y="993214"/>
                          <a:pt x="2332726" y="1139291"/>
                        </a:cubicBezTo>
                        <a:cubicBezTo>
                          <a:pt x="2345221" y="1285368"/>
                          <a:pt x="2307256" y="1438362"/>
                          <a:pt x="2332726" y="1582635"/>
                        </a:cubicBezTo>
                        <a:cubicBezTo>
                          <a:pt x="2358196" y="1726908"/>
                          <a:pt x="2314199" y="1953032"/>
                          <a:pt x="2332726" y="2134237"/>
                        </a:cubicBezTo>
                        <a:cubicBezTo>
                          <a:pt x="2351253" y="2315442"/>
                          <a:pt x="2324381" y="2357938"/>
                          <a:pt x="2332726" y="2541495"/>
                        </a:cubicBezTo>
                        <a:cubicBezTo>
                          <a:pt x="2341071" y="2725052"/>
                          <a:pt x="2319233" y="2940094"/>
                          <a:pt x="2332726" y="3093098"/>
                        </a:cubicBezTo>
                        <a:cubicBezTo>
                          <a:pt x="2346219" y="3246102"/>
                          <a:pt x="2276058" y="3477508"/>
                          <a:pt x="2332726" y="3608614"/>
                        </a:cubicBezTo>
                        <a:cubicBezTo>
                          <a:pt x="2110469" y="3645149"/>
                          <a:pt x="1930957" y="3568373"/>
                          <a:pt x="1819526" y="3608614"/>
                        </a:cubicBezTo>
                        <a:cubicBezTo>
                          <a:pt x="1708095" y="3648855"/>
                          <a:pt x="1403548" y="3590531"/>
                          <a:pt x="1259672" y="3608614"/>
                        </a:cubicBezTo>
                        <a:cubicBezTo>
                          <a:pt x="1115796" y="3626697"/>
                          <a:pt x="815938" y="3608590"/>
                          <a:pt x="629836" y="3608614"/>
                        </a:cubicBezTo>
                        <a:cubicBezTo>
                          <a:pt x="443734" y="3608638"/>
                          <a:pt x="298655" y="3550472"/>
                          <a:pt x="0" y="3608614"/>
                        </a:cubicBezTo>
                        <a:cubicBezTo>
                          <a:pt x="-24141" y="3525103"/>
                          <a:pt x="14791" y="3397252"/>
                          <a:pt x="0" y="3201356"/>
                        </a:cubicBezTo>
                        <a:cubicBezTo>
                          <a:pt x="-14791" y="3005460"/>
                          <a:pt x="52459" y="2833571"/>
                          <a:pt x="0" y="2649754"/>
                        </a:cubicBezTo>
                        <a:cubicBezTo>
                          <a:pt x="-52459" y="2465937"/>
                          <a:pt x="11190" y="2438051"/>
                          <a:pt x="0" y="2242496"/>
                        </a:cubicBezTo>
                        <a:cubicBezTo>
                          <a:pt x="-11190" y="2046941"/>
                          <a:pt x="9744" y="1985598"/>
                          <a:pt x="0" y="1835238"/>
                        </a:cubicBezTo>
                        <a:cubicBezTo>
                          <a:pt x="-9744" y="1684878"/>
                          <a:pt x="4551" y="1372926"/>
                          <a:pt x="0" y="1247549"/>
                        </a:cubicBezTo>
                        <a:cubicBezTo>
                          <a:pt x="-4551" y="1122172"/>
                          <a:pt x="41499" y="985532"/>
                          <a:pt x="0" y="732033"/>
                        </a:cubicBezTo>
                        <a:cubicBezTo>
                          <a:pt x="-41499" y="478534"/>
                          <a:pt x="74190" y="246148"/>
                          <a:pt x="0" y="0"/>
                        </a:cubicBezTo>
                        <a:close/>
                      </a:path>
                      <a:path w="2332726" h="3608614" stroke="0" extrusionOk="0">
                        <a:moveTo>
                          <a:pt x="0" y="0"/>
                        </a:moveTo>
                        <a:cubicBezTo>
                          <a:pt x="274534" y="-18745"/>
                          <a:pt x="358317" y="64963"/>
                          <a:pt x="559854" y="0"/>
                        </a:cubicBezTo>
                        <a:cubicBezTo>
                          <a:pt x="761391" y="-64963"/>
                          <a:pt x="830807" y="39257"/>
                          <a:pt x="1073054" y="0"/>
                        </a:cubicBezTo>
                        <a:cubicBezTo>
                          <a:pt x="1315301" y="-39257"/>
                          <a:pt x="1404840" y="43607"/>
                          <a:pt x="1702890" y="0"/>
                        </a:cubicBezTo>
                        <a:cubicBezTo>
                          <a:pt x="2000940" y="-43607"/>
                          <a:pt x="2045033" y="32988"/>
                          <a:pt x="2332726" y="0"/>
                        </a:cubicBezTo>
                        <a:cubicBezTo>
                          <a:pt x="2366419" y="136576"/>
                          <a:pt x="2321155" y="300262"/>
                          <a:pt x="2332726" y="479430"/>
                        </a:cubicBezTo>
                        <a:cubicBezTo>
                          <a:pt x="2344297" y="658598"/>
                          <a:pt x="2319001" y="744888"/>
                          <a:pt x="2332726" y="922774"/>
                        </a:cubicBezTo>
                        <a:cubicBezTo>
                          <a:pt x="2346451" y="1100660"/>
                          <a:pt x="2284746" y="1232087"/>
                          <a:pt x="2332726" y="1438290"/>
                        </a:cubicBezTo>
                        <a:cubicBezTo>
                          <a:pt x="2380706" y="1644493"/>
                          <a:pt x="2283462" y="1831306"/>
                          <a:pt x="2332726" y="1953807"/>
                        </a:cubicBezTo>
                        <a:cubicBezTo>
                          <a:pt x="2381990" y="2076308"/>
                          <a:pt x="2295934" y="2213992"/>
                          <a:pt x="2332726" y="2397151"/>
                        </a:cubicBezTo>
                        <a:cubicBezTo>
                          <a:pt x="2369518" y="2580310"/>
                          <a:pt x="2309916" y="2680530"/>
                          <a:pt x="2332726" y="2840495"/>
                        </a:cubicBezTo>
                        <a:cubicBezTo>
                          <a:pt x="2355536" y="3000460"/>
                          <a:pt x="2250029" y="3304728"/>
                          <a:pt x="2332726" y="3608614"/>
                        </a:cubicBezTo>
                        <a:cubicBezTo>
                          <a:pt x="2098230" y="3629781"/>
                          <a:pt x="1961900" y="3559445"/>
                          <a:pt x="1726217" y="3608614"/>
                        </a:cubicBezTo>
                        <a:cubicBezTo>
                          <a:pt x="1490534" y="3657783"/>
                          <a:pt x="1234229" y="3591189"/>
                          <a:pt x="1096381" y="3608614"/>
                        </a:cubicBezTo>
                        <a:cubicBezTo>
                          <a:pt x="958533" y="3626039"/>
                          <a:pt x="323543" y="3503055"/>
                          <a:pt x="0" y="3608614"/>
                        </a:cubicBezTo>
                        <a:cubicBezTo>
                          <a:pt x="-37249" y="3411444"/>
                          <a:pt x="9820" y="3291777"/>
                          <a:pt x="0" y="3165270"/>
                        </a:cubicBezTo>
                        <a:cubicBezTo>
                          <a:pt x="-9820" y="3038763"/>
                          <a:pt x="39747" y="2835016"/>
                          <a:pt x="0" y="2649754"/>
                        </a:cubicBezTo>
                        <a:cubicBezTo>
                          <a:pt x="-39747" y="2464492"/>
                          <a:pt x="47279" y="2309720"/>
                          <a:pt x="0" y="2170324"/>
                        </a:cubicBezTo>
                        <a:cubicBezTo>
                          <a:pt x="-47279" y="2030928"/>
                          <a:pt x="29514" y="1900930"/>
                          <a:pt x="0" y="1763066"/>
                        </a:cubicBezTo>
                        <a:cubicBezTo>
                          <a:pt x="-29514" y="1625202"/>
                          <a:pt x="38171" y="1464009"/>
                          <a:pt x="0" y="1319722"/>
                        </a:cubicBezTo>
                        <a:cubicBezTo>
                          <a:pt x="-38171" y="1175435"/>
                          <a:pt x="8346" y="1094085"/>
                          <a:pt x="0" y="876378"/>
                        </a:cubicBezTo>
                        <a:cubicBezTo>
                          <a:pt x="-8346" y="658671"/>
                          <a:pt x="8466" y="27432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DM Sans" pitchFamily="2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53653DB1-7287-754F-BC57-7E88CB8F2C26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6277310" y="2148839"/>
            <a:ext cx="2332726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332726"/>
                      <a:gd name="csY0" fmla="*/ 0 h 3608614"/>
                      <a:gd name="csX1" fmla="*/ 629836 w 2332726"/>
                      <a:gd name="csY1" fmla="*/ 0 h 3608614"/>
                      <a:gd name="csX2" fmla="*/ 1236345 w 2332726"/>
                      <a:gd name="csY2" fmla="*/ 0 h 3608614"/>
                      <a:gd name="csX3" fmla="*/ 1819526 w 2332726"/>
                      <a:gd name="csY3" fmla="*/ 0 h 3608614"/>
                      <a:gd name="csX4" fmla="*/ 2332726 w 2332726"/>
                      <a:gd name="csY4" fmla="*/ 0 h 3608614"/>
                      <a:gd name="csX5" fmla="*/ 2332726 w 2332726"/>
                      <a:gd name="csY5" fmla="*/ 587689 h 3608614"/>
                      <a:gd name="csX6" fmla="*/ 2332726 w 2332726"/>
                      <a:gd name="csY6" fmla="*/ 1139291 h 3608614"/>
                      <a:gd name="csX7" fmla="*/ 2332726 w 2332726"/>
                      <a:gd name="csY7" fmla="*/ 1582635 h 3608614"/>
                      <a:gd name="csX8" fmla="*/ 2332726 w 2332726"/>
                      <a:gd name="csY8" fmla="*/ 2134237 h 3608614"/>
                      <a:gd name="csX9" fmla="*/ 2332726 w 2332726"/>
                      <a:gd name="csY9" fmla="*/ 2541495 h 3608614"/>
                      <a:gd name="csX10" fmla="*/ 2332726 w 2332726"/>
                      <a:gd name="csY10" fmla="*/ 3093098 h 3608614"/>
                      <a:gd name="csX11" fmla="*/ 2332726 w 2332726"/>
                      <a:gd name="csY11" fmla="*/ 3608614 h 3608614"/>
                      <a:gd name="csX12" fmla="*/ 1819526 w 2332726"/>
                      <a:gd name="csY12" fmla="*/ 3608614 h 3608614"/>
                      <a:gd name="csX13" fmla="*/ 1259672 w 2332726"/>
                      <a:gd name="csY13" fmla="*/ 3608614 h 3608614"/>
                      <a:gd name="csX14" fmla="*/ 629836 w 2332726"/>
                      <a:gd name="csY14" fmla="*/ 3608614 h 3608614"/>
                      <a:gd name="csX15" fmla="*/ 0 w 2332726"/>
                      <a:gd name="csY15" fmla="*/ 3608614 h 3608614"/>
                      <a:gd name="csX16" fmla="*/ 0 w 2332726"/>
                      <a:gd name="csY16" fmla="*/ 3201356 h 3608614"/>
                      <a:gd name="csX17" fmla="*/ 0 w 2332726"/>
                      <a:gd name="csY17" fmla="*/ 2649754 h 3608614"/>
                      <a:gd name="csX18" fmla="*/ 0 w 2332726"/>
                      <a:gd name="csY18" fmla="*/ 2242496 h 3608614"/>
                      <a:gd name="csX19" fmla="*/ 0 w 2332726"/>
                      <a:gd name="csY19" fmla="*/ 1835238 h 3608614"/>
                      <a:gd name="csX20" fmla="*/ 0 w 2332726"/>
                      <a:gd name="csY20" fmla="*/ 1247549 h 3608614"/>
                      <a:gd name="csX21" fmla="*/ 0 w 2332726"/>
                      <a:gd name="csY21" fmla="*/ 732033 h 3608614"/>
                      <a:gd name="csX22" fmla="*/ 0 w 2332726"/>
                      <a:gd name="csY22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</a:cxnLst>
                    <a:rect l="l" t="t" r="r" b="b"/>
                    <a:pathLst>
                      <a:path w="2332726" h="3608614" fill="none" extrusionOk="0">
                        <a:moveTo>
                          <a:pt x="0" y="0"/>
                        </a:moveTo>
                        <a:cubicBezTo>
                          <a:pt x="189608" y="-71324"/>
                          <a:pt x="354464" y="18622"/>
                          <a:pt x="629836" y="0"/>
                        </a:cubicBezTo>
                        <a:cubicBezTo>
                          <a:pt x="905208" y="-18622"/>
                          <a:pt x="1025876" y="15631"/>
                          <a:pt x="1236345" y="0"/>
                        </a:cubicBezTo>
                        <a:cubicBezTo>
                          <a:pt x="1446814" y="-15631"/>
                          <a:pt x="1692731" y="5122"/>
                          <a:pt x="1819526" y="0"/>
                        </a:cubicBezTo>
                        <a:cubicBezTo>
                          <a:pt x="1946321" y="-5122"/>
                          <a:pt x="2136899" y="13383"/>
                          <a:pt x="2332726" y="0"/>
                        </a:cubicBezTo>
                        <a:cubicBezTo>
                          <a:pt x="2366664" y="263390"/>
                          <a:pt x="2262278" y="404421"/>
                          <a:pt x="2332726" y="587689"/>
                        </a:cubicBezTo>
                        <a:cubicBezTo>
                          <a:pt x="2403174" y="770957"/>
                          <a:pt x="2320231" y="993214"/>
                          <a:pt x="2332726" y="1139291"/>
                        </a:cubicBezTo>
                        <a:cubicBezTo>
                          <a:pt x="2345221" y="1285368"/>
                          <a:pt x="2307256" y="1438362"/>
                          <a:pt x="2332726" y="1582635"/>
                        </a:cubicBezTo>
                        <a:cubicBezTo>
                          <a:pt x="2358196" y="1726908"/>
                          <a:pt x="2314199" y="1953032"/>
                          <a:pt x="2332726" y="2134237"/>
                        </a:cubicBezTo>
                        <a:cubicBezTo>
                          <a:pt x="2351253" y="2315442"/>
                          <a:pt x="2324381" y="2357938"/>
                          <a:pt x="2332726" y="2541495"/>
                        </a:cubicBezTo>
                        <a:cubicBezTo>
                          <a:pt x="2341071" y="2725052"/>
                          <a:pt x="2319233" y="2940094"/>
                          <a:pt x="2332726" y="3093098"/>
                        </a:cubicBezTo>
                        <a:cubicBezTo>
                          <a:pt x="2346219" y="3246102"/>
                          <a:pt x="2276058" y="3477508"/>
                          <a:pt x="2332726" y="3608614"/>
                        </a:cubicBezTo>
                        <a:cubicBezTo>
                          <a:pt x="2110469" y="3645149"/>
                          <a:pt x="1930957" y="3568373"/>
                          <a:pt x="1819526" y="3608614"/>
                        </a:cubicBezTo>
                        <a:cubicBezTo>
                          <a:pt x="1708095" y="3648855"/>
                          <a:pt x="1403548" y="3590531"/>
                          <a:pt x="1259672" y="3608614"/>
                        </a:cubicBezTo>
                        <a:cubicBezTo>
                          <a:pt x="1115796" y="3626697"/>
                          <a:pt x="815938" y="3608590"/>
                          <a:pt x="629836" y="3608614"/>
                        </a:cubicBezTo>
                        <a:cubicBezTo>
                          <a:pt x="443734" y="3608638"/>
                          <a:pt x="298655" y="3550472"/>
                          <a:pt x="0" y="3608614"/>
                        </a:cubicBezTo>
                        <a:cubicBezTo>
                          <a:pt x="-24141" y="3525103"/>
                          <a:pt x="14791" y="3397252"/>
                          <a:pt x="0" y="3201356"/>
                        </a:cubicBezTo>
                        <a:cubicBezTo>
                          <a:pt x="-14791" y="3005460"/>
                          <a:pt x="52459" y="2833571"/>
                          <a:pt x="0" y="2649754"/>
                        </a:cubicBezTo>
                        <a:cubicBezTo>
                          <a:pt x="-52459" y="2465937"/>
                          <a:pt x="11190" y="2438051"/>
                          <a:pt x="0" y="2242496"/>
                        </a:cubicBezTo>
                        <a:cubicBezTo>
                          <a:pt x="-11190" y="2046941"/>
                          <a:pt x="9744" y="1985598"/>
                          <a:pt x="0" y="1835238"/>
                        </a:cubicBezTo>
                        <a:cubicBezTo>
                          <a:pt x="-9744" y="1684878"/>
                          <a:pt x="4551" y="1372926"/>
                          <a:pt x="0" y="1247549"/>
                        </a:cubicBezTo>
                        <a:cubicBezTo>
                          <a:pt x="-4551" y="1122172"/>
                          <a:pt x="41499" y="985532"/>
                          <a:pt x="0" y="732033"/>
                        </a:cubicBezTo>
                        <a:cubicBezTo>
                          <a:pt x="-41499" y="478534"/>
                          <a:pt x="74190" y="246148"/>
                          <a:pt x="0" y="0"/>
                        </a:cubicBezTo>
                        <a:close/>
                      </a:path>
                      <a:path w="2332726" h="3608614" stroke="0" extrusionOk="0">
                        <a:moveTo>
                          <a:pt x="0" y="0"/>
                        </a:moveTo>
                        <a:cubicBezTo>
                          <a:pt x="274534" y="-18745"/>
                          <a:pt x="358317" y="64963"/>
                          <a:pt x="559854" y="0"/>
                        </a:cubicBezTo>
                        <a:cubicBezTo>
                          <a:pt x="761391" y="-64963"/>
                          <a:pt x="830807" y="39257"/>
                          <a:pt x="1073054" y="0"/>
                        </a:cubicBezTo>
                        <a:cubicBezTo>
                          <a:pt x="1315301" y="-39257"/>
                          <a:pt x="1404840" y="43607"/>
                          <a:pt x="1702890" y="0"/>
                        </a:cubicBezTo>
                        <a:cubicBezTo>
                          <a:pt x="2000940" y="-43607"/>
                          <a:pt x="2045033" y="32988"/>
                          <a:pt x="2332726" y="0"/>
                        </a:cubicBezTo>
                        <a:cubicBezTo>
                          <a:pt x="2366419" y="136576"/>
                          <a:pt x="2321155" y="300262"/>
                          <a:pt x="2332726" y="479430"/>
                        </a:cubicBezTo>
                        <a:cubicBezTo>
                          <a:pt x="2344297" y="658598"/>
                          <a:pt x="2319001" y="744888"/>
                          <a:pt x="2332726" y="922774"/>
                        </a:cubicBezTo>
                        <a:cubicBezTo>
                          <a:pt x="2346451" y="1100660"/>
                          <a:pt x="2284746" y="1232087"/>
                          <a:pt x="2332726" y="1438290"/>
                        </a:cubicBezTo>
                        <a:cubicBezTo>
                          <a:pt x="2380706" y="1644493"/>
                          <a:pt x="2283462" y="1831306"/>
                          <a:pt x="2332726" y="1953807"/>
                        </a:cubicBezTo>
                        <a:cubicBezTo>
                          <a:pt x="2381990" y="2076308"/>
                          <a:pt x="2295934" y="2213992"/>
                          <a:pt x="2332726" y="2397151"/>
                        </a:cubicBezTo>
                        <a:cubicBezTo>
                          <a:pt x="2369518" y="2580310"/>
                          <a:pt x="2309916" y="2680530"/>
                          <a:pt x="2332726" y="2840495"/>
                        </a:cubicBezTo>
                        <a:cubicBezTo>
                          <a:pt x="2355536" y="3000460"/>
                          <a:pt x="2250029" y="3304728"/>
                          <a:pt x="2332726" y="3608614"/>
                        </a:cubicBezTo>
                        <a:cubicBezTo>
                          <a:pt x="2098230" y="3629781"/>
                          <a:pt x="1961900" y="3559445"/>
                          <a:pt x="1726217" y="3608614"/>
                        </a:cubicBezTo>
                        <a:cubicBezTo>
                          <a:pt x="1490534" y="3657783"/>
                          <a:pt x="1234229" y="3591189"/>
                          <a:pt x="1096381" y="3608614"/>
                        </a:cubicBezTo>
                        <a:cubicBezTo>
                          <a:pt x="958533" y="3626039"/>
                          <a:pt x="323543" y="3503055"/>
                          <a:pt x="0" y="3608614"/>
                        </a:cubicBezTo>
                        <a:cubicBezTo>
                          <a:pt x="-37249" y="3411444"/>
                          <a:pt x="9820" y="3291777"/>
                          <a:pt x="0" y="3165270"/>
                        </a:cubicBezTo>
                        <a:cubicBezTo>
                          <a:pt x="-9820" y="3038763"/>
                          <a:pt x="39747" y="2835016"/>
                          <a:pt x="0" y="2649754"/>
                        </a:cubicBezTo>
                        <a:cubicBezTo>
                          <a:pt x="-39747" y="2464492"/>
                          <a:pt x="47279" y="2309720"/>
                          <a:pt x="0" y="2170324"/>
                        </a:cubicBezTo>
                        <a:cubicBezTo>
                          <a:pt x="-47279" y="2030928"/>
                          <a:pt x="29514" y="1900930"/>
                          <a:pt x="0" y="1763066"/>
                        </a:cubicBezTo>
                        <a:cubicBezTo>
                          <a:pt x="-29514" y="1625202"/>
                          <a:pt x="38171" y="1464009"/>
                          <a:pt x="0" y="1319722"/>
                        </a:cubicBezTo>
                        <a:cubicBezTo>
                          <a:pt x="-38171" y="1175435"/>
                          <a:pt x="8346" y="1094085"/>
                          <a:pt x="0" y="876378"/>
                        </a:cubicBezTo>
                        <a:cubicBezTo>
                          <a:pt x="-8346" y="658671"/>
                          <a:pt x="8466" y="27432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DM Sans" pitchFamily="2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0223D1F7-BA9E-AD3B-CF98-13D551573960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9019486" y="2148839"/>
            <a:ext cx="2332726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332726"/>
                      <a:gd name="csY0" fmla="*/ 0 h 3608614"/>
                      <a:gd name="csX1" fmla="*/ 629836 w 2332726"/>
                      <a:gd name="csY1" fmla="*/ 0 h 3608614"/>
                      <a:gd name="csX2" fmla="*/ 1236345 w 2332726"/>
                      <a:gd name="csY2" fmla="*/ 0 h 3608614"/>
                      <a:gd name="csX3" fmla="*/ 1819526 w 2332726"/>
                      <a:gd name="csY3" fmla="*/ 0 h 3608614"/>
                      <a:gd name="csX4" fmla="*/ 2332726 w 2332726"/>
                      <a:gd name="csY4" fmla="*/ 0 h 3608614"/>
                      <a:gd name="csX5" fmla="*/ 2332726 w 2332726"/>
                      <a:gd name="csY5" fmla="*/ 587689 h 3608614"/>
                      <a:gd name="csX6" fmla="*/ 2332726 w 2332726"/>
                      <a:gd name="csY6" fmla="*/ 1139291 h 3608614"/>
                      <a:gd name="csX7" fmla="*/ 2332726 w 2332726"/>
                      <a:gd name="csY7" fmla="*/ 1582635 h 3608614"/>
                      <a:gd name="csX8" fmla="*/ 2332726 w 2332726"/>
                      <a:gd name="csY8" fmla="*/ 2134237 h 3608614"/>
                      <a:gd name="csX9" fmla="*/ 2332726 w 2332726"/>
                      <a:gd name="csY9" fmla="*/ 2541495 h 3608614"/>
                      <a:gd name="csX10" fmla="*/ 2332726 w 2332726"/>
                      <a:gd name="csY10" fmla="*/ 3093098 h 3608614"/>
                      <a:gd name="csX11" fmla="*/ 2332726 w 2332726"/>
                      <a:gd name="csY11" fmla="*/ 3608614 h 3608614"/>
                      <a:gd name="csX12" fmla="*/ 1819526 w 2332726"/>
                      <a:gd name="csY12" fmla="*/ 3608614 h 3608614"/>
                      <a:gd name="csX13" fmla="*/ 1259672 w 2332726"/>
                      <a:gd name="csY13" fmla="*/ 3608614 h 3608614"/>
                      <a:gd name="csX14" fmla="*/ 629836 w 2332726"/>
                      <a:gd name="csY14" fmla="*/ 3608614 h 3608614"/>
                      <a:gd name="csX15" fmla="*/ 0 w 2332726"/>
                      <a:gd name="csY15" fmla="*/ 3608614 h 3608614"/>
                      <a:gd name="csX16" fmla="*/ 0 w 2332726"/>
                      <a:gd name="csY16" fmla="*/ 3201356 h 3608614"/>
                      <a:gd name="csX17" fmla="*/ 0 w 2332726"/>
                      <a:gd name="csY17" fmla="*/ 2649754 h 3608614"/>
                      <a:gd name="csX18" fmla="*/ 0 w 2332726"/>
                      <a:gd name="csY18" fmla="*/ 2242496 h 3608614"/>
                      <a:gd name="csX19" fmla="*/ 0 w 2332726"/>
                      <a:gd name="csY19" fmla="*/ 1835238 h 3608614"/>
                      <a:gd name="csX20" fmla="*/ 0 w 2332726"/>
                      <a:gd name="csY20" fmla="*/ 1247549 h 3608614"/>
                      <a:gd name="csX21" fmla="*/ 0 w 2332726"/>
                      <a:gd name="csY21" fmla="*/ 732033 h 3608614"/>
                      <a:gd name="csX22" fmla="*/ 0 w 2332726"/>
                      <a:gd name="csY22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</a:cxnLst>
                    <a:rect l="l" t="t" r="r" b="b"/>
                    <a:pathLst>
                      <a:path w="2332726" h="3608614" fill="none" extrusionOk="0">
                        <a:moveTo>
                          <a:pt x="0" y="0"/>
                        </a:moveTo>
                        <a:cubicBezTo>
                          <a:pt x="189608" y="-71324"/>
                          <a:pt x="354464" y="18622"/>
                          <a:pt x="629836" y="0"/>
                        </a:cubicBezTo>
                        <a:cubicBezTo>
                          <a:pt x="905208" y="-18622"/>
                          <a:pt x="1025876" y="15631"/>
                          <a:pt x="1236345" y="0"/>
                        </a:cubicBezTo>
                        <a:cubicBezTo>
                          <a:pt x="1446814" y="-15631"/>
                          <a:pt x="1692731" y="5122"/>
                          <a:pt x="1819526" y="0"/>
                        </a:cubicBezTo>
                        <a:cubicBezTo>
                          <a:pt x="1946321" y="-5122"/>
                          <a:pt x="2136899" y="13383"/>
                          <a:pt x="2332726" y="0"/>
                        </a:cubicBezTo>
                        <a:cubicBezTo>
                          <a:pt x="2366664" y="263390"/>
                          <a:pt x="2262278" y="404421"/>
                          <a:pt x="2332726" y="587689"/>
                        </a:cubicBezTo>
                        <a:cubicBezTo>
                          <a:pt x="2403174" y="770957"/>
                          <a:pt x="2320231" y="993214"/>
                          <a:pt x="2332726" y="1139291"/>
                        </a:cubicBezTo>
                        <a:cubicBezTo>
                          <a:pt x="2345221" y="1285368"/>
                          <a:pt x="2307256" y="1438362"/>
                          <a:pt x="2332726" y="1582635"/>
                        </a:cubicBezTo>
                        <a:cubicBezTo>
                          <a:pt x="2358196" y="1726908"/>
                          <a:pt x="2314199" y="1953032"/>
                          <a:pt x="2332726" y="2134237"/>
                        </a:cubicBezTo>
                        <a:cubicBezTo>
                          <a:pt x="2351253" y="2315442"/>
                          <a:pt x="2324381" y="2357938"/>
                          <a:pt x="2332726" y="2541495"/>
                        </a:cubicBezTo>
                        <a:cubicBezTo>
                          <a:pt x="2341071" y="2725052"/>
                          <a:pt x="2319233" y="2940094"/>
                          <a:pt x="2332726" y="3093098"/>
                        </a:cubicBezTo>
                        <a:cubicBezTo>
                          <a:pt x="2346219" y="3246102"/>
                          <a:pt x="2276058" y="3477508"/>
                          <a:pt x="2332726" y="3608614"/>
                        </a:cubicBezTo>
                        <a:cubicBezTo>
                          <a:pt x="2110469" y="3645149"/>
                          <a:pt x="1930957" y="3568373"/>
                          <a:pt x="1819526" y="3608614"/>
                        </a:cubicBezTo>
                        <a:cubicBezTo>
                          <a:pt x="1708095" y="3648855"/>
                          <a:pt x="1403548" y="3590531"/>
                          <a:pt x="1259672" y="3608614"/>
                        </a:cubicBezTo>
                        <a:cubicBezTo>
                          <a:pt x="1115796" y="3626697"/>
                          <a:pt x="815938" y="3608590"/>
                          <a:pt x="629836" y="3608614"/>
                        </a:cubicBezTo>
                        <a:cubicBezTo>
                          <a:pt x="443734" y="3608638"/>
                          <a:pt x="298655" y="3550472"/>
                          <a:pt x="0" y="3608614"/>
                        </a:cubicBezTo>
                        <a:cubicBezTo>
                          <a:pt x="-24141" y="3525103"/>
                          <a:pt x="14791" y="3397252"/>
                          <a:pt x="0" y="3201356"/>
                        </a:cubicBezTo>
                        <a:cubicBezTo>
                          <a:pt x="-14791" y="3005460"/>
                          <a:pt x="52459" y="2833571"/>
                          <a:pt x="0" y="2649754"/>
                        </a:cubicBezTo>
                        <a:cubicBezTo>
                          <a:pt x="-52459" y="2465937"/>
                          <a:pt x="11190" y="2438051"/>
                          <a:pt x="0" y="2242496"/>
                        </a:cubicBezTo>
                        <a:cubicBezTo>
                          <a:pt x="-11190" y="2046941"/>
                          <a:pt x="9744" y="1985598"/>
                          <a:pt x="0" y="1835238"/>
                        </a:cubicBezTo>
                        <a:cubicBezTo>
                          <a:pt x="-9744" y="1684878"/>
                          <a:pt x="4551" y="1372926"/>
                          <a:pt x="0" y="1247549"/>
                        </a:cubicBezTo>
                        <a:cubicBezTo>
                          <a:pt x="-4551" y="1122172"/>
                          <a:pt x="41499" y="985532"/>
                          <a:pt x="0" y="732033"/>
                        </a:cubicBezTo>
                        <a:cubicBezTo>
                          <a:pt x="-41499" y="478534"/>
                          <a:pt x="74190" y="246148"/>
                          <a:pt x="0" y="0"/>
                        </a:cubicBezTo>
                        <a:close/>
                      </a:path>
                      <a:path w="2332726" h="3608614" stroke="0" extrusionOk="0">
                        <a:moveTo>
                          <a:pt x="0" y="0"/>
                        </a:moveTo>
                        <a:cubicBezTo>
                          <a:pt x="274534" y="-18745"/>
                          <a:pt x="358317" y="64963"/>
                          <a:pt x="559854" y="0"/>
                        </a:cubicBezTo>
                        <a:cubicBezTo>
                          <a:pt x="761391" y="-64963"/>
                          <a:pt x="830807" y="39257"/>
                          <a:pt x="1073054" y="0"/>
                        </a:cubicBezTo>
                        <a:cubicBezTo>
                          <a:pt x="1315301" y="-39257"/>
                          <a:pt x="1404840" y="43607"/>
                          <a:pt x="1702890" y="0"/>
                        </a:cubicBezTo>
                        <a:cubicBezTo>
                          <a:pt x="2000940" y="-43607"/>
                          <a:pt x="2045033" y="32988"/>
                          <a:pt x="2332726" y="0"/>
                        </a:cubicBezTo>
                        <a:cubicBezTo>
                          <a:pt x="2366419" y="136576"/>
                          <a:pt x="2321155" y="300262"/>
                          <a:pt x="2332726" y="479430"/>
                        </a:cubicBezTo>
                        <a:cubicBezTo>
                          <a:pt x="2344297" y="658598"/>
                          <a:pt x="2319001" y="744888"/>
                          <a:pt x="2332726" y="922774"/>
                        </a:cubicBezTo>
                        <a:cubicBezTo>
                          <a:pt x="2346451" y="1100660"/>
                          <a:pt x="2284746" y="1232087"/>
                          <a:pt x="2332726" y="1438290"/>
                        </a:cubicBezTo>
                        <a:cubicBezTo>
                          <a:pt x="2380706" y="1644493"/>
                          <a:pt x="2283462" y="1831306"/>
                          <a:pt x="2332726" y="1953807"/>
                        </a:cubicBezTo>
                        <a:cubicBezTo>
                          <a:pt x="2381990" y="2076308"/>
                          <a:pt x="2295934" y="2213992"/>
                          <a:pt x="2332726" y="2397151"/>
                        </a:cubicBezTo>
                        <a:cubicBezTo>
                          <a:pt x="2369518" y="2580310"/>
                          <a:pt x="2309916" y="2680530"/>
                          <a:pt x="2332726" y="2840495"/>
                        </a:cubicBezTo>
                        <a:cubicBezTo>
                          <a:pt x="2355536" y="3000460"/>
                          <a:pt x="2250029" y="3304728"/>
                          <a:pt x="2332726" y="3608614"/>
                        </a:cubicBezTo>
                        <a:cubicBezTo>
                          <a:pt x="2098230" y="3629781"/>
                          <a:pt x="1961900" y="3559445"/>
                          <a:pt x="1726217" y="3608614"/>
                        </a:cubicBezTo>
                        <a:cubicBezTo>
                          <a:pt x="1490534" y="3657783"/>
                          <a:pt x="1234229" y="3591189"/>
                          <a:pt x="1096381" y="3608614"/>
                        </a:cubicBezTo>
                        <a:cubicBezTo>
                          <a:pt x="958533" y="3626039"/>
                          <a:pt x="323543" y="3503055"/>
                          <a:pt x="0" y="3608614"/>
                        </a:cubicBezTo>
                        <a:cubicBezTo>
                          <a:pt x="-37249" y="3411444"/>
                          <a:pt x="9820" y="3291777"/>
                          <a:pt x="0" y="3165270"/>
                        </a:cubicBezTo>
                        <a:cubicBezTo>
                          <a:pt x="-9820" y="3038763"/>
                          <a:pt x="39747" y="2835016"/>
                          <a:pt x="0" y="2649754"/>
                        </a:cubicBezTo>
                        <a:cubicBezTo>
                          <a:pt x="-39747" y="2464492"/>
                          <a:pt x="47279" y="2309720"/>
                          <a:pt x="0" y="2170324"/>
                        </a:cubicBezTo>
                        <a:cubicBezTo>
                          <a:pt x="-47279" y="2030928"/>
                          <a:pt x="29514" y="1900930"/>
                          <a:pt x="0" y="1763066"/>
                        </a:cubicBezTo>
                        <a:cubicBezTo>
                          <a:pt x="-29514" y="1625202"/>
                          <a:pt x="38171" y="1464009"/>
                          <a:pt x="0" y="1319722"/>
                        </a:cubicBezTo>
                        <a:cubicBezTo>
                          <a:pt x="-38171" y="1175435"/>
                          <a:pt x="8346" y="1094085"/>
                          <a:pt x="0" y="876378"/>
                        </a:cubicBezTo>
                        <a:cubicBezTo>
                          <a:pt x="-8346" y="658671"/>
                          <a:pt x="8466" y="27432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DM Sans" pitchFamily="2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2DED2A-722E-1173-E9DE-3B972D86B6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04743F3-1682-AFDB-727F-1D1E21225E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11C6F73-1693-E852-CCA0-958931DF367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37301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(left) with text (right)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40AA1A-8733-F1D7-3646-D25EB342AB7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830" y="1455511"/>
            <a:ext cx="619397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9C9E4E-965A-C41C-4622-5519755703C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52502" y="1455511"/>
            <a:ext cx="3750127" cy="4351338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one of the icons below to add graphic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BA4ECB-E90B-7409-BF44-E416335F86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91291394-886F-C329-A72D-9B1BA5E6C2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5CA97F9-C5C4-308E-1ACF-B4F98694A09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934371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left) with two images (righ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40AA1A-8733-F1D7-3646-D25EB342AB7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5097236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9C9E4E-965A-C41C-4622-5519755703C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56567" y="1455511"/>
            <a:ext cx="4879520" cy="2071460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one of the icons below to add graphic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428B08-C654-545C-E035-04EC3A23DF1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56566" y="3735389"/>
            <a:ext cx="4879520" cy="2071460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one of the icons below to add graphic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81C057-870E-D11F-62F7-7E8E66C5B6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536E8EDA-E44B-C00D-6E06-CD422EB9DE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551D116-8EE1-4EB8-9241-A778C08EE5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88573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14FAFD9-80B0-6572-E789-A2C525556B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1"/>
            <a:ext cx="6096000" cy="626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grpSp>
        <p:nvGrpSpPr>
          <p:cNvPr id="13" name="Graphic 5" descr="Open quotation mark outline">
            <a:extLst>
              <a:ext uri="{FF2B5EF4-FFF2-40B4-BE49-F238E27FC236}">
                <a16:creationId xmlns:a16="http://schemas.microsoft.com/office/drawing/2014/main" id="{A823B311-A82B-0ECE-767D-3517F1F0B54E}"/>
              </a:ext>
            </a:extLst>
          </p:cNvPr>
          <p:cNvGrpSpPr/>
          <p:nvPr/>
        </p:nvGrpSpPr>
        <p:grpSpPr>
          <a:xfrm rot="10800000">
            <a:off x="3682092" y="1486261"/>
            <a:ext cx="2090057" cy="1644742"/>
            <a:chOff x="6012628" y="2374650"/>
            <a:chExt cx="2161551" cy="171540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B7C480-122A-8511-8173-6B70BBACDF22}"/>
                </a:ext>
              </a:extLst>
            </p:cNvPr>
            <p:cNvSpPr/>
            <p:nvPr/>
          </p:nvSpPr>
          <p:spPr>
            <a:xfrm>
              <a:off x="7309559" y="2374650"/>
              <a:ext cx="864620" cy="1715406"/>
            </a:xfrm>
            <a:custGeom>
              <a:avLst/>
              <a:gdLst>
                <a:gd name="connsiteX0" fmla="*/ 864620 w 864620"/>
                <a:gd name="connsiteY0" fmla="*/ 370922 h 1715406"/>
                <a:gd name="connsiteX1" fmla="*/ 864620 w 864620"/>
                <a:gd name="connsiteY1" fmla="*/ 0 h 1715406"/>
                <a:gd name="connsiteX2" fmla="*/ 0 w 864620"/>
                <a:gd name="connsiteY2" fmla="*/ 850787 h 1715406"/>
                <a:gd name="connsiteX3" fmla="*/ 0 w 864620"/>
                <a:gd name="connsiteY3" fmla="*/ 1715407 h 1715406"/>
                <a:gd name="connsiteX4" fmla="*/ 864620 w 864620"/>
                <a:gd name="connsiteY4" fmla="*/ 1715407 h 1715406"/>
                <a:gd name="connsiteX5" fmla="*/ 864620 w 864620"/>
                <a:gd name="connsiteY5" fmla="*/ 850787 h 1715406"/>
                <a:gd name="connsiteX6" fmla="*/ 371354 w 864620"/>
                <a:gd name="connsiteY6" fmla="*/ 850787 h 1715406"/>
                <a:gd name="connsiteX7" fmla="*/ 864620 w 864620"/>
                <a:gd name="connsiteY7" fmla="*/ 370922 h 1715406"/>
                <a:gd name="connsiteX8" fmla="*/ 284936 w 864620"/>
                <a:gd name="connsiteY8" fmla="*/ 848366 h 1715406"/>
                <a:gd name="connsiteX9" fmla="*/ 282428 w 864620"/>
                <a:gd name="connsiteY9" fmla="*/ 937249 h 1715406"/>
                <a:gd name="connsiteX10" fmla="*/ 778158 w 864620"/>
                <a:gd name="connsiteY10" fmla="*/ 937249 h 1715406"/>
                <a:gd name="connsiteX11" fmla="*/ 778158 w 864620"/>
                <a:gd name="connsiteY11" fmla="*/ 1628945 h 1715406"/>
                <a:gd name="connsiteX12" fmla="*/ 86462 w 864620"/>
                <a:gd name="connsiteY12" fmla="*/ 1628945 h 1715406"/>
                <a:gd name="connsiteX13" fmla="*/ 86462 w 864620"/>
                <a:gd name="connsiteY13" fmla="*/ 852170 h 1715406"/>
                <a:gd name="connsiteX14" fmla="*/ 778158 w 864620"/>
                <a:gd name="connsiteY14" fmla="*/ 91304 h 1715406"/>
                <a:gd name="connsiteX15" fmla="*/ 778158 w 864620"/>
                <a:gd name="connsiteY15" fmla="*/ 290772 h 1715406"/>
                <a:gd name="connsiteX16" fmla="*/ 284936 w 864620"/>
                <a:gd name="connsiteY16" fmla="*/ 848366 h 17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4620" h="1715406">
                  <a:moveTo>
                    <a:pt x="864620" y="370922"/>
                  </a:moveTo>
                  <a:lnTo>
                    <a:pt x="864620" y="0"/>
                  </a:lnTo>
                  <a:cubicBezTo>
                    <a:pt x="392455" y="-61"/>
                    <a:pt x="7557" y="378682"/>
                    <a:pt x="0" y="850787"/>
                  </a:cubicBezTo>
                  <a:lnTo>
                    <a:pt x="0" y="1715407"/>
                  </a:lnTo>
                  <a:lnTo>
                    <a:pt x="864620" y="1715407"/>
                  </a:lnTo>
                  <a:lnTo>
                    <a:pt x="864620" y="850787"/>
                  </a:lnTo>
                  <a:lnTo>
                    <a:pt x="371354" y="850787"/>
                  </a:lnTo>
                  <a:cubicBezTo>
                    <a:pt x="378842" y="583710"/>
                    <a:pt x="597440" y="371052"/>
                    <a:pt x="864620" y="370922"/>
                  </a:cubicBezTo>
                  <a:close/>
                  <a:moveTo>
                    <a:pt x="284936" y="848366"/>
                  </a:moveTo>
                  <a:lnTo>
                    <a:pt x="282428" y="937249"/>
                  </a:lnTo>
                  <a:lnTo>
                    <a:pt x="778158" y="937249"/>
                  </a:lnTo>
                  <a:lnTo>
                    <a:pt x="778158" y="1628945"/>
                  </a:lnTo>
                  <a:lnTo>
                    <a:pt x="86462" y="1628945"/>
                  </a:lnTo>
                  <a:lnTo>
                    <a:pt x="86462" y="852170"/>
                  </a:lnTo>
                  <a:cubicBezTo>
                    <a:pt x="94481" y="461327"/>
                    <a:pt x="389844" y="136424"/>
                    <a:pt x="778158" y="91304"/>
                  </a:cubicBezTo>
                  <a:lnTo>
                    <a:pt x="778158" y="290772"/>
                  </a:lnTo>
                  <a:cubicBezTo>
                    <a:pt x="499777" y="331495"/>
                    <a:pt x="291377" y="567096"/>
                    <a:pt x="284936" y="848366"/>
                  </a:cubicBezTo>
                  <a:close/>
                </a:path>
              </a:pathLst>
            </a:custGeom>
            <a:grpFill/>
            <a:ln w="431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DM Sans" pitchFamily="2" charset="0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965DC79-6DAC-9B91-AD2C-ACDFDB8E6A6C}"/>
                </a:ext>
              </a:extLst>
            </p:cNvPr>
            <p:cNvSpPr/>
            <p:nvPr/>
          </p:nvSpPr>
          <p:spPr>
            <a:xfrm>
              <a:off x="6012628" y="2374650"/>
              <a:ext cx="864620" cy="1715406"/>
            </a:xfrm>
            <a:custGeom>
              <a:avLst/>
              <a:gdLst>
                <a:gd name="connsiteX0" fmla="*/ 864620 w 864620"/>
                <a:gd name="connsiteY0" fmla="*/ 370922 h 1715406"/>
                <a:gd name="connsiteX1" fmla="*/ 864620 w 864620"/>
                <a:gd name="connsiteY1" fmla="*/ 0 h 1715406"/>
                <a:gd name="connsiteX2" fmla="*/ 0 w 864620"/>
                <a:gd name="connsiteY2" fmla="*/ 850787 h 1715406"/>
                <a:gd name="connsiteX3" fmla="*/ 0 w 864620"/>
                <a:gd name="connsiteY3" fmla="*/ 1715407 h 1715406"/>
                <a:gd name="connsiteX4" fmla="*/ 864620 w 864620"/>
                <a:gd name="connsiteY4" fmla="*/ 1715407 h 1715406"/>
                <a:gd name="connsiteX5" fmla="*/ 864620 w 864620"/>
                <a:gd name="connsiteY5" fmla="*/ 850787 h 1715406"/>
                <a:gd name="connsiteX6" fmla="*/ 371354 w 864620"/>
                <a:gd name="connsiteY6" fmla="*/ 850787 h 1715406"/>
                <a:gd name="connsiteX7" fmla="*/ 864620 w 864620"/>
                <a:gd name="connsiteY7" fmla="*/ 370922 h 1715406"/>
                <a:gd name="connsiteX8" fmla="*/ 284936 w 864620"/>
                <a:gd name="connsiteY8" fmla="*/ 848366 h 1715406"/>
                <a:gd name="connsiteX9" fmla="*/ 282428 w 864620"/>
                <a:gd name="connsiteY9" fmla="*/ 937249 h 1715406"/>
                <a:gd name="connsiteX10" fmla="*/ 778158 w 864620"/>
                <a:gd name="connsiteY10" fmla="*/ 937249 h 1715406"/>
                <a:gd name="connsiteX11" fmla="*/ 778158 w 864620"/>
                <a:gd name="connsiteY11" fmla="*/ 1628945 h 1715406"/>
                <a:gd name="connsiteX12" fmla="*/ 86462 w 864620"/>
                <a:gd name="connsiteY12" fmla="*/ 1628945 h 1715406"/>
                <a:gd name="connsiteX13" fmla="*/ 86462 w 864620"/>
                <a:gd name="connsiteY13" fmla="*/ 852170 h 1715406"/>
                <a:gd name="connsiteX14" fmla="*/ 778158 w 864620"/>
                <a:gd name="connsiteY14" fmla="*/ 91304 h 1715406"/>
                <a:gd name="connsiteX15" fmla="*/ 778158 w 864620"/>
                <a:gd name="connsiteY15" fmla="*/ 290772 h 1715406"/>
                <a:gd name="connsiteX16" fmla="*/ 284936 w 864620"/>
                <a:gd name="connsiteY16" fmla="*/ 848366 h 17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4620" h="1715406">
                  <a:moveTo>
                    <a:pt x="864620" y="370922"/>
                  </a:moveTo>
                  <a:lnTo>
                    <a:pt x="864620" y="0"/>
                  </a:lnTo>
                  <a:cubicBezTo>
                    <a:pt x="392455" y="-61"/>
                    <a:pt x="7557" y="378682"/>
                    <a:pt x="0" y="850787"/>
                  </a:cubicBezTo>
                  <a:lnTo>
                    <a:pt x="0" y="1715407"/>
                  </a:lnTo>
                  <a:lnTo>
                    <a:pt x="864620" y="1715407"/>
                  </a:lnTo>
                  <a:lnTo>
                    <a:pt x="864620" y="850787"/>
                  </a:lnTo>
                  <a:lnTo>
                    <a:pt x="371354" y="850787"/>
                  </a:lnTo>
                  <a:cubicBezTo>
                    <a:pt x="378842" y="583710"/>
                    <a:pt x="597440" y="371052"/>
                    <a:pt x="864620" y="370922"/>
                  </a:cubicBezTo>
                  <a:close/>
                  <a:moveTo>
                    <a:pt x="284936" y="848366"/>
                  </a:moveTo>
                  <a:lnTo>
                    <a:pt x="282428" y="937249"/>
                  </a:lnTo>
                  <a:lnTo>
                    <a:pt x="778158" y="937249"/>
                  </a:lnTo>
                  <a:lnTo>
                    <a:pt x="778158" y="1628945"/>
                  </a:lnTo>
                  <a:lnTo>
                    <a:pt x="86462" y="1628945"/>
                  </a:lnTo>
                  <a:lnTo>
                    <a:pt x="86462" y="852170"/>
                  </a:lnTo>
                  <a:cubicBezTo>
                    <a:pt x="94481" y="461327"/>
                    <a:pt x="389844" y="136424"/>
                    <a:pt x="778158" y="91304"/>
                  </a:cubicBezTo>
                  <a:lnTo>
                    <a:pt x="778158" y="290772"/>
                  </a:lnTo>
                  <a:cubicBezTo>
                    <a:pt x="499777" y="331495"/>
                    <a:pt x="291377" y="567096"/>
                    <a:pt x="284936" y="848366"/>
                  </a:cubicBezTo>
                  <a:close/>
                </a:path>
              </a:pathLst>
            </a:custGeom>
            <a:grpFill/>
            <a:ln w="431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DM Sans" pitchFamily="2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D2C7C16-3386-C3EC-11D5-4DE4CCB8DE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8676" y="1934936"/>
            <a:ext cx="4665888" cy="340450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ts val="5200"/>
              </a:lnSpc>
              <a:defRPr sz="55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Add quote here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AD28D80-0799-74E0-DD52-40B3A7D76BA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281723" y="5421086"/>
            <a:ext cx="4212840" cy="45719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9CEE06-9374-B0D2-826D-002A62C126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BCD5E6C-538A-26B3-2E46-B3D2029D0C2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24953" y="1312986"/>
            <a:ext cx="5157787" cy="4565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buFontTx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text or add image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706E94B-6C6C-C2EF-CE71-1A93A9765DD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28677" y="5421086"/>
            <a:ext cx="359261" cy="45719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–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B3E7A53-9E6C-0FBC-DCBC-BCCDFD4C77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DE711B-6F58-331A-F86B-9BEB0C2E0D3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80742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12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2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14FAFD9-80B0-6572-E789-A2C525556BA3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6096000" cy="62538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C662F0-07DA-3D13-FB44-232EA5344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2C7C16-3386-C3EC-11D5-4DE4CCB8DE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8675" y="2756949"/>
            <a:ext cx="4755695" cy="27886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ts val="5200"/>
              </a:lnSpc>
              <a:defRPr sz="5500" b="1" cap="all" baseline="0">
                <a:solidFill>
                  <a:schemeClr val="accent2"/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Add headline here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CECCA3-5299-11F4-9DAF-17710A180F84}"/>
              </a:ext>
            </a:extLst>
          </p:cNvPr>
          <p:cNvSpPr/>
          <p:nvPr userDrawn="1"/>
        </p:nvSpPr>
        <p:spPr>
          <a:xfrm>
            <a:off x="5156539" y="1111255"/>
            <a:ext cx="1874837" cy="18748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13" name="Online Image Placeholder 12">
            <a:extLst>
              <a:ext uri="{FF2B5EF4-FFF2-40B4-BE49-F238E27FC236}">
                <a16:creationId xmlns:a16="http://schemas.microsoft.com/office/drawing/2014/main" id="{0C19D1D7-BA9A-43A7-0E37-0C7CB0B5129E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5119688" y="1099486"/>
            <a:ext cx="1952625" cy="18748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E9FC32A-5688-AA16-C538-A630DC679C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33663" y="2757402"/>
            <a:ext cx="4923326" cy="2787736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(Click icon placeholder, choose “From Icons” and then right-click to change fill/color)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581204-B1EA-49F1-F552-9B8D50A07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74C2FF32-B966-4C1D-37D0-EC88AD7800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</p:spTree>
    <p:extLst>
      <p:ext uri="{BB962C8B-B14F-4D97-AF65-F5344CB8AC3E}">
        <p14:creationId xmlns:p14="http://schemas.microsoft.com/office/powerpoint/2010/main" val="29620036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4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838B2C0-55ED-C65F-B468-3E5DEA6D4A9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256548" y="1479640"/>
            <a:ext cx="8269706" cy="98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(Click icon placeholder, choose “From Icons” and then right-click to change fill/color) </a:t>
            </a:r>
          </a:p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B27C5D9E-362C-A56E-ABEA-5D021BA565CB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256548" y="2791866"/>
            <a:ext cx="8269706" cy="9901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A50EA831-B5C4-04AA-342F-19AB052A0AE0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3256548" y="4104092"/>
            <a:ext cx="8269706" cy="8837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7C1E40-0B1B-3AE8-A302-77FE5AEC66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Online Image Placeholder 12">
            <a:extLst>
              <a:ext uri="{FF2B5EF4-FFF2-40B4-BE49-F238E27FC236}">
                <a16:creationId xmlns:a16="http://schemas.microsoft.com/office/drawing/2014/main" id="{FD9901B2-F169-A195-FECA-B0B6CA3D842F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1336431" y="1471752"/>
            <a:ext cx="1594547" cy="9525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7" name="Online Image Placeholder 12">
            <a:extLst>
              <a:ext uri="{FF2B5EF4-FFF2-40B4-BE49-F238E27FC236}">
                <a16:creationId xmlns:a16="http://schemas.microsoft.com/office/drawing/2014/main" id="{48977098-BF77-F7C6-EF4F-61194AFB0BF9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1336431" y="2791866"/>
            <a:ext cx="1594547" cy="9525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9" name="Online Image Placeholder 12">
            <a:extLst>
              <a:ext uri="{FF2B5EF4-FFF2-40B4-BE49-F238E27FC236}">
                <a16:creationId xmlns:a16="http://schemas.microsoft.com/office/drawing/2014/main" id="{381A8240-1F72-08F8-72E1-160C8F2995F8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1336431" y="4104092"/>
            <a:ext cx="1594547" cy="88370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7CBC259-F77A-C89E-34CB-8DACD83678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8FD8494-FF16-B2BC-4EA2-1A81F9F1C5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  <p:sp>
        <p:nvSpPr>
          <p:cNvPr id="10" name="Online Image Placeholder 12">
            <a:extLst>
              <a:ext uri="{FF2B5EF4-FFF2-40B4-BE49-F238E27FC236}">
                <a16:creationId xmlns:a16="http://schemas.microsoft.com/office/drawing/2014/main" id="{22CD216A-818F-2344-463A-522ECBA74101}"/>
              </a:ext>
            </a:extLst>
          </p:cNvPr>
          <p:cNvSpPr>
            <a:spLocks noGrp="1"/>
          </p:cNvSpPr>
          <p:nvPr>
            <p:ph type="clipArt" sz="quarter" idx="17"/>
          </p:nvPr>
        </p:nvSpPr>
        <p:spPr>
          <a:xfrm>
            <a:off x="1336430" y="5277162"/>
            <a:ext cx="1594547" cy="85614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E1987ED-CA1F-A087-38D0-CD984416BBA2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256548" y="5249599"/>
            <a:ext cx="8269706" cy="8837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</p:spTree>
    <p:extLst>
      <p:ext uri="{BB962C8B-B14F-4D97-AF65-F5344CB8AC3E}">
        <p14:creationId xmlns:p14="http://schemas.microsoft.com/office/powerpoint/2010/main" val="38818812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4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8A6EDE-3F95-0DF9-570E-27704F404C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838B2C0-55ED-C65F-B468-3E5DEA6D4A9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860884" y="1479639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F18DBAB4-052F-1841-20F0-95ADC618BF2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1860884" y="2394897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6A14176B-637A-90B6-7A38-D24BAAF0079B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1860884" y="3310155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B2C00AB-4783-5839-5DA2-E8458B75D73B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1860884" y="4225413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38C8502-47A1-D216-1C7D-28998402C4F5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860884" y="5140671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F3816BEE-A498-59E9-2188-3CC26E555C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 (RECOMMENDATION: KEY TAKEAWAYS)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53B417-FE5B-1CE7-6694-827424B948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6150" y="1479550"/>
            <a:ext cx="609600" cy="606425"/>
          </a:xfrm>
          <a:prstGeom prst="flowChartConnector">
            <a:avLst/>
          </a:prstGeom>
          <a:solidFill>
            <a:schemeClr val="bg2"/>
          </a:solidFill>
          <a:ln w="25400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A2C756D-63B2-D733-F511-9D85786500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6150" y="2368830"/>
            <a:ext cx="609600" cy="606425"/>
          </a:xfrm>
          <a:prstGeom prst="flowChartConnector">
            <a:avLst/>
          </a:prstGeom>
          <a:solidFill>
            <a:schemeClr val="bg2"/>
          </a:solidFill>
          <a:ln w="25400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9FEAF01-EE56-14CA-FC2C-EEA2F72AA3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7676" y="3276321"/>
            <a:ext cx="609600" cy="606425"/>
          </a:xfrm>
          <a:prstGeom prst="flowChartConnector">
            <a:avLst/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BDCC7398-1FC9-0398-A4D9-98516F95F3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7676" y="4224823"/>
            <a:ext cx="609600" cy="606425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8C8F1E58-9728-5846-5797-7EC82F01F4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7676" y="5140081"/>
            <a:ext cx="609600" cy="606425"/>
          </a:xfrm>
          <a:prstGeom prst="flowChartConnector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75171566-5CE0-8687-E840-73630486D23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245310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 animBg="1">
        <p:tmplLst>
          <p:tmpl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 (2-person with mini bi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383120-9019-DAE0-FAB6-752D359F5E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6BB335D-ADF4-0B7A-F1C1-65EA1E33DF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2965" y="1960386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E4C6C134-7E96-CA7F-B30C-FD81C58ED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2965" y="2310544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9C7996F4-F5B9-2849-B7BD-4EA5461871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3781" y="267430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4A0B154E-3C94-A20B-0006-39B181E819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73781" y="303807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31" name="Graphic 30" descr="@ with solid fill">
            <a:extLst>
              <a:ext uri="{FF2B5EF4-FFF2-40B4-BE49-F238E27FC236}">
                <a16:creationId xmlns:a16="http://schemas.microsoft.com/office/drawing/2014/main" id="{D4A1D3B8-6E00-A7F4-AE0D-88AA7BD4D4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10234" y="3049817"/>
            <a:ext cx="339757" cy="339757"/>
          </a:xfrm>
          <a:prstGeom prst="rect">
            <a:avLst/>
          </a:prstGeom>
        </p:spPr>
      </p:pic>
      <p:pic>
        <p:nvPicPr>
          <p:cNvPr id="33" name="Graphic 32" descr="Marker with solid fill">
            <a:extLst>
              <a:ext uri="{FF2B5EF4-FFF2-40B4-BE49-F238E27FC236}">
                <a16:creationId xmlns:a16="http://schemas.microsoft.com/office/drawing/2014/main" id="{94396597-076D-F46C-B62C-CB8AC8FA74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8685" y="2651394"/>
            <a:ext cx="475439" cy="475439"/>
          </a:xfrm>
          <a:prstGeom prst="rect">
            <a:avLst/>
          </a:prstGeom>
        </p:spPr>
      </p:pic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3752AE53-64B7-3EB5-8BD1-84740933C8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62965" y="3808183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49" name="Text Placeholder 19">
            <a:extLst>
              <a:ext uri="{FF2B5EF4-FFF2-40B4-BE49-F238E27FC236}">
                <a16:creationId xmlns:a16="http://schemas.microsoft.com/office/drawing/2014/main" id="{58C0E448-BF1F-F52E-4E05-CAB1D9988F7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62965" y="415834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F9E0E6A3-8D48-902E-3B0C-CDA51CE3758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467052" y="4531411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C92438A5-503F-A3E0-A898-18176BA5AE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67052" y="489517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920FD3D-1B88-A19E-FEDF-1CA99119726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3433" y="1917700"/>
            <a:ext cx="5443105" cy="1485900"/>
          </a:xfrm>
          <a:prstGeom prst="rect">
            <a:avLst/>
          </a:prstGeom>
          <a:solidFill>
            <a:schemeClr val="bg2"/>
          </a:solidFill>
        </p:spPr>
        <p:txBody>
          <a:bodyPr lIns="182880" tIns="182880" rIns="182880" bIns="91440" anchor="ctr"/>
          <a:lstStyle>
            <a:lvl1pPr marL="0" indent="0">
              <a:buFontTx/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Headshots: Use “_CirclePlain.png” versions</a:t>
            </a:r>
            <a:br>
              <a:rPr lang="en-US" dirty="0"/>
            </a:br>
            <a:r>
              <a:rPr lang="en-US" dirty="0"/>
              <a:t>Click to add mini bio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95F5C53C-2723-AB52-10C2-460C3E07B1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23433" y="3788461"/>
            <a:ext cx="5443105" cy="1485900"/>
          </a:xfrm>
          <a:prstGeom prst="rect">
            <a:avLst/>
          </a:prstGeom>
          <a:solidFill>
            <a:schemeClr val="bg2"/>
          </a:solidFill>
        </p:spPr>
        <p:txBody>
          <a:bodyPr lIns="182880" tIns="182880" rIns="182880" bIns="91440" anchor="ctr"/>
          <a:lstStyle>
            <a:lvl1pPr marL="0" indent="0">
              <a:buFontTx/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mini bio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2655A576-C700-F4E9-E1BF-37FE545CC4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 (RECOMMENDATION: CONTACTS)</a:t>
            </a:r>
          </a:p>
        </p:txBody>
      </p:sp>
      <p:sp>
        <p:nvSpPr>
          <p:cNvPr id="7" name="Online Image Placeholder 5">
            <a:extLst>
              <a:ext uri="{FF2B5EF4-FFF2-40B4-BE49-F238E27FC236}">
                <a16:creationId xmlns:a16="http://schemas.microsoft.com/office/drawing/2014/main" id="{C9BAF149-2DD2-3669-95C7-4D34555F274F}"/>
              </a:ext>
            </a:extLst>
          </p:cNvPr>
          <p:cNvSpPr>
            <a:spLocks noGrp="1"/>
          </p:cNvSpPr>
          <p:nvPr>
            <p:ph type="clipArt" sz="quarter" idx="39"/>
          </p:nvPr>
        </p:nvSpPr>
        <p:spPr>
          <a:xfrm>
            <a:off x="577398" y="1960386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8" name="Online Image Placeholder 5">
            <a:extLst>
              <a:ext uri="{FF2B5EF4-FFF2-40B4-BE49-F238E27FC236}">
                <a16:creationId xmlns:a16="http://schemas.microsoft.com/office/drawing/2014/main" id="{AE4EF46D-C6EF-45B1-4037-568CFA46CC5F}"/>
              </a:ext>
            </a:extLst>
          </p:cNvPr>
          <p:cNvSpPr>
            <a:spLocks noGrp="1"/>
          </p:cNvSpPr>
          <p:nvPr>
            <p:ph type="clipArt" sz="quarter" idx="40"/>
          </p:nvPr>
        </p:nvSpPr>
        <p:spPr>
          <a:xfrm>
            <a:off x="583883" y="3817841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D4D41D8-B97E-466E-6DC0-0667A1D5A26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165885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s (4-pers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383120-9019-DAE0-FAB6-752D359F5E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6BB335D-ADF4-0B7A-F1C1-65EA1E33DF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2965" y="1960386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E4C6C134-7E96-CA7F-B30C-FD81C58ED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2965" y="2310544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9C7996F4-F5B9-2849-B7BD-4EA5461871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3781" y="267430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4A0B154E-3C94-A20B-0006-39B181E819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73781" y="303807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31" name="Graphic 30" descr="@ with solid fill">
            <a:extLst>
              <a:ext uri="{FF2B5EF4-FFF2-40B4-BE49-F238E27FC236}">
                <a16:creationId xmlns:a16="http://schemas.microsoft.com/office/drawing/2014/main" id="{D4A1D3B8-6E00-A7F4-AE0D-88AA7BD4D4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10234" y="3049817"/>
            <a:ext cx="339757" cy="339757"/>
          </a:xfrm>
          <a:prstGeom prst="rect">
            <a:avLst/>
          </a:prstGeom>
        </p:spPr>
      </p:pic>
      <p:pic>
        <p:nvPicPr>
          <p:cNvPr id="33" name="Graphic 32" descr="Marker with solid fill">
            <a:extLst>
              <a:ext uri="{FF2B5EF4-FFF2-40B4-BE49-F238E27FC236}">
                <a16:creationId xmlns:a16="http://schemas.microsoft.com/office/drawing/2014/main" id="{94396597-076D-F46C-B62C-CB8AC8FA74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8685" y="2651394"/>
            <a:ext cx="475439" cy="475439"/>
          </a:xfrm>
          <a:prstGeom prst="rect">
            <a:avLst/>
          </a:prstGeom>
        </p:spPr>
      </p:pic>
      <p:sp>
        <p:nvSpPr>
          <p:cNvPr id="41" name="Text Placeholder 19">
            <a:extLst>
              <a:ext uri="{FF2B5EF4-FFF2-40B4-BE49-F238E27FC236}">
                <a16:creationId xmlns:a16="http://schemas.microsoft.com/office/drawing/2014/main" id="{0C976145-5E8C-22E9-0159-340F8EDB27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87361" y="1928875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42" name="Text Placeholder 19">
            <a:extLst>
              <a:ext uri="{FF2B5EF4-FFF2-40B4-BE49-F238E27FC236}">
                <a16:creationId xmlns:a16="http://schemas.microsoft.com/office/drawing/2014/main" id="{BBAF5421-CBD1-5746-8CB8-FC7CFC1FDE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87361" y="2279033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3752AE53-64B7-3EB5-8BD1-84740933C8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62965" y="3808183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49" name="Text Placeholder 19">
            <a:extLst>
              <a:ext uri="{FF2B5EF4-FFF2-40B4-BE49-F238E27FC236}">
                <a16:creationId xmlns:a16="http://schemas.microsoft.com/office/drawing/2014/main" id="{58C0E448-BF1F-F52E-4E05-CAB1D9988F7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62965" y="415834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5" name="Text Placeholder 19">
            <a:extLst>
              <a:ext uri="{FF2B5EF4-FFF2-40B4-BE49-F238E27FC236}">
                <a16:creationId xmlns:a16="http://schemas.microsoft.com/office/drawing/2014/main" id="{3C8E6437-2046-13F6-F3FC-1AA81ED1C2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87361" y="3776672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56" name="Text Placeholder 19">
            <a:extLst>
              <a:ext uri="{FF2B5EF4-FFF2-40B4-BE49-F238E27FC236}">
                <a16:creationId xmlns:a16="http://schemas.microsoft.com/office/drawing/2014/main" id="{882DD764-9518-23F8-36A4-232F905329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87361" y="4126830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F9E0E6A3-8D48-902E-3B0C-CDA51CE3758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467052" y="4531411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C92438A5-503F-A3E0-A898-18176BA5AE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67052" y="489517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12" name="Graphic 11" descr="@ with solid fill">
            <a:extLst>
              <a:ext uri="{FF2B5EF4-FFF2-40B4-BE49-F238E27FC236}">
                <a16:creationId xmlns:a16="http://schemas.microsoft.com/office/drawing/2014/main" id="{E431A992-1FE6-10FB-AE51-6A27EFA6E3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03505" y="4906921"/>
            <a:ext cx="339757" cy="339757"/>
          </a:xfrm>
          <a:prstGeom prst="rect">
            <a:avLst/>
          </a:prstGeom>
        </p:spPr>
      </p:pic>
      <p:pic>
        <p:nvPicPr>
          <p:cNvPr id="13" name="Graphic 12" descr="Marker with solid fill">
            <a:extLst>
              <a:ext uri="{FF2B5EF4-FFF2-40B4-BE49-F238E27FC236}">
                <a16:creationId xmlns:a16="http://schemas.microsoft.com/office/drawing/2014/main" id="{6BC2AAA0-ECCA-B4E5-6B37-096E3A2551A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1956" y="4508498"/>
            <a:ext cx="475439" cy="475439"/>
          </a:xfrm>
          <a:prstGeom prst="rect">
            <a:avLst/>
          </a:prstGeom>
        </p:spPr>
      </p:pic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7FB559DD-FEEA-5F1F-E650-BA14E7F40AD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29298" y="4531411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021AC59E-BB48-3FCD-5EDD-F794E14E930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9298" y="489517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16" name="Graphic 15" descr="@ with solid fill">
            <a:extLst>
              <a:ext uri="{FF2B5EF4-FFF2-40B4-BE49-F238E27FC236}">
                <a16:creationId xmlns:a16="http://schemas.microsoft.com/office/drawing/2014/main" id="{44DD203D-5E14-3377-B194-4E498950A3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65751" y="4906921"/>
            <a:ext cx="339757" cy="339757"/>
          </a:xfrm>
          <a:prstGeom prst="rect">
            <a:avLst/>
          </a:prstGeom>
        </p:spPr>
      </p:pic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591B8D59-90EC-0F7A-53F8-BE4F53B345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84202" y="4508498"/>
            <a:ext cx="475439" cy="475439"/>
          </a:xfrm>
          <a:prstGeom prst="rect">
            <a:avLst/>
          </a:prstGeom>
        </p:spPr>
      </p:pic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E06F6C4C-D5C3-8B8B-852C-5BB5C53954D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98177" y="267430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F726C4B9-0365-EB19-9246-3AD07D54E4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8177" y="303807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21" name="Graphic 20" descr="@ with solid fill">
            <a:extLst>
              <a:ext uri="{FF2B5EF4-FFF2-40B4-BE49-F238E27FC236}">
                <a16:creationId xmlns:a16="http://schemas.microsoft.com/office/drawing/2014/main" id="{27D6DA49-44F7-6914-F444-D67BFD79C6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34630" y="3049817"/>
            <a:ext cx="339757" cy="339757"/>
          </a:xfrm>
          <a:prstGeom prst="rect">
            <a:avLst/>
          </a:prstGeom>
        </p:spPr>
      </p:pic>
      <p:pic>
        <p:nvPicPr>
          <p:cNvPr id="22" name="Graphic 21" descr="Marker with solid fill">
            <a:extLst>
              <a:ext uri="{FF2B5EF4-FFF2-40B4-BE49-F238E27FC236}">
                <a16:creationId xmlns:a16="http://schemas.microsoft.com/office/drawing/2014/main" id="{DB77B3DB-1DE1-AD40-72BD-98FE597A2C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53081" y="2651394"/>
            <a:ext cx="475439" cy="475439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DEA2A30A-B5C2-4E3D-9E8D-A30F2B42E68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 (RECOMMENDATION: CONTACTS)</a:t>
            </a:r>
          </a:p>
        </p:txBody>
      </p:sp>
      <p:sp>
        <p:nvSpPr>
          <p:cNvPr id="9" name="Online Image Placeholder 5">
            <a:extLst>
              <a:ext uri="{FF2B5EF4-FFF2-40B4-BE49-F238E27FC236}">
                <a16:creationId xmlns:a16="http://schemas.microsoft.com/office/drawing/2014/main" id="{FC33357F-C902-D044-C399-6F434524B55D}"/>
              </a:ext>
            </a:extLst>
          </p:cNvPr>
          <p:cNvSpPr>
            <a:spLocks noGrp="1"/>
          </p:cNvSpPr>
          <p:nvPr>
            <p:ph type="clipArt" sz="quarter" idx="39"/>
          </p:nvPr>
        </p:nvSpPr>
        <p:spPr>
          <a:xfrm>
            <a:off x="577398" y="1960386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23" name="Online Image Placeholder 5">
            <a:extLst>
              <a:ext uri="{FF2B5EF4-FFF2-40B4-BE49-F238E27FC236}">
                <a16:creationId xmlns:a16="http://schemas.microsoft.com/office/drawing/2014/main" id="{A5F8F556-5726-5E63-6757-064B1F5BC0CD}"/>
              </a:ext>
            </a:extLst>
          </p:cNvPr>
          <p:cNvSpPr>
            <a:spLocks noGrp="1"/>
          </p:cNvSpPr>
          <p:nvPr>
            <p:ph type="clipArt" sz="quarter" idx="40"/>
          </p:nvPr>
        </p:nvSpPr>
        <p:spPr>
          <a:xfrm>
            <a:off x="583883" y="3817841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24" name="Online Image Placeholder 5">
            <a:extLst>
              <a:ext uri="{FF2B5EF4-FFF2-40B4-BE49-F238E27FC236}">
                <a16:creationId xmlns:a16="http://schemas.microsoft.com/office/drawing/2014/main" id="{5764BAD9-2432-F470-157E-328503A1AFAC}"/>
              </a:ext>
            </a:extLst>
          </p:cNvPr>
          <p:cNvSpPr>
            <a:spLocks noGrp="1"/>
          </p:cNvSpPr>
          <p:nvPr>
            <p:ph type="clipArt" sz="quarter" idx="41"/>
          </p:nvPr>
        </p:nvSpPr>
        <p:spPr>
          <a:xfrm>
            <a:off x="6195384" y="1944850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28" name="Online Image Placeholder 5">
            <a:extLst>
              <a:ext uri="{FF2B5EF4-FFF2-40B4-BE49-F238E27FC236}">
                <a16:creationId xmlns:a16="http://schemas.microsoft.com/office/drawing/2014/main" id="{117102A1-82B8-7E35-9F89-FF43556A35E2}"/>
              </a:ext>
            </a:extLst>
          </p:cNvPr>
          <p:cNvSpPr>
            <a:spLocks noGrp="1"/>
          </p:cNvSpPr>
          <p:nvPr>
            <p:ph type="clipArt" sz="quarter" idx="42"/>
          </p:nvPr>
        </p:nvSpPr>
        <p:spPr>
          <a:xfrm>
            <a:off x="6201869" y="3802305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0260A93-8F1A-E956-DD2F-F049444649C2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29165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 (6-pers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BD7469E-FCF3-71F8-819A-423C6B51C8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1A65E00-EBC7-E4EF-CB39-D45B1CC029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2965" y="118666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133FCA47-B57E-58AE-4728-A9BCCAF3EA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2965" y="1536819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3619F296-55D6-E13F-0582-17E1D1BFD9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3781" y="1900582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2A419A4A-3247-EE25-2985-1BF709FD48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73781" y="2264345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30" name="Graphic 29" descr="@ with solid fill">
            <a:extLst>
              <a:ext uri="{FF2B5EF4-FFF2-40B4-BE49-F238E27FC236}">
                <a16:creationId xmlns:a16="http://schemas.microsoft.com/office/drawing/2014/main" id="{FB1BC076-D768-6787-13A0-808415231F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10234" y="2276092"/>
            <a:ext cx="339757" cy="339757"/>
          </a:xfrm>
          <a:prstGeom prst="rect">
            <a:avLst/>
          </a:prstGeom>
        </p:spPr>
      </p:pic>
      <p:pic>
        <p:nvPicPr>
          <p:cNvPr id="32" name="Graphic 31" descr="Marker with solid fill">
            <a:extLst>
              <a:ext uri="{FF2B5EF4-FFF2-40B4-BE49-F238E27FC236}">
                <a16:creationId xmlns:a16="http://schemas.microsoft.com/office/drawing/2014/main" id="{C9270B6A-78A0-7995-2BAA-F2B108AB88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8685" y="1877669"/>
            <a:ext cx="475439" cy="475439"/>
          </a:xfrm>
          <a:prstGeom prst="rect">
            <a:avLst/>
          </a:prstGeom>
        </p:spPr>
      </p:pic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6417FB15-5EE4-D45B-274D-A5122A7A9F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87361" y="1155150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88273BC4-E1C5-E31C-2B26-B1F572E1AB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87361" y="1505308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678AD668-C84C-4906-7B62-78FAD25C1E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62965" y="2858612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38" name="Text Placeholder 19">
            <a:extLst>
              <a:ext uri="{FF2B5EF4-FFF2-40B4-BE49-F238E27FC236}">
                <a16:creationId xmlns:a16="http://schemas.microsoft.com/office/drawing/2014/main" id="{AEFD9AEC-F564-39F8-AE31-29DFBF6B580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62965" y="3208770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0" name="Text Placeholder 19">
            <a:extLst>
              <a:ext uri="{FF2B5EF4-FFF2-40B4-BE49-F238E27FC236}">
                <a16:creationId xmlns:a16="http://schemas.microsoft.com/office/drawing/2014/main" id="{094BC672-3C5E-FFE5-2E19-3F32CFB707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87361" y="282710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62" name="Text Placeholder 19">
            <a:extLst>
              <a:ext uri="{FF2B5EF4-FFF2-40B4-BE49-F238E27FC236}">
                <a16:creationId xmlns:a16="http://schemas.microsoft.com/office/drawing/2014/main" id="{74A88F9A-E035-3058-379E-E04818D528F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87361" y="3177259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4" name="Text Placeholder 19">
            <a:extLst>
              <a:ext uri="{FF2B5EF4-FFF2-40B4-BE49-F238E27FC236}">
                <a16:creationId xmlns:a16="http://schemas.microsoft.com/office/drawing/2014/main" id="{3CC7E190-93EB-C251-26CE-158DE8B12B5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467052" y="358184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65" name="Text Placeholder 19">
            <a:extLst>
              <a:ext uri="{FF2B5EF4-FFF2-40B4-BE49-F238E27FC236}">
                <a16:creationId xmlns:a16="http://schemas.microsoft.com/office/drawing/2014/main" id="{89537897-94E7-8A2C-4F16-057E0690030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67052" y="3945603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66" name="Graphic 65" descr="@ with solid fill">
            <a:extLst>
              <a:ext uri="{FF2B5EF4-FFF2-40B4-BE49-F238E27FC236}">
                <a16:creationId xmlns:a16="http://schemas.microsoft.com/office/drawing/2014/main" id="{3FA541BA-7F87-7AD7-933C-DD8BFA8C18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03505" y="3957350"/>
            <a:ext cx="339757" cy="339757"/>
          </a:xfrm>
          <a:prstGeom prst="rect">
            <a:avLst/>
          </a:prstGeom>
        </p:spPr>
      </p:pic>
      <p:pic>
        <p:nvPicPr>
          <p:cNvPr id="67" name="Graphic 66" descr="Marker with solid fill">
            <a:extLst>
              <a:ext uri="{FF2B5EF4-FFF2-40B4-BE49-F238E27FC236}">
                <a16:creationId xmlns:a16="http://schemas.microsoft.com/office/drawing/2014/main" id="{2EDFA078-E6FD-5A51-4AE3-4C4B88A81B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1956" y="3558927"/>
            <a:ext cx="475439" cy="475439"/>
          </a:xfrm>
          <a:prstGeom prst="rect">
            <a:avLst/>
          </a:prstGeom>
        </p:spPr>
      </p:pic>
      <p:sp>
        <p:nvSpPr>
          <p:cNvPr id="68" name="Text Placeholder 19">
            <a:extLst>
              <a:ext uri="{FF2B5EF4-FFF2-40B4-BE49-F238E27FC236}">
                <a16:creationId xmlns:a16="http://schemas.microsoft.com/office/drawing/2014/main" id="{1EDC1C90-6576-6E28-7092-A486B3C78DA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29298" y="358184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3B23BC20-AAA4-470B-6191-982E4F5A60A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9298" y="3945603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70" name="Graphic 69" descr="@ with solid fill">
            <a:extLst>
              <a:ext uri="{FF2B5EF4-FFF2-40B4-BE49-F238E27FC236}">
                <a16:creationId xmlns:a16="http://schemas.microsoft.com/office/drawing/2014/main" id="{006EEB07-0BB1-DD06-AB9C-6C0B1EA96A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65751" y="3957350"/>
            <a:ext cx="339757" cy="339757"/>
          </a:xfrm>
          <a:prstGeom prst="rect">
            <a:avLst/>
          </a:prstGeom>
        </p:spPr>
      </p:pic>
      <p:pic>
        <p:nvPicPr>
          <p:cNvPr id="71" name="Graphic 70" descr="Marker with solid fill">
            <a:extLst>
              <a:ext uri="{FF2B5EF4-FFF2-40B4-BE49-F238E27FC236}">
                <a16:creationId xmlns:a16="http://schemas.microsoft.com/office/drawing/2014/main" id="{37A36EB3-8565-2B0D-22D8-41158C1602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84202" y="3558927"/>
            <a:ext cx="475439" cy="475439"/>
          </a:xfrm>
          <a:prstGeom prst="rect">
            <a:avLst/>
          </a:prstGeom>
        </p:spPr>
      </p:pic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7812F48B-5A45-A91B-C3E8-1F7098DB663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98177" y="1900582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122B677A-304D-6933-C79A-9EB5588680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8177" y="2264345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74" name="Graphic 73" descr="@ with solid fill">
            <a:extLst>
              <a:ext uri="{FF2B5EF4-FFF2-40B4-BE49-F238E27FC236}">
                <a16:creationId xmlns:a16="http://schemas.microsoft.com/office/drawing/2014/main" id="{6B503ECE-9CA8-9D97-66B7-C8F71DD326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34630" y="2276092"/>
            <a:ext cx="339757" cy="339757"/>
          </a:xfrm>
          <a:prstGeom prst="rect">
            <a:avLst/>
          </a:prstGeom>
        </p:spPr>
      </p:pic>
      <p:pic>
        <p:nvPicPr>
          <p:cNvPr id="75" name="Graphic 74" descr="Marker with solid fill">
            <a:extLst>
              <a:ext uri="{FF2B5EF4-FFF2-40B4-BE49-F238E27FC236}">
                <a16:creationId xmlns:a16="http://schemas.microsoft.com/office/drawing/2014/main" id="{725ED848-718C-9EB1-FAB2-235185008B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53081" y="1877669"/>
            <a:ext cx="475439" cy="475439"/>
          </a:xfrm>
          <a:prstGeom prst="rect">
            <a:avLst/>
          </a:prstGeom>
        </p:spPr>
      </p:pic>
      <p:sp>
        <p:nvSpPr>
          <p:cNvPr id="76" name="Text Placeholder 19">
            <a:extLst>
              <a:ext uri="{FF2B5EF4-FFF2-40B4-BE49-F238E27FC236}">
                <a16:creationId xmlns:a16="http://schemas.microsoft.com/office/drawing/2014/main" id="{4DAEE96A-46B9-D5C5-C056-9B3F82D36F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162965" y="4562783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77" name="Text Placeholder 19">
            <a:extLst>
              <a:ext uri="{FF2B5EF4-FFF2-40B4-BE49-F238E27FC236}">
                <a16:creationId xmlns:a16="http://schemas.microsoft.com/office/drawing/2014/main" id="{46316CA6-5F5E-9087-0988-1A06B65610C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162965" y="491294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8" name="Text Placeholder 19">
            <a:extLst>
              <a:ext uri="{FF2B5EF4-FFF2-40B4-BE49-F238E27FC236}">
                <a16:creationId xmlns:a16="http://schemas.microsoft.com/office/drawing/2014/main" id="{27738197-BC0D-074E-F64A-D576DB386AA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473781" y="527670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79" name="Text Placeholder 19">
            <a:extLst>
              <a:ext uri="{FF2B5EF4-FFF2-40B4-BE49-F238E27FC236}">
                <a16:creationId xmlns:a16="http://schemas.microsoft.com/office/drawing/2014/main" id="{C5A181C6-030A-6F8F-9456-802DABD7540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473781" y="564046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81" name="Graphic 80" descr="@ with solid fill">
            <a:extLst>
              <a:ext uri="{FF2B5EF4-FFF2-40B4-BE49-F238E27FC236}">
                <a16:creationId xmlns:a16="http://schemas.microsoft.com/office/drawing/2014/main" id="{5D8ADD99-928D-5300-010D-D6CEFCE0F4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10234" y="5652214"/>
            <a:ext cx="339757" cy="339757"/>
          </a:xfrm>
          <a:prstGeom prst="rect">
            <a:avLst/>
          </a:prstGeom>
        </p:spPr>
      </p:pic>
      <p:pic>
        <p:nvPicPr>
          <p:cNvPr id="82" name="Graphic 81" descr="Marker with solid fill">
            <a:extLst>
              <a:ext uri="{FF2B5EF4-FFF2-40B4-BE49-F238E27FC236}">
                <a16:creationId xmlns:a16="http://schemas.microsoft.com/office/drawing/2014/main" id="{7B1119C6-F06A-C55C-D2F6-77CFA08FD6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8685" y="5253791"/>
            <a:ext cx="475439" cy="475439"/>
          </a:xfrm>
          <a:prstGeom prst="rect">
            <a:avLst/>
          </a:prstGeom>
        </p:spPr>
      </p:pic>
      <p:sp>
        <p:nvSpPr>
          <p:cNvPr id="83" name="Text Placeholder 19">
            <a:extLst>
              <a:ext uri="{FF2B5EF4-FFF2-40B4-BE49-F238E27FC236}">
                <a16:creationId xmlns:a16="http://schemas.microsoft.com/office/drawing/2014/main" id="{8025A81C-2E87-2701-AB76-297C6350EA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87361" y="4531272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B275D2CE-BBD1-561B-F3D9-4E728179AE4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787361" y="4881430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6" name="Text Placeholder 19">
            <a:extLst>
              <a:ext uri="{FF2B5EF4-FFF2-40B4-BE49-F238E27FC236}">
                <a16:creationId xmlns:a16="http://schemas.microsoft.com/office/drawing/2014/main" id="{44589ECE-2369-60CB-E271-8900F11C56B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98177" y="527670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72AEFDBC-DE31-A103-5622-71BF6E9438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98177" y="564046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88" name="Graphic 87" descr="@ with solid fill">
            <a:extLst>
              <a:ext uri="{FF2B5EF4-FFF2-40B4-BE49-F238E27FC236}">
                <a16:creationId xmlns:a16="http://schemas.microsoft.com/office/drawing/2014/main" id="{208A6484-F259-E4CD-C004-4C51D8CFF4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34630" y="5652214"/>
            <a:ext cx="339757" cy="339757"/>
          </a:xfrm>
          <a:prstGeom prst="rect">
            <a:avLst/>
          </a:prstGeom>
        </p:spPr>
      </p:pic>
      <p:pic>
        <p:nvPicPr>
          <p:cNvPr id="89" name="Graphic 88" descr="Marker with solid fill">
            <a:extLst>
              <a:ext uri="{FF2B5EF4-FFF2-40B4-BE49-F238E27FC236}">
                <a16:creationId xmlns:a16="http://schemas.microsoft.com/office/drawing/2014/main" id="{22AFB638-8559-AB21-87D4-C3191A1071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53081" y="5253791"/>
            <a:ext cx="475439" cy="475439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FA817A4-4F16-BB7C-E3B1-D9F5DB2F78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 (RECOMMENDATION: CONTACTS)</a:t>
            </a:r>
          </a:p>
        </p:txBody>
      </p:sp>
      <p:sp>
        <p:nvSpPr>
          <p:cNvPr id="6" name="Online Image Placeholder 5">
            <a:extLst>
              <a:ext uri="{FF2B5EF4-FFF2-40B4-BE49-F238E27FC236}">
                <a16:creationId xmlns:a16="http://schemas.microsoft.com/office/drawing/2014/main" id="{7068917E-DDFE-FFE0-35C4-AAE5A9D06068}"/>
              </a:ext>
            </a:extLst>
          </p:cNvPr>
          <p:cNvSpPr>
            <a:spLocks noGrp="1"/>
          </p:cNvSpPr>
          <p:nvPr>
            <p:ph type="clipArt" sz="quarter" idx="39"/>
          </p:nvPr>
        </p:nvSpPr>
        <p:spPr>
          <a:xfrm>
            <a:off x="561975" y="1155700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7" name="Online Image Placeholder 5">
            <a:extLst>
              <a:ext uri="{FF2B5EF4-FFF2-40B4-BE49-F238E27FC236}">
                <a16:creationId xmlns:a16="http://schemas.microsoft.com/office/drawing/2014/main" id="{618C9330-9EB3-4722-EA34-4BF0D6CD542D}"/>
              </a:ext>
            </a:extLst>
          </p:cNvPr>
          <p:cNvSpPr>
            <a:spLocks noGrp="1"/>
          </p:cNvSpPr>
          <p:nvPr>
            <p:ph type="clipArt" sz="quarter" idx="40"/>
          </p:nvPr>
        </p:nvSpPr>
        <p:spPr>
          <a:xfrm>
            <a:off x="559822" y="2858612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8" name="Online Image Placeholder 5">
            <a:extLst>
              <a:ext uri="{FF2B5EF4-FFF2-40B4-BE49-F238E27FC236}">
                <a16:creationId xmlns:a16="http://schemas.microsoft.com/office/drawing/2014/main" id="{8F545FB6-F03C-D8EB-472B-D1482A4FEB97}"/>
              </a:ext>
            </a:extLst>
          </p:cNvPr>
          <p:cNvSpPr>
            <a:spLocks noGrp="1"/>
          </p:cNvSpPr>
          <p:nvPr>
            <p:ph type="clipArt" sz="quarter" idx="41"/>
          </p:nvPr>
        </p:nvSpPr>
        <p:spPr>
          <a:xfrm>
            <a:off x="568185" y="4561524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9" name="Online Image Placeholder 5">
            <a:extLst>
              <a:ext uri="{FF2B5EF4-FFF2-40B4-BE49-F238E27FC236}">
                <a16:creationId xmlns:a16="http://schemas.microsoft.com/office/drawing/2014/main" id="{3615CB85-27E3-8510-CEDD-758550B1F9EE}"/>
              </a:ext>
            </a:extLst>
          </p:cNvPr>
          <p:cNvSpPr>
            <a:spLocks noGrp="1"/>
          </p:cNvSpPr>
          <p:nvPr>
            <p:ph type="clipArt" sz="quarter" idx="42"/>
          </p:nvPr>
        </p:nvSpPr>
        <p:spPr>
          <a:xfrm>
            <a:off x="6186371" y="1155150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0" name="Online Image Placeholder 5">
            <a:extLst>
              <a:ext uri="{FF2B5EF4-FFF2-40B4-BE49-F238E27FC236}">
                <a16:creationId xmlns:a16="http://schemas.microsoft.com/office/drawing/2014/main" id="{1D5D73B8-3BE6-B684-1E7F-1F9C9269A125}"/>
              </a:ext>
            </a:extLst>
          </p:cNvPr>
          <p:cNvSpPr>
            <a:spLocks noGrp="1"/>
          </p:cNvSpPr>
          <p:nvPr>
            <p:ph type="clipArt" sz="quarter" idx="43"/>
          </p:nvPr>
        </p:nvSpPr>
        <p:spPr>
          <a:xfrm>
            <a:off x="6184218" y="2858062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1" name="Online Image Placeholder 5">
            <a:extLst>
              <a:ext uri="{FF2B5EF4-FFF2-40B4-BE49-F238E27FC236}">
                <a16:creationId xmlns:a16="http://schemas.microsoft.com/office/drawing/2014/main" id="{A714B73F-A6B9-1878-88F1-32522F3C0DF4}"/>
              </a:ext>
            </a:extLst>
          </p:cNvPr>
          <p:cNvSpPr>
            <a:spLocks noGrp="1"/>
          </p:cNvSpPr>
          <p:nvPr>
            <p:ph type="clipArt" sz="quarter" idx="44"/>
          </p:nvPr>
        </p:nvSpPr>
        <p:spPr>
          <a:xfrm>
            <a:off x="6192581" y="4560974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59EE426-3798-E341-3EAF-597F84A13CBD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503801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s Map (current as of July 2026)"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2545B7-E95F-5586-1C46-04AFAE49A8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9" name="Picture 8" descr="A map of the united states&#10;&#10;AI-generated content may be incorrect.">
            <a:extLst>
              <a:ext uri="{FF2B5EF4-FFF2-40B4-BE49-F238E27FC236}">
                <a16:creationId xmlns:a16="http://schemas.microsoft.com/office/drawing/2014/main" id="{D4246AE3-539C-A568-94AA-87A897E4F9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" t="13572" r="7378" b="15595"/>
          <a:stretch>
            <a:fillRect/>
          </a:stretch>
        </p:blipFill>
        <p:spPr>
          <a:xfrm>
            <a:off x="831095" y="971974"/>
            <a:ext cx="8204736" cy="533531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3AF809F-DFCD-4BCD-FFEE-84C43C7D5B20}"/>
              </a:ext>
            </a:extLst>
          </p:cNvPr>
          <p:cNvGrpSpPr/>
          <p:nvPr userDrawn="1"/>
        </p:nvGrpSpPr>
        <p:grpSpPr>
          <a:xfrm>
            <a:off x="9264225" y="2411832"/>
            <a:ext cx="1820634" cy="2490107"/>
            <a:chOff x="9142987" y="2345459"/>
            <a:chExt cx="1820634" cy="249010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A10FB5B-4EA4-73A7-36B3-A316CD54A3FC}"/>
                </a:ext>
              </a:extLst>
            </p:cNvPr>
            <p:cNvSpPr>
              <a:spLocks/>
            </p:cNvSpPr>
            <p:nvPr userDrawn="1"/>
          </p:nvSpPr>
          <p:spPr>
            <a:xfrm>
              <a:off x="9142987" y="2345459"/>
              <a:ext cx="1820634" cy="2490107"/>
            </a:xfrm>
            <a:prstGeom prst="round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DM Sans" pitchFamily="2" charset="0"/>
              </a:endParaRPr>
            </a:p>
          </p:txBody>
        </p:sp>
        <p:pic>
          <p:nvPicPr>
            <p:cNvPr id="13" name="Graphic 12" descr="Marker with solid fill">
              <a:extLst>
                <a:ext uri="{FF2B5EF4-FFF2-40B4-BE49-F238E27FC236}">
                  <a16:creationId xmlns:a16="http://schemas.microsoft.com/office/drawing/2014/main" id="{371E2C2F-3CCC-473B-BCB2-82FF7529C8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76700" y="2503362"/>
              <a:ext cx="1153205" cy="1153205"/>
            </a:xfrm>
            <a:prstGeom prst="rect">
              <a:avLst/>
            </a:prstGeom>
          </p:spPr>
        </p:pic>
        <p:sp>
          <p:nvSpPr>
            <p:cNvPr id="15" name="Title 1">
              <a:extLst>
                <a:ext uri="{FF2B5EF4-FFF2-40B4-BE49-F238E27FC236}">
                  <a16:creationId xmlns:a16="http://schemas.microsoft.com/office/drawing/2014/main" id="{F3AB2CE4-EC52-3FF9-50E9-E319E90488D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357299" y="3639634"/>
              <a:ext cx="1392009" cy="100405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accent3"/>
                  </a:solidFill>
                  <a:latin typeface="Rift Bold" panose="00000800000000000000" pitchFamily="50" charset="0"/>
                  <a:ea typeface="+mj-ea"/>
                  <a:cs typeface="+mj-cs"/>
                </a:defRPr>
              </a:lvl1pPr>
            </a:lstStyle>
            <a:p>
              <a:r>
                <a:rPr lang="en-US" sz="5000" b="1" dirty="0">
                  <a:latin typeface="Bahnschrift" panose="020B0502040204020203" pitchFamily="34" charset="0"/>
                </a:rPr>
                <a:t>18</a:t>
              </a:r>
              <a:r>
                <a:rPr lang="en-US" sz="2000" b="1" dirty="0">
                  <a:latin typeface="Rift Bold" panose="00000800000000000000" pitchFamily="50" charset="0"/>
                </a:rPr>
                <a:t> </a:t>
              </a:r>
            </a:p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Offices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EFFDAB9-F7D2-0579-1DD2-B59AB8F733BD}"/>
              </a:ext>
            </a:extLst>
          </p:cNvPr>
          <p:cNvSpPr txBox="1"/>
          <p:nvPr userDrawn="1"/>
        </p:nvSpPr>
        <p:spPr>
          <a:xfrm>
            <a:off x="838200" y="217078"/>
            <a:ext cx="1082777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b="1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We Advise </a:t>
            </a:r>
            <a:r>
              <a:rPr lang="en-US" sz="3200" b="1" cap="non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CLIENTS </a:t>
            </a:r>
            <a:r>
              <a:rPr lang="en-US" sz="3200" b="1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Across the U.S.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A9CDDF6-29C1-C0F0-D6C1-2E5255018DC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43914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A5AFB4-8485-C861-957A-FDA8298FCA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 descr="Badge Question Mark with solid fill">
            <a:extLst>
              <a:ext uri="{FF2B5EF4-FFF2-40B4-BE49-F238E27FC236}">
                <a16:creationId xmlns:a16="http://schemas.microsoft.com/office/drawing/2014/main" id="{87364318-A3E9-61C8-EE02-3CC99D1489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96" t="7771" r="22198" b="7504"/>
          <a:stretch>
            <a:fillRect/>
          </a:stretch>
        </p:blipFill>
        <p:spPr>
          <a:xfrm>
            <a:off x="7552592" y="192108"/>
            <a:ext cx="4639408" cy="533344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E91B578-A088-9205-E30A-E86B0178EAE2}"/>
              </a:ext>
            </a:extLst>
          </p:cNvPr>
          <p:cNvGrpSpPr/>
          <p:nvPr userDrawn="1"/>
        </p:nvGrpSpPr>
        <p:grpSpPr>
          <a:xfrm>
            <a:off x="0" y="5816361"/>
            <a:ext cx="12192000" cy="1059223"/>
            <a:chOff x="0" y="5816361"/>
            <a:chExt cx="12192000" cy="105922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76A37E1-F12E-BACF-EABD-1D2A36D2F034}"/>
                </a:ext>
              </a:extLst>
            </p:cNvPr>
            <p:cNvSpPr/>
            <p:nvPr userDrawn="1"/>
          </p:nvSpPr>
          <p:spPr>
            <a:xfrm>
              <a:off x="0" y="5816361"/>
              <a:ext cx="12192000" cy="10416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BA0A2FF-AA59-5825-E2AD-3B897FE57C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28275" y="5833945"/>
              <a:ext cx="2383777" cy="1041639"/>
            </a:xfrm>
            <a:prstGeom prst="rect">
              <a:avLst/>
            </a:prstGeom>
          </p:spPr>
        </p:pic>
        <p:sp>
          <p:nvSpPr>
            <p:cNvPr id="15" name="Date Placeholder 3">
              <a:extLst>
                <a:ext uri="{FF2B5EF4-FFF2-40B4-BE49-F238E27FC236}">
                  <a16:creationId xmlns:a16="http://schemas.microsoft.com/office/drawing/2014/main" id="{3A4C84A6-D34F-CEFB-CAFF-10E0D44EC84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08150" y="6426426"/>
              <a:ext cx="1815192" cy="2508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tx1"/>
                  </a:solidFill>
                  <a:latin typeface="DM Sans" pitchFamily="2" charset="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en-US" sz="1600" b="1" dirty="0">
                  <a:solidFill>
                    <a:schemeClr val="accent1"/>
                  </a:solidFill>
                  <a:cs typeface="Arial"/>
                </a:rPr>
                <a:t>saul.com</a:t>
              </a:r>
              <a:endParaRPr lang="en-US" altLang="en-US" sz="1600" dirty="0">
                <a:solidFill>
                  <a:schemeClr val="accent1"/>
                </a:solidFill>
                <a:cs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A073064-54A8-67A9-FB93-96A802779246}"/>
              </a:ext>
            </a:extLst>
          </p:cNvPr>
          <p:cNvSpPr txBox="1"/>
          <p:nvPr userDrawn="1"/>
        </p:nvSpPr>
        <p:spPr>
          <a:xfrm>
            <a:off x="643467" y="2347042"/>
            <a:ext cx="6955042" cy="18620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1500" b="1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1037173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/Disclaim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E2A6D30-9B01-9560-904C-1C0EC9503F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r="42500"/>
          <a:stretch>
            <a:fillRect/>
          </a:stretch>
        </p:blipFill>
        <p:spPr>
          <a:xfrm>
            <a:off x="0" y="0"/>
            <a:ext cx="6949440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1AFEC82-1E23-6B2A-CD89-2665FCF83A0C}"/>
              </a:ext>
            </a:extLst>
          </p:cNvPr>
          <p:cNvGrpSpPr/>
          <p:nvPr userDrawn="1"/>
        </p:nvGrpSpPr>
        <p:grpSpPr>
          <a:xfrm>
            <a:off x="0" y="5816361"/>
            <a:ext cx="12192000" cy="1059223"/>
            <a:chOff x="0" y="5816361"/>
            <a:chExt cx="12192000" cy="105922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8AEC778-B58E-7946-7DFB-F77AA672D3C8}"/>
                </a:ext>
              </a:extLst>
            </p:cNvPr>
            <p:cNvSpPr/>
            <p:nvPr userDrawn="1"/>
          </p:nvSpPr>
          <p:spPr>
            <a:xfrm>
              <a:off x="0" y="5816361"/>
              <a:ext cx="12192000" cy="10416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8CBB11B-3409-5487-51E3-7C2E5021B9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28275" y="5833945"/>
              <a:ext cx="2383777" cy="1041639"/>
            </a:xfrm>
            <a:prstGeom prst="rect">
              <a:avLst/>
            </a:prstGeom>
          </p:spPr>
        </p:pic>
        <p:sp>
          <p:nvSpPr>
            <p:cNvPr id="11" name="Date Placeholder 3">
              <a:extLst>
                <a:ext uri="{FF2B5EF4-FFF2-40B4-BE49-F238E27FC236}">
                  <a16:creationId xmlns:a16="http://schemas.microsoft.com/office/drawing/2014/main" id="{E5EBD339-1B84-B37F-19BB-3C511863743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08150" y="6426426"/>
              <a:ext cx="1815192" cy="2508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tx1"/>
                  </a:solidFill>
                  <a:latin typeface="DM Sans" pitchFamily="2" charset="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en-US" sz="1600" b="1" dirty="0">
                  <a:solidFill>
                    <a:schemeClr val="accent1"/>
                  </a:solidFill>
                  <a:cs typeface="Arial"/>
                </a:rPr>
                <a:t>saul.com</a:t>
              </a:r>
              <a:endParaRPr lang="en-US" altLang="en-US" sz="1600" dirty="0">
                <a:solidFill>
                  <a:schemeClr val="accent1"/>
                </a:solidFill>
                <a:cs typeface="Arial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1C0339D-B5BE-F996-7F8F-BD416FAC706F}"/>
              </a:ext>
            </a:extLst>
          </p:cNvPr>
          <p:cNvSpPr txBox="1"/>
          <p:nvPr userDrawn="1"/>
        </p:nvSpPr>
        <p:spPr>
          <a:xfrm>
            <a:off x="7491046" y="1085244"/>
            <a:ext cx="4281854" cy="39703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800" b="0" cap="non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provision and receipt of the information in this publication (a) should not be considered legal advice, (b) does not create a lawyer-client relationship, and (c) should not be acted on without seeking professional counsel who have been informed of the specific facts. Prior results do not guarantee a similar outcome. Under the rules of certain jurisdictions, this communication may constitute “Attorney Advertising.”  </a:t>
            </a:r>
            <a:br>
              <a:rPr lang="en-US" sz="1800" b="0" cap="non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800" b="0" cap="none" baseline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b="0" cap="non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 2026 Saul Ewing LLP, a Delaware Limited Liability Partnership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FA57738-B9B7-4C97-5376-71898CEC639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06" y="4130329"/>
            <a:ext cx="4005080" cy="10698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C56E588-8484-437F-A516-A41688682759}"/>
              </a:ext>
            </a:extLst>
          </p:cNvPr>
          <p:cNvCxnSpPr>
            <a:cxnSpLocks/>
          </p:cNvCxnSpPr>
          <p:nvPr userDrawn="1"/>
        </p:nvCxnSpPr>
        <p:spPr>
          <a:xfrm>
            <a:off x="937022" y="3771899"/>
            <a:ext cx="3599809" cy="0"/>
          </a:xfrm>
          <a:prstGeom prst="line">
            <a:avLst/>
          </a:prstGeom>
          <a:ln w="57150"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E009F51-D7BA-DCBB-FAEF-CA05EF158BDB}"/>
              </a:ext>
            </a:extLst>
          </p:cNvPr>
          <p:cNvSpPr txBox="1"/>
          <p:nvPr userDrawn="1"/>
        </p:nvSpPr>
        <p:spPr>
          <a:xfrm>
            <a:off x="478047" y="1418523"/>
            <a:ext cx="5816600" cy="18620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512552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020F52-B887-4A1B-E007-6FB5EB37A199}"/>
              </a:ext>
            </a:extLst>
          </p:cNvPr>
          <p:cNvSpPr/>
          <p:nvPr userDrawn="1"/>
        </p:nvSpPr>
        <p:spPr>
          <a:xfrm>
            <a:off x="0" y="6245679"/>
            <a:ext cx="12192000" cy="6123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FD51B9C-EFAE-0683-4E1D-F22C77D97E4F}"/>
              </a:ext>
            </a:extLst>
          </p:cNvPr>
          <p:cNvSpPr txBox="1">
            <a:spLocks/>
          </p:cNvSpPr>
          <p:nvPr userDrawn="1"/>
        </p:nvSpPr>
        <p:spPr>
          <a:xfrm>
            <a:off x="10068658" y="6415121"/>
            <a:ext cx="1815192" cy="2508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DM Sans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Saul Ewing LLP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E06B1C42-2745-A700-AE30-597A1ADCE428}"/>
              </a:ext>
            </a:extLst>
          </p:cNvPr>
          <p:cNvSpPr txBox="1">
            <a:spLocks/>
          </p:cNvSpPr>
          <p:nvPr userDrawn="1"/>
        </p:nvSpPr>
        <p:spPr>
          <a:xfrm>
            <a:off x="308150" y="6426426"/>
            <a:ext cx="1815192" cy="2508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DM Sans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en-US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saul.com</a:t>
            </a:r>
            <a:endParaRPr lang="en-US" altLang="en-U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159553C-1B66-3951-CD91-2DE5FDABD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1447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57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7" r:id="rId2"/>
    <p:sldLayoutId id="2147483650" r:id="rId3"/>
    <p:sldLayoutId id="2147483660" r:id="rId4"/>
    <p:sldLayoutId id="2147483701" r:id="rId5"/>
    <p:sldLayoutId id="2147483661" r:id="rId6"/>
    <p:sldLayoutId id="2147483663" r:id="rId7"/>
    <p:sldLayoutId id="2147483654" r:id="rId8"/>
    <p:sldLayoutId id="2147483653" r:id="rId9"/>
    <p:sldLayoutId id="2147483664" r:id="rId10"/>
    <p:sldLayoutId id="2147483669" r:id="rId11"/>
    <p:sldLayoutId id="2147483671" r:id="rId12"/>
    <p:sldLayoutId id="2147483672" r:id="rId13"/>
    <p:sldLayoutId id="2147483667" r:id="rId14"/>
    <p:sldLayoutId id="2147483673" r:id="rId15"/>
    <p:sldLayoutId id="2147483665" r:id="rId16"/>
    <p:sldLayoutId id="2147483666" r:id="rId17"/>
    <p:sldLayoutId id="2147483668" r:id="rId18"/>
    <p:sldLayoutId id="2147483670" r:id="rId19"/>
    <p:sldLayoutId id="2147483674" r:id="rId20"/>
    <p:sldLayoutId id="2147483703" r:id="rId21"/>
    <p:sldLayoutId id="2147483675" r:id="rId22"/>
    <p:sldLayoutId id="2147483658" r:id="rId23"/>
    <p:sldLayoutId id="2147483676" r:id="rId24"/>
    <p:sldLayoutId id="2147483704" r:id="rId25"/>
  </p:sldLayoutIdLst>
  <p:transition spd="slow">
    <p:wip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EFB2B-A835-B8C9-3FE9-85E3D6BDA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83E8E0FF-9613-8CC3-DAA4-780CD5D47F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74" y="1041639"/>
            <a:ext cx="11363326" cy="2455862"/>
          </a:xfrm>
        </p:spPr>
        <p:txBody>
          <a:bodyPr/>
          <a:lstStyle/>
          <a:p>
            <a:r>
              <a:rPr lang="en-US" sz="7200" dirty="0"/>
              <a:t>Smart Systems, Serious Scrutiny: The Regulatory Landscape for AI in Consumer Lending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F053766A-4923-A858-68D2-A1DDCCA5A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675" y="4112316"/>
            <a:ext cx="3762375" cy="1030515"/>
          </a:xfrm>
        </p:spPr>
        <p:txBody>
          <a:bodyPr/>
          <a:lstStyle/>
          <a:p>
            <a:r>
              <a:rPr lang="en-US" b="1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Jason McElroy</a:t>
            </a:r>
          </a:p>
          <a:p>
            <a: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Financial Services Practice Co-Chair</a:t>
            </a:r>
            <a:b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Saul Ewing LLP	</a:t>
            </a:r>
          </a:p>
          <a:p>
            <a:endParaRPr lang="en-US" kern="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5" name="Subtitle 13">
            <a:extLst>
              <a:ext uri="{FF2B5EF4-FFF2-40B4-BE49-F238E27FC236}">
                <a16:creationId xmlns:a16="http://schemas.microsoft.com/office/drawing/2014/main" id="{F2D3EF8A-588F-FB53-FA30-F863A17C6A1B}"/>
              </a:ext>
            </a:extLst>
          </p:cNvPr>
          <p:cNvSpPr txBox="1">
            <a:spLocks/>
          </p:cNvSpPr>
          <p:nvPr/>
        </p:nvSpPr>
        <p:spPr>
          <a:xfrm>
            <a:off x="4724400" y="4112316"/>
            <a:ext cx="3762375" cy="103051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James DeBriyn</a:t>
            </a:r>
          </a:p>
          <a:p>
            <a: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Deputy General Counsel</a:t>
            </a:r>
            <a:b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NewRez LLC	</a:t>
            </a:r>
          </a:p>
          <a:p>
            <a:endParaRPr lang="en-US" kern="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56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7A521FD-ABE2-D302-14A1-05028CEA0DF0}"/>
              </a:ext>
            </a:extLst>
          </p:cNvPr>
          <p:cNvSpPr/>
          <p:nvPr/>
        </p:nvSpPr>
        <p:spPr>
          <a:xfrm>
            <a:off x="266700" y="1046738"/>
            <a:ext cx="11658600" cy="511763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63751D-034C-1B60-5FAB-6C3F90319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46559" y="1249000"/>
            <a:ext cx="9665370" cy="605835"/>
          </a:xfrm>
        </p:spPr>
        <p:txBody>
          <a:bodyPr/>
          <a:lstStyle/>
          <a:p>
            <a:pPr lvl="0"/>
            <a:r>
              <a:rPr lang="en-US" sz="2000" dirty="0"/>
              <a:t>How existing </a:t>
            </a:r>
            <a:r>
              <a:rPr lang="en-US" sz="2000" b="1" dirty="0"/>
              <a:t>licensing laws</a:t>
            </a:r>
            <a:r>
              <a:rPr lang="en-US" sz="2000" dirty="0"/>
              <a:t> apply when AI tools are used in loan origination and mortgage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51B6F-AA02-E165-7C44-6450AB2F756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546559" y="1994714"/>
            <a:ext cx="9665370" cy="605835"/>
          </a:xfrm>
        </p:spPr>
        <p:txBody>
          <a:bodyPr/>
          <a:lstStyle/>
          <a:p>
            <a:pPr lvl="0"/>
            <a:r>
              <a:rPr lang="en-US" sz="2000" dirty="0"/>
              <a:t>Where AI use may trigger concerns under the </a:t>
            </a:r>
            <a:r>
              <a:rPr lang="en-US" sz="2000" b="1" dirty="0"/>
              <a:t>SAFE Act and state loan originator statutes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84025B-AEBB-8C08-810E-63A3A84DD4E8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546559" y="2695120"/>
            <a:ext cx="9665370" cy="605835"/>
          </a:xfrm>
        </p:spPr>
        <p:txBody>
          <a:bodyPr/>
          <a:lstStyle/>
          <a:p>
            <a:pPr lvl="0"/>
            <a:r>
              <a:rPr lang="en-US" sz="2000" dirty="0"/>
              <a:t>Regulatory risks tied to </a:t>
            </a:r>
            <a:r>
              <a:rPr lang="en-US" sz="2000" b="1" dirty="0"/>
              <a:t>AI disclosures, consumer expectations, and transparency</a:t>
            </a:r>
            <a:endParaRPr lang="en-US" sz="2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E456A0-0197-CCEF-A1A1-0488A682DC8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1546559" y="3410339"/>
            <a:ext cx="9665370" cy="605835"/>
          </a:xfrm>
        </p:spPr>
        <p:txBody>
          <a:bodyPr/>
          <a:lstStyle/>
          <a:p>
            <a:pPr lvl="0"/>
            <a:r>
              <a:rPr lang="en-US" sz="2000" dirty="0"/>
              <a:t>Emerging </a:t>
            </a:r>
            <a:r>
              <a:rPr lang="en-US" sz="2000" b="1" dirty="0"/>
              <a:t>UDAP concerns from AI-driven customer interactions</a:t>
            </a:r>
            <a:r>
              <a:rPr lang="en-US" sz="2000" dirty="0"/>
              <a:t>, including chatbot “looping” and failure to provide human offramps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CD71F97-9919-867B-4541-90AAC99DE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/>
            <a:r>
              <a:rPr lang="en-US" dirty="0"/>
              <a:t>What We’ll Cover Today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14166E-A39E-0AA3-B636-0D5EBEAC6A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6674" y="1357911"/>
            <a:ext cx="499526" cy="496924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BAF5CF5-CB02-0D46-B714-4A7E816179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6674" y="2026888"/>
            <a:ext cx="499526" cy="496924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1C73791-A48E-6CB8-D3EA-EC66805423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8200" y="2717289"/>
            <a:ext cx="499526" cy="496924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3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9188AB-36DE-90C0-5714-79DF1D9C471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9849" y="3376913"/>
            <a:ext cx="499526" cy="496924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17D3AD08-5782-5550-F2C8-D0523883FA9E}"/>
              </a:ext>
            </a:extLst>
          </p:cNvPr>
          <p:cNvSpPr txBox="1">
            <a:spLocks/>
          </p:cNvSpPr>
          <p:nvPr/>
        </p:nvSpPr>
        <p:spPr>
          <a:xfrm>
            <a:off x="1546558" y="4025700"/>
            <a:ext cx="10092991" cy="60583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000" dirty="0"/>
              <a:t>How AI use implicates </a:t>
            </a:r>
            <a:r>
              <a:rPr lang="en-US" sz="2000" b="1" dirty="0"/>
              <a:t>privacy and data protection obligations under GLBA</a:t>
            </a:r>
            <a:endParaRPr lang="en-US" sz="2000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2FC7B4B-4A25-AE1A-A15C-E9C884371BE8}"/>
              </a:ext>
            </a:extLst>
          </p:cNvPr>
          <p:cNvSpPr txBox="1">
            <a:spLocks/>
          </p:cNvSpPr>
          <p:nvPr/>
        </p:nvSpPr>
        <p:spPr>
          <a:xfrm>
            <a:off x="849849" y="4062751"/>
            <a:ext cx="499526" cy="496924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5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95135841-EB41-0B8F-1427-E87344D2241D}"/>
              </a:ext>
            </a:extLst>
          </p:cNvPr>
          <p:cNvSpPr txBox="1">
            <a:spLocks/>
          </p:cNvSpPr>
          <p:nvPr/>
        </p:nvSpPr>
        <p:spPr>
          <a:xfrm>
            <a:off x="1534910" y="4686227"/>
            <a:ext cx="9665370" cy="60583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000" dirty="0"/>
              <a:t>Federal regulatory scrutiny from the </a:t>
            </a:r>
            <a:r>
              <a:rPr lang="en-US" sz="2000" b="1" dirty="0"/>
              <a:t>FTC and CFPB</a:t>
            </a:r>
            <a:r>
              <a:rPr lang="en-US" sz="2000" dirty="0"/>
              <a:t> relating to AI claims, accuracy, complaint handling, and data use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C944E94-665D-1F7D-2ACF-F9D3BA24E6F7}"/>
              </a:ext>
            </a:extLst>
          </p:cNvPr>
          <p:cNvSpPr txBox="1">
            <a:spLocks/>
          </p:cNvSpPr>
          <p:nvPr/>
        </p:nvSpPr>
        <p:spPr>
          <a:xfrm>
            <a:off x="838200" y="4736291"/>
            <a:ext cx="499526" cy="496924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5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6"/>
                </a:solidFill>
              </a:rPr>
              <a:t>6</a:t>
            </a: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25EDA5D1-8ABB-4724-6FD9-9CB26DADF96B}"/>
              </a:ext>
            </a:extLst>
          </p:cNvPr>
          <p:cNvSpPr txBox="1">
            <a:spLocks/>
          </p:cNvSpPr>
          <p:nvPr/>
        </p:nvSpPr>
        <p:spPr>
          <a:xfrm>
            <a:off x="1534910" y="5332080"/>
            <a:ext cx="9936080" cy="60583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000" dirty="0"/>
              <a:t>What to do if your company receives a </a:t>
            </a:r>
            <a:r>
              <a:rPr lang="en-US" sz="2000" b="1" dirty="0"/>
              <a:t>subpoena or regulatory inquiry involving AI</a:t>
            </a:r>
            <a:endParaRPr lang="en-US" sz="2000" dirty="0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16C6536F-1CAE-9AB0-40D0-EDCDD2D3B034}"/>
              </a:ext>
            </a:extLst>
          </p:cNvPr>
          <p:cNvSpPr txBox="1">
            <a:spLocks/>
          </p:cNvSpPr>
          <p:nvPr/>
        </p:nvSpPr>
        <p:spPr>
          <a:xfrm>
            <a:off x="838200" y="5430265"/>
            <a:ext cx="499526" cy="496924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5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6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42861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B8609-49B2-8AB1-9699-10A6186B6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F789B72-42CF-B957-5ABD-6A0D5207A485}"/>
              </a:ext>
            </a:extLst>
          </p:cNvPr>
          <p:cNvSpPr/>
          <p:nvPr/>
        </p:nvSpPr>
        <p:spPr>
          <a:xfrm>
            <a:off x="1964664" y="2443833"/>
            <a:ext cx="707149" cy="1139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2C0478A-C624-69EF-5C3D-5246F043285E}"/>
              </a:ext>
            </a:extLst>
          </p:cNvPr>
          <p:cNvSpPr/>
          <p:nvPr/>
        </p:nvSpPr>
        <p:spPr>
          <a:xfrm>
            <a:off x="9199084" y="1253931"/>
            <a:ext cx="2663295" cy="1760399"/>
          </a:xfrm>
          <a:prstGeom prst="roundRect">
            <a:avLst/>
          </a:prstGeom>
          <a:solidFill>
            <a:schemeClr val="bg2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E01B55-E699-8E3C-6329-F4F0147F2CE7}"/>
              </a:ext>
            </a:extLst>
          </p:cNvPr>
          <p:cNvSpPr/>
          <p:nvPr/>
        </p:nvSpPr>
        <p:spPr>
          <a:xfrm>
            <a:off x="9252686" y="3267763"/>
            <a:ext cx="2556090" cy="255609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06C77818-759A-859A-4C7A-E61965FFDA41}"/>
              </a:ext>
            </a:extLst>
          </p:cNvPr>
          <p:cNvSpPr/>
          <p:nvPr/>
        </p:nvSpPr>
        <p:spPr>
          <a:xfrm>
            <a:off x="1500810" y="4496157"/>
            <a:ext cx="6957874" cy="160939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C2CFEF08-B684-54EE-D45A-AEC34DE2B7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6398" y="1646864"/>
            <a:ext cx="4101163" cy="326882"/>
          </a:xfrm>
        </p:spPr>
        <p:txBody>
          <a:bodyPr/>
          <a:lstStyle/>
          <a:p>
            <a:r>
              <a:rPr lang="en-US" sz="48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Matt Kohel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00257BEA-9F8D-8A78-A852-2B458E53D6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1636" y="2288649"/>
            <a:ext cx="4101163" cy="326882"/>
          </a:xfrm>
        </p:spPr>
        <p:txBody>
          <a:bodyPr/>
          <a:lstStyle/>
          <a:p>
            <a:r>
              <a:rPr lang="en-US" sz="24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Partner, Saul Ewing LLP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A74CFB-7DD1-E540-5A56-95D186FC0DCB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3</a:t>
            </a:fld>
            <a:endParaRPr lang="en-US" sz="1400" dirty="0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CF30666B-106F-BFF2-4947-41607380DF8D}"/>
              </a:ext>
            </a:extLst>
          </p:cNvPr>
          <p:cNvSpPr txBox="1">
            <a:spLocks/>
          </p:cNvSpPr>
          <p:nvPr/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Contacts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9D95669-69E5-90A5-03B4-6DDF7304E9B3}"/>
              </a:ext>
            </a:extLst>
          </p:cNvPr>
          <p:cNvSpPr/>
          <p:nvPr/>
        </p:nvSpPr>
        <p:spPr>
          <a:xfrm>
            <a:off x="2548421" y="1100863"/>
            <a:ext cx="6267450" cy="307381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32">
            <a:extLst>
              <a:ext uri="{FF2B5EF4-FFF2-40B4-BE49-F238E27FC236}">
                <a16:creationId xmlns:a16="http://schemas.microsoft.com/office/drawing/2014/main" id="{13B6A675-B1F8-BB0E-22A6-89A6BCC9BA32}"/>
              </a:ext>
            </a:extLst>
          </p:cNvPr>
          <p:cNvSpPr txBox="1">
            <a:spLocks/>
          </p:cNvSpPr>
          <p:nvPr/>
        </p:nvSpPr>
        <p:spPr>
          <a:xfrm>
            <a:off x="2794883" y="1234292"/>
            <a:ext cx="4624311" cy="12114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1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kern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Calibri" panose="020F0502020204030204" pitchFamily="34" charset="0"/>
              </a:rPr>
              <a:t>Jason McElroy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DD199982-19F0-BFB1-421D-AA4D2637DE3C}"/>
              </a:ext>
            </a:extLst>
          </p:cNvPr>
          <p:cNvSpPr txBox="1">
            <a:spLocks/>
          </p:cNvSpPr>
          <p:nvPr/>
        </p:nvSpPr>
        <p:spPr>
          <a:xfrm>
            <a:off x="2794883" y="1893273"/>
            <a:ext cx="4523735" cy="3268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0" i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Partner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Co-Chair, Financial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Services Practice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Saul Ewing LLP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P: 202-295-6642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E: jason.mcelroy@saul.com </a:t>
            </a:r>
          </a:p>
        </p:txBody>
      </p:sp>
      <p:pic>
        <p:nvPicPr>
          <p:cNvPr id="13" name="Online Image Placeholder 50">
            <a:extLst>
              <a:ext uri="{FF2B5EF4-FFF2-40B4-BE49-F238E27FC236}">
                <a16:creationId xmlns:a16="http://schemas.microsoft.com/office/drawing/2014/main" id="{82803D23-A4A3-BFFE-BA9D-6EB0BB68ED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" b="244"/>
          <a:stretch/>
        </p:blipFill>
        <p:spPr>
          <a:xfrm>
            <a:off x="6740258" y="2128574"/>
            <a:ext cx="2198683" cy="2196294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8FC609-F46E-4128-1A71-D6001304EA6C}"/>
              </a:ext>
            </a:extLst>
          </p:cNvPr>
          <p:cNvSpPr txBox="1"/>
          <p:nvPr/>
        </p:nvSpPr>
        <p:spPr>
          <a:xfrm>
            <a:off x="9252686" y="1363383"/>
            <a:ext cx="26632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</a:rPr>
              <a:t>SUBSCRIBE TO RECEIVE LEGAL UPDATES: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DAA24C-3A66-F4BD-EDFB-FC1B91446B24}"/>
              </a:ext>
            </a:extLst>
          </p:cNvPr>
          <p:cNvSpPr txBox="1"/>
          <p:nvPr/>
        </p:nvSpPr>
        <p:spPr>
          <a:xfrm>
            <a:off x="3068314" y="5204978"/>
            <a:ext cx="33985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Deputy General Counsel</a:t>
            </a:r>
            <a:b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NewRez LLC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A67BF7-9002-0221-0B25-337F241B96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674" y="3288197"/>
            <a:ext cx="2535656" cy="2535656"/>
          </a:xfrm>
          <a:prstGeom prst="rect">
            <a:avLst/>
          </a:prstGeom>
        </p:spPr>
      </p:pic>
      <p:pic>
        <p:nvPicPr>
          <p:cNvPr id="51" name="Online Image Placeholder 50">
            <a:extLst>
              <a:ext uri="{FF2B5EF4-FFF2-40B4-BE49-F238E27FC236}">
                <a16:creationId xmlns:a16="http://schemas.microsoft.com/office/drawing/2014/main" id="{03D6E239-F9BE-0181-7403-5938D88FB6BF}"/>
              </a:ext>
            </a:extLst>
          </p:cNvPr>
          <p:cNvPicPr>
            <a:picLocks noGrp="1" noChangeAspect="1"/>
          </p:cNvPicPr>
          <p:nvPr>
            <p:ph type="clipArt" sz="quarter" idx="39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" r="326"/>
          <a:stretch/>
        </p:blipFill>
        <p:spPr>
          <a:xfrm>
            <a:off x="596200" y="3839681"/>
            <a:ext cx="2198683" cy="2196294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CB04FE7-31A3-F9B7-C987-F9ADD0EEFD23}"/>
              </a:ext>
            </a:extLst>
          </p:cNvPr>
          <p:cNvSpPr txBox="1"/>
          <p:nvPr/>
        </p:nvSpPr>
        <p:spPr>
          <a:xfrm>
            <a:off x="2154306" y="4496157"/>
            <a:ext cx="60976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	James DeBriyn</a:t>
            </a:r>
          </a:p>
        </p:txBody>
      </p:sp>
    </p:spTree>
    <p:extLst>
      <p:ext uri="{BB962C8B-B14F-4D97-AF65-F5344CB8AC3E}">
        <p14:creationId xmlns:p14="http://schemas.microsoft.com/office/powerpoint/2010/main" val="20121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7A521FD-ABE2-D302-14A1-05028CEA0DF0}"/>
              </a:ext>
            </a:extLst>
          </p:cNvPr>
          <p:cNvSpPr/>
          <p:nvPr/>
        </p:nvSpPr>
        <p:spPr>
          <a:xfrm>
            <a:off x="266700" y="1181818"/>
            <a:ext cx="11658600" cy="471208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63751D-034C-1B60-5FAB-6C3F90319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46559" y="1504478"/>
            <a:ext cx="9665370" cy="605835"/>
          </a:xfrm>
        </p:spPr>
        <p:txBody>
          <a:bodyPr/>
          <a:lstStyle/>
          <a:p>
            <a:r>
              <a:rPr lang="en-US" b="1" dirty="0"/>
              <a:t>Loan Origination Requires a License – What Can and Can’t AI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51B6F-AA02-E165-7C44-6450AB2F756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546559" y="2327997"/>
            <a:ext cx="9665370" cy="605835"/>
          </a:xfrm>
        </p:spPr>
        <p:txBody>
          <a:bodyPr/>
          <a:lstStyle/>
          <a:p>
            <a:r>
              <a:rPr lang="en-US" b="1" dirty="0"/>
              <a:t>SAFE Act – Definition of “Loan Originator”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84025B-AEBB-8C08-810E-63A3A84DD4E8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546559" y="3120868"/>
            <a:ext cx="9665370" cy="605835"/>
          </a:xfrm>
        </p:spPr>
        <p:txBody>
          <a:bodyPr/>
          <a:lstStyle/>
          <a:p>
            <a:r>
              <a:rPr lang="en-US" b="1" dirty="0"/>
              <a:t>State Law Examples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E456A0-0197-CCEF-A1A1-0488A682DC8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1546559" y="3996000"/>
            <a:ext cx="9665370" cy="605835"/>
          </a:xfrm>
        </p:spPr>
        <p:txBody>
          <a:bodyPr/>
          <a:lstStyle/>
          <a:p>
            <a:r>
              <a:rPr lang="en-US" b="1" dirty="0"/>
              <a:t>Activities Likely Prohibited for AI (Absent Licensed Oversight)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CD71F97-9919-867B-4541-90AAC99DE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/>
            <a:r>
              <a:rPr lang="en-US" dirty="0"/>
              <a:t>Licensing Laws and AI in Loan Origination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14166E-A39E-0AA3-B636-0D5EBEAC6A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6600" y="1503888"/>
            <a:ext cx="609600" cy="606425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BAF5CF5-CB02-0D46-B714-4A7E816179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6600" y="2315285"/>
            <a:ext cx="609600" cy="606425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B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1C73791-A48E-6CB8-D3EA-EC66805423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8126" y="3124085"/>
            <a:ext cx="609600" cy="606425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C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9188AB-36DE-90C0-5714-79DF1D9C471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9775" y="3996000"/>
            <a:ext cx="609600" cy="606425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D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ED2B6590-02A2-DA83-1D98-E0813D817C79}"/>
              </a:ext>
            </a:extLst>
          </p:cNvPr>
          <p:cNvSpPr txBox="1">
            <a:spLocks/>
          </p:cNvSpPr>
          <p:nvPr/>
        </p:nvSpPr>
        <p:spPr>
          <a:xfrm>
            <a:off x="736600" y="4867915"/>
            <a:ext cx="609600" cy="606425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5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6"/>
                </a:solidFill>
              </a:rPr>
              <a:t>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82EED6D4-4DA8-EFF3-C77D-9DBFB7AB3883}"/>
              </a:ext>
            </a:extLst>
          </p:cNvPr>
          <p:cNvSpPr txBox="1">
            <a:spLocks/>
          </p:cNvSpPr>
          <p:nvPr/>
        </p:nvSpPr>
        <p:spPr>
          <a:xfrm>
            <a:off x="1546559" y="4868505"/>
            <a:ext cx="9665370" cy="60583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Activities Likely Permissible (With Controls)</a:t>
            </a:r>
          </a:p>
        </p:txBody>
      </p:sp>
    </p:spTree>
    <p:extLst>
      <p:ext uri="{BB962C8B-B14F-4D97-AF65-F5344CB8AC3E}">
        <p14:creationId xmlns:p14="http://schemas.microsoft.com/office/powerpoint/2010/main" val="333056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9DB1F-BFD5-06F5-8E51-77380260C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6444271-0B56-CCAC-B460-C49554F35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661"/>
            <a:ext cx="12192000" cy="5295577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8E4EF8-15A2-7338-F32F-F09FF24D6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/>
            <a:r>
              <a:rPr lang="en-US" dirty="0"/>
              <a:t>Loan Origination Requires a License - What Can and Can’t AI Do?</a:t>
            </a:r>
            <a:endParaRPr lang="en-US" dirty="0">
              <a:effectLst/>
            </a:endParaRP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7B0F7B57-37D8-CDBD-B485-8CB799DEAB4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0AFCBE-89A7-FAEA-C08D-3722DB164907}"/>
              </a:ext>
            </a:extLst>
          </p:cNvPr>
          <p:cNvSpPr/>
          <p:nvPr/>
        </p:nvSpPr>
        <p:spPr>
          <a:xfrm>
            <a:off x="2499946" y="1749287"/>
            <a:ext cx="9158654" cy="367349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Repurchase &amp; Compliance Risk: Algorithmic errors driving loan buyback and fair lending exposure.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E719AA2-FDB4-DC87-0719-44A2B57EE8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3502273"/>
              </p:ext>
            </p:extLst>
          </p:nvPr>
        </p:nvGraphicFramePr>
        <p:xfrm>
          <a:off x="296302" y="1183529"/>
          <a:ext cx="3812054" cy="4798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6870D194-17C5-6951-A35B-3D7C7522C9E9}"/>
              </a:ext>
            </a:extLst>
          </p:cNvPr>
          <p:cNvSpPr txBox="1"/>
          <p:nvPr/>
        </p:nvSpPr>
        <p:spPr>
          <a:xfrm>
            <a:off x="4504054" y="2076955"/>
            <a:ext cx="657994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AI does not eliminate statutory licensing requirements</a:t>
            </a:r>
            <a:endParaRPr lang="en-US" sz="4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Key question: Is AI performing an activity reserved for licensed individuals?</a:t>
            </a:r>
            <a:endParaRPr lang="en-US" sz="4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Distinction between: </a:t>
            </a:r>
            <a:endParaRPr lang="en-US" sz="4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Administrative/clerical support</a:t>
            </a:r>
            <a:endParaRPr lang="en-US" sz="3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Taking applications</a:t>
            </a:r>
            <a:endParaRPr lang="en-US" sz="3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Offering or negotiating loan terms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2863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4B89D-9403-8A84-F71F-EBF01E126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A4CF688-F379-E759-B960-983410D5D50F}"/>
              </a:ext>
            </a:extLst>
          </p:cNvPr>
          <p:cNvSpPr/>
          <p:nvPr/>
        </p:nvSpPr>
        <p:spPr>
          <a:xfrm>
            <a:off x="266700" y="1083365"/>
            <a:ext cx="11658600" cy="505901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09DD6B-FEFE-6D47-D6C0-B51482C98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SAFE Act – Definition of “Loan Originator”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2F1241F9-D716-DFD2-2463-F9C312316E8B}"/>
              </a:ext>
            </a:extLst>
          </p:cNvPr>
          <p:cNvSpPr txBox="1">
            <a:spLocks/>
          </p:cNvSpPr>
          <p:nvPr/>
        </p:nvSpPr>
        <p:spPr>
          <a:xfrm>
            <a:off x="838200" y="1725279"/>
            <a:ext cx="10086975" cy="400822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en-US" sz="1800" dirty="0"/>
            </a:br>
            <a:r>
              <a:rPr lang="en-US" sz="1800" b="1" dirty="0"/>
              <a:t>(4) </a:t>
            </a:r>
            <a:r>
              <a:rPr lang="en-US" sz="1800" dirty="0"/>
              <a:t>Loan originator</a:t>
            </a:r>
          </a:p>
          <a:p>
            <a:r>
              <a:rPr lang="en-US" sz="1800" dirty="0"/>
              <a:t>“The term “loan originator”</a:t>
            </a:r>
            <a:br>
              <a:rPr lang="en-US" sz="1800" dirty="0"/>
            </a:br>
            <a:r>
              <a:rPr lang="en-US" sz="1800" dirty="0"/>
              <a:t>	</a:t>
            </a:r>
            <a:r>
              <a:rPr lang="en-US" sz="1800" b="1" dirty="0"/>
              <a:t>(i) </a:t>
            </a:r>
            <a:r>
              <a:rPr lang="en-US" sz="1800" dirty="0"/>
              <a:t>means an individual who</a:t>
            </a:r>
            <a:br>
              <a:rPr lang="en-US" sz="1800" dirty="0"/>
            </a:br>
            <a:r>
              <a:rPr lang="en-US" sz="1800" dirty="0"/>
              <a:t>		</a:t>
            </a:r>
            <a:r>
              <a:rPr lang="en-US" sz="1800" b="1" dirty="0"/>
              <a:t>(I) </a:t>
            </a:r>
            <a:r>
              <a:rPr lang="en-US" sz="1800" dirty="0"/>
              <a:t>takes a residential mortgage loan application; and</a:t>
            </a:r>
            <a:br>
              <a:rPr lang="en-US" sz="1800" dirty="0"/>
            </a:br>
            <a:r>
              <a:rPr lang="en-US" sz="1800" dirty="0"/>
              <a:t>		</a:t>
            </a:r>
            <a:r>
              <a:rPr lang="en-US" sz="1800" b="1" dirty="0"/>
              <a:t>(II) </a:t>
            </a:r>
            <a:r>
              <a:rPr lang="en-US" sz="1800" dirty="0"/>
              <a:t>offers or negotiates terms of a residential mortgage loan for 		compensation or gain;</a:t>
            </a:r>
            <a:br>
              <a:rPr lang="en-US" sz="1800" dirty="0"/>
            </a:br>
            <a:r>
              <a:rPr lang="en-US" sz="1800" dirty="0"/>
              <a:t>	</a:t>
            </a:r>
            <a:r>
              <a:rPr lang="en-US" sz="1800" b="1" dirty="0"/>
              <a:t>(ii) </a:t>
            </a:r>
            <a:r>
              <a:rPr lang="en-US" sz="1800" dirty="0"/>
              <a:t>does not include any individual who is not otherwise described in clause (i) and who performs purely administrative or clerical tasks on behalf of a person who is described in any such clause;</a:t>
            </a:r>
            <a:br>
              <a:rPr lang="en-US" sz="1800" dirty="0"/>
            </a:br>
            <a:r>
              <a:rPr lang="en-US" sz="1800" dirty="0"/>
              <a:t>	</a:t>
            </a:r>
            <a:r>
              <a:rPr lang="en-US" sz="1800" b="1" dirty="0"/>
              <a:t>(iii) </a:t>
            </a:r>
            <a:r>
              <a:rPr lang="en-US" sz="1800" dirty="0"/>
              <a:t>does not include a person or entity that only performs real estate brokerage activities and is licensed or registered in accordance with applicable State law, unless the person or entity is compensated by a lender, a mortgage broker, or other loan originator or by any agent of such lender, mortgage broker, or other loan originator; and</a:t>
            </a:r>
            <a:br>
              <a:rPr lang="en-US" sz="1800" dirty="0"/>
            </a:br>
            <a:r>
              <a:rPr lang="en-US" sz="1800" dirty="0"/>
              <a:t>	</a:t>
            </a:r>
            <a:r>
              <a:rPr lang="en-US" sz="1800" b="1" dirty="0"/>
              <a:t>(iv) </a:t>
            </a:r>
            <a:r>
              <a:rPr lang="en-US" sz="1800" dirty="0"/>
              <a:t>does not include a person or entity solely involved in extensions of credit relating to timeshare plans, as that term is defined in section 101(53D) of title 11.”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97E82506-5ED9-D9FD-BE30-88417B7FC85D}"/>
              </a:ext>
            </a:extLst>
          </p:cNvPr>
          <p:cNvSpPr txBox="1">
            <a:spLocks/>
          </p:cNvSpPr>
          <p:nvPr/>
        </p:nvSpPr>
        <p:spPr>
          <a:xfrm>
            <a:off x="838200" y="1379473"/>
            <a:ext cx="10086975" cy="498334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12 U.S.C. § 5102(4) — Loan Originator</a:t>
            </a:r>
            <a:br>
              <a:rPr lang="en-US" sz="1800" dirty="0"/>
            </a:b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446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E6F36-709F-6D66-72B3-89FA8C292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01316E3-102F-197B-EE4E-5F2F969AE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Law Examples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C4AC4AB-1372-74FC-57EE-9391ACFB66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414471" y="6356350"/>
            <a:ext cx="2743200" cy="365125"/>
          </a:xfrm>
        </p:spPr>
        <p:txBody>
          <a:bodyPr/>
          <a:lstStyle/>
          <a:p>
            <a:fld id="{DDB4B163-A19F-40D8-B271-33FDB32582B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63DB839-77FC-23D1-02B1-C07802D1BC42}"/>
              </a:ext>
            </a:extLst>
          </p:cNvPr>
          <p:cNvSpPr/>
          <p:nvPr/>
        </p:nvSpPr>
        <p:spPr>
          <a:xfrm>
            <a:off x="1990725" y="2608216"/>
            <a:ext cx="9582148" cy="292787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/>
              <a:t>Be practical yet operationally mature.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DCAFBD1-F8C3-938B-2B74-ECCB1856579A}"/>
              </a:ext>
            </a:extLst>
          </p:cNvPr>
          <p:cNvSpPr/>
          <p:nvPr/>
        </p:nvSpPr>
        <p:spPr>
          <a:xfrm>
            <a:off x="1990725" y="1495406"/>
            <a:ext cx="9582149" cy="9278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8D7E84-3574-6ECD-C3D0-3BE2AB891228}"/>
              </a:ext>
            </a:extLst>
          </p:cNvPr>
          <p:cNvSpPr txBox="1"/>
          <p:nvPr/>
        </p:nvSpPr>
        <p:spPr>
          <a:xfrm>
            <a:off x="2211209" y="2964159"/>
            <a:ext cx="8924877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Variations in: </a:t>
            </a:r>
            <a:endParaRPr lang="en-US" sz="4000" dirty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“Taking” an application</a:t>
            </a:r>
            <a:endParaRPr lang="en-US" sz="3600" dirty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“Offering” or “negotiating”</a:t>
            </a:r>
            <a:endParaRPr lang="en-US" sz="3600" dirty="0"/>
          </a:p>
          <a:p>
            <a:pPr marL="800100" lvl="1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400" dirty="0"/>
              <a:t>Compensation triggers</a:t>
            </a:r>
            <a:endParaRPr lang="en-US" sz="36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Real estate broker definitions and carve-outs</a:t>
            </a:r>
            <a:r>
              <a:rPr lang="en-US" sz="3200" dirty="0"/>
              <a:t> </a:t>
            </a:r>
            <a:endParaRPr lang="en-US" sz="3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143CC2-8A71-164D-C77B-04E973F119A0}"/>
              </a:ext>
            </a:extLst>
          </p:cNvPr>
          <p:cNvSpPr txBox="1"/>
          <p:nvPr/>
        </p:nvSpPr>
        <p:spPr>
          <a:xfrm>
            <a:off x="2211209" y="1651864"/>
            <a:ext cx="100472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800" dirty="0"/>
              <a:t>Many states mirror SAFE Act definitions</a:t>
            </a:r>
            <a:endParaRPr lang="en-US" sz="4400" dirty="0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60CD45D3-F394-316D-8752-4877E6068EA7}"/>
              </a:ext>
            </a:extLst>
          </p:cNvPr>
          <p:cNvSpPr/>
          <p:nvPr/>
        </p:nvSpPr>
        <p:spPr>
          <a:xfrm>
            <a:off x="529612" y="1363919"/>
            <a:ext cx="1059354" cy="1059354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59D8B8B3-864C-0CC5-CAD1-EA832723373E}"/>
              </a:ext>
            </a:extLst>
          </p:cNvPr>
          <p:cNvSpPr/>
          <p:nvPr/>
        </p:nvSpPr>
        <p:spPr>
          <a:xfrm>
            <a:off x="529611" y="3246410"/>
            <a:ext cx="1059354" cy="1059354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aphic 2" descr="Closed book with solid fill">
            <a:extLst>
              <a:ext uri="{FF2B5EF4-FFF2-40B4-BE49-F238E27FC236}">
                <a16:creationId xmlns:a16="http://schemas.microsoft.com/office/drawing/2014/main" id="{8FAF7D45-95D4-24FF-90C6-056D454703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5000" y="1495406"/>
            <a:ext cx="782801" cy="782801"/>
          </a:xfrm>
          <a:prstGeom prst="rect">
            <a:avLst/>
          </a:prstGeom>
        </p:spPr>
      </p:pic>
      <p:pic>
        <p:nvPicPr>
          <p:cNvPr id="11" name="Graphic 10" descr="Back with solid fill">
            <a:extLst>
              <a:ext uri="{FF2B5EF4-FFF2-40B4-BE49-F238E27FC236}">
                <a16:creationId xmlns:a16="http://schemas.microsoft.com/office/drawing/2014/main" id="{BB308F6C-9732-69B8-6381-AACFB84F8C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9650" y="3360588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6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C1B09-CA20-4C09-F657-0C287E983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08D578-20F4-D120-217F-E89AF7311C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19759" y="1303316"/>
            <a:ext cx="5405171" cy="4521014"/>
          </a:xfrm>
          <a:prstGeom prst="roundRect">
            <a:avLst/>
          </a:prstGeom>
          <a:solidFill>
            <a:schemeClr val="accent5"/>
          </a:solidFill>
        </p:spPr>
        <p:txBody>
          <a:bodyPr anchor="t"/>
          <a:lstStyle/>
          <a:p>
            <a:pPr marL="342900" lvl="0" indent="-342900">
              <a:spcAft>
                <a:spcPts val="1200"/>
              </a:spcAft>
            </a:pPr>
            <a:r>
              <a:rPr lang="en-US" dirty="0"/>
              <a:t>Modifying terms in response to borrower negotiation</a:t>
            </a:r>
          </a:p>
          <a:p>
            <a:pPr marL="342900" lvl="0" indent="-342900">
              <a:spcAft>
                <a:spcPts val="1200"/>
              </a:spcAft>
            </a:pPr>
            <a:r>
              <a:rPr lang="en-US" dirty="0"/>
              <a:t>Holding itself out as acting as the loan officer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3027F-7C87-3BC8-5488-DE4947915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656" y="1303315"/>
            <a:ext cx="5116581" cy="4600527"/>
          </a:xfrm>
          <a:prstGeom prst="roundRect">
            <a:avLst/>
          </a:prstGeom>
        </p:spPr>
        <p:txBody>
          <a:bodyPr/>
          <a:lstStyle/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Offering specific loan terms</a:t>
            </a:r>
          </a:p>
          <a:p>
            <a:pPr lvl="0">
              <a:spcAft>
                <a:spcPts val="1200"/>
              </a:spcAft>
            </a:pPr>
            <a:r>
              <a:rPr lang="en-US" dirty="0"/>
              <a:t>Negotiating rates or pricing</a:t>
            </a:r>
          </a:p>
          <a:p>
            <a:pPr lvl="0">
              <a:spcAft>
                <a:spcPts val="1200"/>
              </a:spcAft>
            </a:pPr>
            <a:r>
              <a:rPr lang="en-US" dirty="0"/>
              <a:t>Recommending specific products based on borrower profile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F5F1898-D119-BAED-FBBC-8810E148C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Activities Likely Prohibited for AI (Absent Licensed Oversight)</a:t>
            </a:r>
          </a:p>
        </p:txBody>
      </p:sp>
    </p:spTree>
    <p:extLst>
      <p:ext uri="{BB962C8B-B14F-4D97-AF65-F5344CB8AC3E}">
        <p14:creationId xmlns:p14="http://schemas.microsoft.com/office/powerpoint/2010/main" val="178932048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BF06D-1599-81C2-2AA3-AA86B341E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0C7D108-0D0E-B9E9-36F3-7BCC0B852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661"/>
            <a:ext cx="12192000" cy="5295577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3C305674-9B48-D4CA-361E-E7E64A4D7CC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B595B0D-8C32-E1BE-D821-F278FFC2CC01}"/>
              </a:ext>
            </a:extLst>
          </p:cNvPr>
          <p:cNvSpPr/>
          <p:nvPr/>
        </p:nvSpPr>
        <p:spPr>
          <a:xfrm>
            <a:off x="600075" y="1190580"/>
            <a:ext cx="10991850" cy="33714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Repurchase &amp; Compliance Risk: Algorithmic errors driving loan buyback and fair lending exposure.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7ED0CD-25C4-D898-22C5-67B48EA5A490}"/>
              </a:ext>
            </a:extLst>
          </p:cNvPr>
          <p:cNvSpPr txBox="1"/>
          <p:nvPr/>
        </p:nvSpPr>
        <p:spPr>
          <a:xfrm>
            <a:off x="1236125" y="1347361"/>
            <a:ext cx="8712811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Administrative and clerical support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Data intake and organization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Document collection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Identity verification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General educational information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Workflow support under supervision of licensed individuals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9D6009A-3EA4-2431-DF39-5FA4074008A2}"/>
              </a:ext>
            </a:extLst>
          </p:cNvPr>
          <p:cNvSpPr/>
          <p:nvPr/>
        </p:nvSpPr>
        <p:spPr>
          <a:xfrm>
            <a:off x="1074898" y="4793326"/>
            <a:ext cx="9850277" cy="125313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14E5C1-E953-4B04-34D4-4CFDBA54402B}"/>
              </a:ext>
            </a:extLst>
          </p:cNvPr>
          <p:cNvSpPr txBox="1"/>
          <p:nvPr/>
        </p:nvSpPr>
        <p:spPr>
          <a:xfrm>
            <a:off x="1074898" y="4909800"/>
            <a:ext cx="923668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+mj-lt"/>
              </a:rPr>
              <a:t>CORE PRINCIPLE: </a:t>
            </a:r>
            <a:r>
              <a:rPr lang="en-US" sz="2400" dirty="0"/>
              <a:t>AI should function as a tool used by licensed personnel—not a substitute for them.</a:t>
            </a:r>
          </a:p>
          <a:p>
            <a:pPr marL="0" indent="0" algn="ctr">
              <a:buNone/>
            </a:pPr>
            <a:endParaRPr lang="en-US" sz="3200" b="1" dirty="0">
              <a:latin typeface="+mj-lt"/>
            </a:endParaRP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1099C9C7-0744-204B-4EB5-ADBBE33E4E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-7816"/>
            <a:ext cx="10086975" cy="987879"/>
          </a:xfrm>
        </p:spPr>
        <p:txBody>
          <a:bodyPr/>
          <a:lstStyle/>
          <a:p>
            <a:pPr marL="0"/>
            <a:r>
              <a:rPr lang="en-US" dirty="0"/>
              <a:t>Activities Likely Permissible (With Controls)</a:t>
            </a:r>
          </a:p>
        </p:txBody>
      </p:sp>
    </p:spTree>
    <p:extLst>
      <p:ext uri="{BB962C8B-B14F-4D97-AF65-F5344CB8AC3E}">
        <p14:creationId xmlns:p14="http://schemas.microsoft.com/office/powerpoint/2010/main" val="3980625983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DA462-4141-4076-E58E-245B681DD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719DC107-7A1A-D9BA-2874-465802957B1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4414471" y="6356350"/>
            <a:ext cx="2743200" cy="365125"/>
          </a:xfrm>
        </p:spPr>
        <p:txBody>
          <a:bodyPr/>
          <a:lstStyle/>
          <a:p>
            <a:fld id="{DDB4B163-A19F-40D8-B271-33FDB32582B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C2DF3E9-85AC-CFA5-C232-708A081307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5081" y="1115171"/>
            <a:ext cx="11638722" cy="2771029"/>
          </a:xfrm>
          <a:prstGeom prst="roundRect">
            <a:avLst/>
          </a:prstGeo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Growing expectation that consumers are informed when interacting with AI</a:t>
            </a:r>
            <a:endParaRPr lang="en-US" sz="3200" b="0" dirty="0">
              <a:solidFill>
                <a:schemeClr val="tx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Materiality question: Would a reasonable consumer consider it important to know they are not speaking to a human?</a:t>
            </a:r>
            <a:endParaRPr lang="en-US" sz="3200" b="0" dirty="0">
              <a:solidFill>
                <a:schemeClr val="tx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Timing and prominence of disclosure</a:t>
            </a:r>
            <a:endParaRPr lang="en-US" sz="18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Title 47">
            <a:extLst>
              <a:ext uri="{FF2B5EF4-FFF2-40B4-BE49-F238E27FC236}">
                <a16:creationId xmlns:a16="http://schemas.microsoft.com/office/drawing/2014/main" id="{C3533F7E-C545-B310-1F2C-CC53BA05F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Customer Service: Disclosure &amp; UDAP Risk</a:t>
            </a:r>
          </a:p>
        </p:txBody>
      </p:sp>
      <p:sp>
        <p:nvSpPr>
          <p:cNvPr id="12" name="Text Placeholder 48">
            <a:extLst>
              <a:ext uri="{FF2B5EF4-FFF2-40B4-BE49-F238E27FC236}">
                <a16:creationId xmlns:a16="http://schemas.microsoft.com/office/drawing/2014/main" id="{D0C56C58-E163-22E7-019E-C70743088DC0}"/>
              </a:ext>
            </a:extLst>
          </p:cNvPr>
          <p:cNvSpPr txBox="1">
            <a:spLocks/>
          </p:cNvSpPr>
          <p:nvPr/>
        </p:nvSpPr>
        <p:spPr>
          <a:xfrm>
            <a:off x="276639" y="4045225"/>
            <a:ext cx="11638722" cy="2049795"/>
          </a:xfrm>
          <a:prstGeom prst="roundRect">
            <a:avLst/>
          </a:prstGeom>
          <a:solidFill>
            <a:schemeClr val="accent5"/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1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800" dirty="0">
                <a:solidFill>
                  <a:schemeClr val="tx1"/>
                </a:solidFill>
              </a:rPr>
              <a:t>Risks of: </a:t>
            </a:r>
            <a:endParaRPr lang="en-US" sz="4000" dirty="0">
              <a:solidFill>
                <a:schemeClr val="tx1"/>
              </a:solidFill>
            </a:endParaRPr>
          </a:p>
          <a:p>
            <a:pPr lvl="1"/>
            <a:r>
              <a:rPr lang="en-US" dirty="0"/>
              <a:t>Delayed disclosure</a:t>
            </a:r>
            <a:endParaRPr lang="en-US" sz="2800" dirty="0"/>
          </a:p>
          <a:p>
            <a:pPr lvl="1"/>
            <a:r>
              <a:rPr lang="en-US" dirty="0"/>
              <a:t>Ambiguous disclosure</a:t>
            </a:r>
            <a:endParaRPr lang="en-US" sz="2800" dirty="0"/>
          </a:p>
          <a:p>
            <a:pPr lvl="1"/>
            <a:r>
              <a:rPr lang="en-US" dirty="0"/>
              <a:t>Disclosure buried in terms and conditions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6432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DA1DF-2FC1-960A-A204-D4FCBAE1E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9F2A2ED5-8761-C0E7-8F17-CC1D97E8ADB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4414471" y="6356350"/>
            <a:ext cx="2743200" cy="365125"/>
          </a:xfrm>
        </p:spPr>
        <p:txBody>
          <a:bodyPr/>
          <a:lstStyle/>
          <a:p>
            <a:fld id="{DDB4B163-A19F-40D8-B271-33FDB32582B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5000955B-8032-3CF3-9672-675D6572E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8052" y="1192463"/>
            <a:ext cx="11638722" cy="2889883"/>
          </a:xfrm>
          <a:prstGeom prst="roundRect">
            <a:avLst/>
          </a:prstGeom>
        </p:spPr>
        <p:txBody>
          <a:bodyPr/>
          <a:lstStyle/>
          <a:p>
            <a:pPr marL="0" lvl="0" indent="0"/>
            <a:r>
              <a:rPr lang="en-US" sz="2800" dirty="0">
                <a:solidFill>
                  <a:schemeClr val="tx1"/>
                </a:solidFill>
              </a:rPr>
              <a:t>Practical tension: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Customers often prefer humans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Seamless AI can resolve issues efficiently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Disclosure may change consumer expectations and behavior</a:t>
            </a:r>
          </a:p>
        </p:txBody>
      </p:sp>
      <p:sp>
        <p:nvSpPr>
          <p:cNvPr id="48" name="Title 47">
            <a:extLst>
              <a:ext uri="{FF2B5EF4-FFF2-40B4-BE49-F238E27FC236}">
                <a16:creationId xmlns:a16="http://schemas.microsoft.com/office/drawing/2014/main" id="{939B1CC1-135B-5DF0-A275-91CAA8D07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Customer Service: Disclosure &amp; UDAP Risk [CONT.]</a:t>
            </a:r>
          </a:p>
        </p:txBody>
      </p:sp>
      <p:sp>
        <p:nvSpPr>
          <p:cNvPr id="12" name="Text Placeholder 48">
            <a:extLst>
              <a:ext uri="{FF2B5EF4-FFF2-40B4-BE49-F238E27FC236}">
                <a16:creationId xmlns:a16="http://schemas.microsoft.com/office/drawing/2014/main" id="{4D20E598-40F0-C3D0-93B1-A825B6D323E4}"/>
              </a:ext>
            </a:extLst>
          </p:cNvPr>
          <p:cNvSpPr txBox="1">
            <a:spLocks/>
          </p:cNvSpPr>
          <p:nvPr/>
        </p:nvSpPr>
        <p:spPr>
          <a:xfrm>
            <a:off x="309610" y="4240547"/>
            <a:ext cx="11638722" cy="1804778"/>
          </a:xfrm>
          <a:prstGeom prst="roundRect">
            <a:avLst/>
          </a:prstGeom>
          <a:solidFill>
            <a:schemeClr val="accent5"/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1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D1F464-D1C2-27AE-EAFC-6F3FF1C54AE9}"/>
              </a:ext>
            </a:extLst>
          </p:cNvPr>
          <p:cNvSpPr txBox="1"/>
          <p:nvPr/>
        </p:nvSpPr>
        <p:spPr>
          <a:xfrm>
            <a:off x="564045" y="4393371"/>
            <a:ext cx="872904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spcBef>
                <a:spcPts val="1800"/>
              </a:spcBef>
            </a:pPr>
            <a:r>
              <a:rPr lang="en-US" sz="2800" b="1" dirty="0">
                <a:solidFill>
                  <a:schemeClr val="tx1"/>
                </a:solidFill>
              </a:rPr>
              <a:t>Regulatory focus: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Deception risk if consumers reasonably believe they are interacting with a human.</a:t>
            </a:r>
          </a:p>
        </p:txBody>
      </p:sp>
    </p:spTree>
    <p:extLst>
      <p:ext uri="{BB962C8B-B14F-4D97-AF65-F5344CB8AC3E}">
        <p14:creationId xmlns:p14="http://schemas.microsoft.com/office/powerpoint/2010/main" val="298252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BA21F-3154-BD0F-DC75-30CA4F1DE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1FC9E01B-618C-9AA0-B96E-593D39DB0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661"/>
            <a:ext cx="12192000" cy="5295577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050E57-2413-AF6C-FB3D-DF21DCE2F1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AI in Customer Service: Disclosure &amp; UDAP Risk</a:t>
            </a:r>
            <a:endParaRPr lang="en-US" dirty="0">
              <a:effectLst/>
            </a:endParaRP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6067FE81-65AB-ED7B-C964-3FDF9BCF6B4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BED6738-2518-CD25-97CE-33D652CDF2D7}"/>
              </a:ext>
            </a:extLst>
          </p:cNvPr>
          <p:cNvSpPr/>
          <p:nvPr/>
        </p:nvSpPr>
        <p:spPr>
          <a:xfrm>
            <a:off x="665998" y="1072748"/>
            <a:ext cx="11025897" cy="21421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/>
              <a:t>Be practical yet operationally mature.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93F41CB-72ED-7F78-F2F5-FFC1A569D511}"/>
              </a:ext>
            </a:extLst>
          </p:cNvPr>
          <p:cNvSpPr/>
          <p:nvPr/>
        </p:nvSpPr>
        <p:spPr>
          <a:xfrm>
            <a:off x="665997" y="3341781"/>
            <a:ext cx="11025898" cy="27795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driving loan buyback and fair lending exposure.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37B8AF-D2D1-C5B1-DA80-6E7B20E1B475}"/>
              </a:ext>
            </a:extLst>
          </p:cNvPr>
          <p:cNvSpPr txBox="1"/>
          <p:nvPr/>
        </p:nvSpPr>
        <p:spPr>
          <a:xfrm>
            <a:off x="1113184" y="1136659"/>
            <a:ext cx="10296938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UDAP Risk: AI “Looping” and Failure to Provide Human Offramps</a:t>
            </a:r>
          </a:p>
          <a:p>
            <a:pPr>
              <a:spcAft>
                <a:spcPts val="600"/>
              </a:spcAft>
            </a:pPr>
            <a:r>
              <a:rPr lang="en-US" sz="2000" b="1" dirty="0"/>
              <a:t>Emerging concern:</a:t>
            </a:r>
            <a:endParaRPr lang="en-US" sz="24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/>
              <a:t>AI agents attempting to resolve issues</a:t>
            </a: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/>
              <a:t>Repetitive or scripted responses</a:t>
            </a: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/>
              <a:t>No clear path to escalation</a:t>
            </a: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/>
              <a:t>Customer frustration</a:t>
            </a:r>
            <a:endParaRPr lang="en-US" sz="2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1395BE-77E0-958A-9A79-9719FD30DB3D}"/>
              </a:ext>
            </a:extLst>
          </p:cNvPr>
          <p:cNvSpPr txBox="1"/>
          <p:nvPr/>
        </p:nvSpPr>
        <p:spPr>
          <a:xfrm>
            <a:off x="1113184" y="3419061"/>
            <a:ext cx="10419513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/>
              <a:t>Regulatory implications: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/>
              <a:t>Potential unfairness if AI becomes a barrier to consumer rights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/>
              <a:t>Risk of interfering with: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Complaint processes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Dispute resolution timelines</a:t>
            </a:r>
          </a:p>
          <a:p>
            <a:pPr marL="8001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dirty="0"/>
              <a:t>Servicing obligations</a:t>
            </a:r>
          </a:p>
          <a:p>
            <a:pPr>
              <a:spcAft>
                <a:spcPts val="600"/>
              </a:spcAft>
            </a:pPr>
            <a:r>
              <a:rPr lang="en-US" sz="2000" b="1" dirty="0"/>
              <a:t>Emerging principle:</a:t>
            </a:r>
            <a:br>
              <a:rPr lang="en-US" sz="2000" dirty="0"/>
            </a:br>
            <a:r>
              <a:rPr lang="en-US" sz="2000" dirty="0"/>
              <a:t>AI systems must not function as an obstacle to lawful consumer remedies.</a:t>
            </a:r>
          </a:p>
        </p:txBody>
      </p:sp>
    </p:spTree>
    <p:extLst>
      <p:ext uri="{BB962C8B-B14F-4D97-AF65-F5344CB8AC3E}">
        <p14:creationId xmlns:p14="http://schemas.microsoft.com/office/powerpoint/2010/main" val="361950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A65D1-D637-E92E-A984-7533FB08A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38C0E1-BD9F-0E3A-BE31-452B98F1F4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19759" y="1152939"/>
            <a:ext cx="5405171" cy="4870174"/>
          </a:xfrm>
          <a:prstGeom prst="roundRect">
            <a:avLst/>
          </a:prstGeom>
          <a:solidFill>
            <a:schemeClr val="accent5"/>
          </a:solidFill>
        </p:spPr>
        <p:txBody>
          <a:bodyPr/>
          <a:lstStyle/>
          <a:p>
            <a:endParaRPr lang="en-US" sz="2400" b="1" dirty="0"/>
          </a:p>
          <a:p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F249F-2E62-DEDB-D2D9-A8435BAAB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656" y="1152939"/>
            <a:ext cx="5116581" cy="4870174"/>
          </a:xfrm>
          <a:prstGeom prst="round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b="1" dirty="0"/>
              <a:t>Gramm-Leach-Bliley Act Implications</a:t>
            </a:r>
          </a:p>
          <a:p>
            <a:r>
              <a:rPr lang="en-US" dirty="0"/>
              <a:t>AI in lending implicates:</a:t>
            </a:r>
            <a:endParaRPr lang="en-US" b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Collection of nonpublic personal information (NPI)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Model training using consumer data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Vendor sharing and third-party processing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6C435D3-D60D-B89E-DA22-3DEA24037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Consumer Information – GLBA &amp; Data Transparency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6CE518-6D85-CFC9-BB43-6A1BEE279E0A}"/>
              </a:ext>
            </a:extLst>
          </p:cNvPr>
          <p:cNvSpPr txBox="1"/>
          <p:nvPr/>
        </p:nvSpPr>
        <p:spPr>
          <a:xfrm>
            <a:off x="6440499" y="2367171"/>
            <a:ext cx="417449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Clear privacy notices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Limits on disclosure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Safeguards to protect consumer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B1E07B-EFB8-DEE0-8150-FBCB2F9AD2CA}"/>
              </a:ext>
            </a:extLst>
          </p:cNvPr>
          <p:cNvSpPr txBox="1"/>
          <p:nvPr/>
        </p:nvSpPr>
        <p:spPr>
          <a:xfrm>
            <a:off x="6440499" y="1498445"/>
            <a:ext cx="4174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GLBA requirements:</a:t>
            </a:r>
          </a:p>
        </p:txBody>
      </p:sp>
    </p:spTree>
    <p:extLst>
      <p:ext uri="{BB962C8B-B14F-4D97-AF65-F5344CB8AC3E}">
        <p14:creationId xmlns:p14="http://schemas.microsoft.com/office/powerpoint/2010/main" val="212957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3C501-B265-71A8-C704-50C206117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E2206EB-9AD3-D236-54DC-4F3DFC9BC88D}"/>
              </a:ext>
            </a:extLst>
          </p:cNvPr>
          <p:cNvSpPr/>
          <p:nvPr/>
        </p:nvSpPr>
        <p:spPr>
          <a:xfrm>
            <a:off x="0" y="952500"/>
            <a:ext cx="12192000" cy="53149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6A80934-6CF7-213D-8F12-A482EAE0D65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9E77E29-191A-D836-1F8D-CD7271D42575}"/>
              </a:ext>
            </a:extLst>
          </p:cNvPr>
          <p:cNvSpPr/>
          <p:nvPr/>
        </p:nvSpPr>
        <p:spPr>
          <a:xfrm>
            <a:off x="1600199" y="1530626"/>
            <a:ext cx="10261137" cy="46117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Repurchase &amp; Compliance Risk: Algorithmic errors driving loan buyback and fair lending exposure.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D09ACD-D24C-6E6F-C691-EDDFD2105E8A}"/>
              </a:ext>
            </a:extLst>
          </p:cNvPr>
          <p:cNvSpPr txBox="1"/>
          <p:nvPr/>
        </p:nvSpPr>
        <p:spPr>
          <a:xfrm>
            <a:off x="5624575" y="1740091"/>
            <a:ext cx="58679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Using consumer data for AI training beyond disclosed purposes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5A2A0E-A428-9482-9775-3DDE3D0CBA5B}"/>
              </a:ext>
            </a:extLst>
          </p:cNvPr>
          <p:cNvSpPr txBox="1"/>
          <p:nvPr/>
        </p:nvSpPr>
        <p:spPr>
          <a:xfrm>
            <a:off x="5606111" y="2628844"/>
            <a:ext cx="5791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Sharing data with AI vendors without sufficient controls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C9C7E5D-4C5B-9D24-204B-ABDE91F9043D}"/>
              </a:ext>
            </a:extLst>
          </p:cNvPr>
          <p:cNvSpPr txBox="1"/>
          <p:nvPr/>
        </p:nvSpPr>
        <p:spPr>
          <a:xfrm>
            <a:off x="2285999" y="3513822"/>
            <a:ext cx="90963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Misalignment between privacy policies and actual AI data flows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D8B07DE-B50B-AEF0-3EDA-7EF391BCE9C4}"/>
              </a:ext>
            </a:extLst>
          </p:cNvPr>
          <p:cNvSpPr txBox="1"/>
          <p:nvPr/>
        </p:nvSpPr>
        <p:spPr>
          <a:xfrm>
            <a:off x="2285999" y="4618718"/>
            <a:ext cx="89154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Key theme: </a:t>
            </a:r>
            <a:r>
              <a:rPr lang="en-US" sz="2400" dirty="0"/>
              <a:t>AI increases inference capability and data use complexity-regulators will examine whether disclosures match practice.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99B8B6E-BABA-771A-E6DA-40F0F783C6D4}"/>
              </a:ext>
            </a:extLst>
          </p:cNvPr>
          <p:cNvSpPr/>
          <p:nvPr/>
        </p:nvSpPr>
        <p:spPr>
          <a:xfrm>
            <a:off x="330664" y="1117060"/>
            <a:ext cx="4944784" cy="2190835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19BCC8-E89A-7DF0-8D85-7084563D556E}"/>
              </a:ext>
            </a:extLst>
          </p:cNvPr>
          <p:cNvSpPr txBox="1"/>
          <p:nvPr/>
        </p:nvSpPr>
        <p:spPr>
          <a:xfrm>
            <a:off x="544276" y="1427647"/>
            <a:ext cx="451755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4800" b="1" dirty="0">
                <a:latin typeface="+mj-lt"/>
              </a:rPr>
              <a:t>REGULATORY RISK AREAS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0AB355CA-DED7-4E2F-74F2-E99660306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057" y="235744"/>
            <a:ext cx="10297886" cy="590549"/>
          </a:xfrm>
        </p:spPr>
        <p:txBody>
          <a:bodyPr/>
          <a:lstStyle/>
          <a:p>
            <a:r>
              <a:rPr lang="en-US" sz="3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cs typeface="+mj-cs"/>
              </a:rPr>
              <a:t>Regulatory Risk Areas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1DD674-D0AE-673C-601B-9258441A8F5E}"/>
              </a:ext>
            </a:extLst>
          </p:cNvPr>
          <p:cNvSpPr txBox="1"/>
          <p:nvPr/>
        </p:nvSpPr>
        <p:spPr>
          <a:xfrm>
            <a:off x="2285999" y="4064387"/>
            <a:ext cx="90963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Inadequate vendor oversight</a:t>
            </a:r>
          </a:p>
        </p:txBody>
      </p:sp>
    </p:spTree>
    <p:extLst>
      <p:ext uri="{BB962C8B-B14F-4D97-AF65-F5344CB8AC3E}">
        <p14:creationId xmlns:p14="http://schemas.microsoft.com/office/powerpoint/2010/main" val="223678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8A092-EBE0-CC60-418E-12B30AD16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9B097B8-E3A1-7B4C-6C0E-164C19267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661"/>
            <a:ext cx="12192000" cy="5295577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7BACE7-3B74-1245-BB0F-F394786FB5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FTC Regulatory Activity and AI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9F1549-01C0-2614-ED00-47617F14264A}"/>
              </a:ext>
            </a:extLst>
          </p:cNvPr>
          <p:cNvSpPr/>
          <p:nvPr/>
        </p:nvSpPr>
        <p:spPr>
          <a:xfrm>
            <a:off x="552450" y="1540318"/>
            <a:ext cx="3302229" cy="409516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+mj-lt"/>
              </a:rPr>
              <a:t>DECEPTIVE OR MISLEADING AI CLAIMS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47D80E-E07D-A649-724F-A85DDFC3504C}"/>
              </a:ext>
            </a:extLst>
          </p:cNvPr>
          <p:cNvSpPr/>
          <p:nvPr/>
        </p:nvSpPr>
        <p:spPr>
          <a:xfrm>
            <a:off x="4500623" y="1540318"/>
            <a:ext cx="3173213" cy="409516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+mj-lt"/>
              </a:rPr>
              <a:t>FTC POLICY STATEMENT ON ACCURACY IN AI </a:t>
            </a:r>
          </a:p>
          <a:p>
            <a:pPr algn="ctr"/>
            <a:r>
              <a:rPr lang="en-US" sz="3200" b="1" dirty="0">
                <a:solidFill>
                  <a:schemeClr val="accent2"/>
                </a:solidFill>
                <a:latin typeface="+mj-lt"/>
              </a:rPr>
              <a:t>(JULY 1, 2026)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1055B8-2BCB-93D7-06AE-FC438CB2A284}"/>
              </a:ext>
            </a:extLst>
          </p:cNvPr>
          <p:cNvSpPr/>
          <p:nvPr/>
        </p:nvSpPr>
        <p:spPr>
          <a:xfrm>
            <a:off x="8319780" y="1540319"/>
            <a:ext cx="3254446" cy="409516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+mj-lt"/>
              </a:rPr>
              <a:t>FTC 6(B) RESOLUTION – GENERATIVE AI COMPANION PRODUCTS</a:t>
            </a:r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1CA15DC0-E7BD-3E7E-7A23-7757C46FC66C}"/>
              </a:ext>
            </a:extLst>
          </p:cNvPr>
          <p:cNvSpPr/>
          <p:nvPr/>
        </p:nvSpPr>
        <p:spPr>
          <a:xfrm>
            <a:off x="179585" y="1256615"/>
            <a:ext cx="852890" cy="852890"/>
          </a:xfrm>
          <a:prstGeom prst="flowChartConnector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6156DEDE-2B13-9E29-2240-5B2A3C77B173}"/>
              </a:ext>
            </a:extLst>
          </p:cNvPr>
          <p:cNvSpPr/>
          <p:nvPr/>
        </p:nvSpPr>
        <p:spPr>
          <a:xfrm>
            <a:off x="4129771" y="1256615"/>
            <a:ext cx="852890" cy="852890"/>
          </a:xfrm>
          <a:prstGeom prst="flowChartConnector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lowchart: Connector 30">
            <a:extLst>
              <a:ext uri="{FF2B5EF4-FFF2-40B4-BE49-F238E27FC236}">
                <a16:creationId xmlns:a16="http://schemas.microsoft.com/office/drawing/2014/main" id="{341CD3DB-4569-143D-FE64-7BEE9528EF26}"/>
              </a:ext>
            </a:extLst>
          </p:cNvPr>
          <p:cNvSpPr/>
          <p:nvPr/>
        </p:nvSpPr>
        <p:spPr>
          <a:xfrm>
            <a:off x="7966430" y="1256615"/>
            <a:ext cx="852890" cy="852890"/>
          </a:xfrm>
          <a:prstGeom prst="flowChartConnector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5F3B92-2A99-955F-07CF-FAF31325EE73}"/>
              </a:ext>
            </a:extLst>
          </p:cNvPr>
          <p:cNvSpPr txBox="1"/>
          <p:nvPr/>
        </p:nvSpPr>
        <p:spPr>
          <a:xfrm>
            <a:off x="392650" y="1255689"/>
            <a:ext cx="3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+mj-lt"/>
              </a:rPr>
              <a:t>A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43624F6-2B9C-1AC7-6BB9-F93E5B099C68}"/>
              </a:ext>
            </a:extLst>
          </p:cNvPr>
          <p:cNvSpPr txBox="1"/>
          <p:nvPr/>
        </p:nvSpPr>
        <p:spPr>
          <a:xfrm>
            <a:off x="4369782" y="1255689"/>
            <a:ext cx="3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+mj-lt"/>
              </a:rPr>
              <a:t>B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8D1F8EA-FEC2-FB2F-1128-139F417869EA}"/>
              </a:ext>
            </a:extLst>
          </p:cNvPr>
          <p:cNvSpPr txBox="1"/>
          <p:nvPr/>
        </p:nvSpPr>
        <p:spPr>
          <a:xfrm>
            <a:off x="8193319" y="1275566"/>
            <a:ext cx="3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+mj-lt"/>
              </a:rPr>
              <a:t>C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0026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D2EFD-FD19-AD93-A0F1-97C62E264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B7249F-05B2-E080-D2A3-7A5B1BC370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19759" y="1152939"/>
            <a:ext cx="5405171" cy="3597965"/>
          </a:xfrm>
          <a:prstGeom prst="roundRect">
            <a:avLst/>
          </a:prstGeom>
          <a:solidFill>
            <a:schemeClr val="accent5"/>
          </a:solidFill>
        </p:spPr>
        <p:txBody>
          <a:bodyPr/>
          <a:lstStyle/>
          <a:p>
            <a:endParaRPr lang="en-US" sz="2400" b="1" dirty="0"/>
          </a:p>
          <a:p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85005-E400-0C5E-5FBA-A17EEE304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656" y="1152939"/>
            <a:ext cx="5116581" cy="3597965"/>
          </a:xfrm>
          <a:prstGeom prst="round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b="1" dirty="0"/>
              <a:t>The FTC has brought actions involving:</a:t>
            </a:r>
          </a:p>
          <a:p>
            <a:pPr lvl="0"/>
            <a:r>
              <a:rPr lang="en-US" sz="2400" dirty="0"/>
              <a:t>Misrepresentations about AI functionality</a:t>
            </a:r>
          </a:p>
          <a:p>
            <a:pPr lvl="0"/>
            <a:r>
              <a:rPr lang="en-US" sz="2400" dirty="0"/>
              <a:t>False claims about data sources</a:t>
            </a:r>
          </a:p>
          <a:p>
            <a:pPr lvl="0"/>
            <a:r>
              <a:rPr lang="en-US" sz="2400" dirty="0"/>
              <a:t>Misleading statements about consumer “opt-in”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A44EA41-D55C-6089-F188-0D3CC6BA5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Deceptive or Misleading AI Claims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0E1AF2-EA34-FFCF-EAFF-BD6CCFB8CAF0}"/>
              </a:ext>
            </a:extLst>
          </p:cNvPr>
          <p:cNvSpPr txBox="1"/>
          <p:nvPr/>
        </p:nvSpPr>
        <p:spPr>
          <a:xfrm>
            <a:off x="6535097" y="1562102"/>
            <a:ext cx="4174494" cy="238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Example theme:</a:t>
            </a:r>
          </a:p>
          <a:p>
            <a:pPr marL="457200" lvl="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Overstating AI capabilities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/>
              <a:t>Marketing “objective” or “bias-free” systems without substantiation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486F05A-E222-D054-7174-D1B88F3A765A}"/>
              </a:ext>
            </a:extLst>
          </p:cNvPr>
          <p:cNvSpPr/>
          <p:nvPr/>
        </p:nvSpPr>
        <p:spPr>
          <a:xfrm>
            <a:off x="1074898" y="4951969"/>
            <a:ext cx="9850277" cy="114498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902757-4A25-648E-E989-43C3D6ABEB23}"/>
              </a:ext>
            </a:extLst>
          </p:cNvPr>
          <p:cNvSpPr txBox="1"/>
          <p:nvPr/>
        </p:nvSpPr>
        <p:spPr>
          <a:xfrm>
            <a:off x="1065894" y="4981786"/>
            <a:ext cx="923668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REGULATORY LESSON</a:t>
            </a:r>
            <a:r>
              <a:rPr lang="en-US" sz="3200" b="1" dirty="0">
                <a:latin typeface="+mj-lt"/>
              </a:rPr>
              <a:t>: </a:t>
            </a:r>
            <a:r>
              <a:rPr lang="en-US" sz="2400" dirty="0"/>
              <a:t>Substantiate claims.</a:t>
            </a:r>
          </a:p>
          <a:p>
            <a:pPr algn="ctr"/>
            <a:r>
              <a:rPr lang="en-US" sz="2400" dirty="0"/>
              <a:t>Align representations with actual system performance.</a:t>
            </a:r>
          </a:p>
          <a:p>
            <a:pPr marL="0" indent="0" algn="ctr">
              <a:buNone/>
            </a:pPr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688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878A2-E5BA-E2B2-7EA9-0F97827F5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1A2D3AA1-B009-0D33-5938-BCCBEC29F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661"/>
            <a:ext cx="12192000" cy="5295577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E72148D7-39CA-B260-72E2-40740C7A2C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DF9AA38-C35E-2856-E292-EABE1330DE9E}"/>
              </a:ext>
            </a:extLst>
          </p:cNvPr>
          <p:cNvSpPr/>
          <p:nvPr/>
        </p:nvSpPr>
        <p:spPr>
          <a:xfrm>
            <a:off x="894522" y="1689652"/>
            <a:ext cx="10971360" cy="432352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/>
              <a:t>Be practical yet operationally mature.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2DCA702-B92F-E69F-FF2A-F8B58035A88B}"/>
              </a:ext>
            </a:extLst>
          </p:cNvPr>
          <p:cNvSpPr/>
          <p:nvPr/>
        </p:nvSpPr>
        <p:spPr>
          <a:xfrm>
            <a:off x="409267" y="1175650"/>
            <a:ext cx="3748924" cy="1161473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B8B351-234B-09BE-B972-FB05BA363FEC}"/>
              </a:ext>
            </a:extLst>
          </p:cNvPr>
          <p:cNvSpPr txBox="1"/>
          <p:nvPr/>
        </p:nvSpPr>
        <p:spPr>
          <a:xfrm>
            <a:off x="523472" y="1334772"/>
            <a:ext cx="35205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4800" b="1" dirty="0">
                <a:latin typeface="+mj-lt"/>
              </a:rPr>
              <a:t>KEY PRINCIPLES: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60FB41-D420-33E6-73E8-95EE3BE771D3}"/>
              </a:ext>
            </a:extLst>
          </p:cNvPr>
          <p:cNvSpPr txBox="1">
            <a:spLocks/>
          </p:cNvSpPr>
          <p:nvPr/>
        </p:nvSpPr>
        <p:spPr>
          <a:xfrm>
            <a:off x="1243889" y="2496245"/>
            <a:ext cx="10515600" cy="33494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Steering outputs away from user objectives without disclosure may be deceptive</a:t>
            </a:r>
          </a:p>
          <a:p>
            <a:r>
              <a:rPr lang="en-US" sz="2400" dirty="0"/>
              <a:t>Disclosures must be clear and conspicuous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Hidden objectives or ideological steering may create liability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/>
              <a:t>Implications for lending:</a:t>
            </a:r>
          </a:p>
          <a:p>
            <a:r>
              <a:rPr lang="en-US" sz="2400" dirty="0"/>
              <a:t>Claims of neutrality, accuracy, or fairness must be defensible</a:t>
            </a:r>
          </a:p>
          <a:p>
            <a:r>
              <a:rPr lang="en-US" sz="2400" dirty="0"/>
              <a:t>Disclaimers cannot cure prominent misleading impressions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9CEEA2-90A8-240D-EF56-71B1C5265E69}"/>
              </a:ext>
            </a:extLst>
          </p:cNvPr>
          <p:cNvSpPr txBox="1">
            <a:spLocks/>
          </p:cNvSpPr>
          <p:nvPr/>
        </p:nvSpPr>
        <p:spPr>
          <a:xfrm>
            <a:off x="4393354" y="2016088"/>
            <a:ext cx="5873768" cy="7414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AI systems are subject to Section 5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6D3DA5B-32E0-7204-FC94-1C57170634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-7816"/>
            <a:ext cx="10086975" cy="987879"/>
          </a:xfrm>
        </p:spPr>
        <p:txBody>
          <a:bodyPr/>
          <a:lstStyle/>
          <a:p>
            <a:r>
              <a:rPr lang="en-US" dirty="0"/>
              <a:t>FTC Policy Statement on Accuracy in AI (July 1, 2026)</a:t>
            </a:r>
          </a:p>
        </p:txBody>
      </p:sp>
    </p:spTree>
    <p:extLst>
      <p:ext uri="{BB962C8B-B14F-4D97-AF65-F5344CB8AC3E}">
        <p14:creationId xmlns:p14="http://schemas.microsoft.com/office/powerpoint/2010/main" val="179833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5FBA3-450F-2601-BE5D-CD6E4DB1C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E081ED68-F591-EECC-9DFF-AA466510340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4414471" y="6356350"/>
            <a:ext cx="2743200" cy="365125"/>
          </a:xfrm>
        </p:spPr>
        <p:txBody>
          <a:bodyPr/>
          <a:lstStyle/>
          <a:p>
            <a:fld id="{DDB4B163-A19F-40D8-B271-33FDB32582B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F4771E39-8830-5CFB-D950-A76A50AA5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8052" y="1079787"/>
            <a:ext cx="11638722" cy="2889883"/>
          </a:xfrm>
          <a:prstGeom prst="roundRect">
            <a:avLst/>
          </a:prstGeom>
        </p:spPr>
        <p:txBody>
          <a:bodyPr/>
          <a:lstStyle/>
          <a:p>
            <a:pPr marL="0" lvl="0" indent="0"/>
            <a:r>
              <a:rPr lang="en-US" sz="2800" dirty="0">
                <a:solidFill>
                  <a:schemeClr val="tx1"/>
                </a:solidFill>
              </a:rPr>
              <a:t>The FTC authorized compulsory process to examine: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Advertising practices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Data handling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Monetization of user engagement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</a:rPr>
              <a:t>Safety testing and monitoring</a:t>
            </a:r>
          </a:p>
        </p:txBody>
      </p:sp>
      <p:sp>
        <p:nvSpPr>
          <p:cNvPr id="48" name="Title 47">
            <a:extLst>
              <a:ext uri="{FF2B5EF4-FFF2-40B4-BE49-F238E27FC236}">
                <a16:creationId xmlns:a16="http://schemas.microsoft.com/office/drawing/2014/main" id="{D3516958-56D4-B622-BC41-379F86FE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FTC 6(b) Resolution – Generative AI Companion Products</a:t>
            </a:r>
          </a:p>
        </p:txBody>
      </p:sp>
      <p:sp>
        <p:nvSpPr>
          <p:cNvPr id="12" name="Text Placeholder 48">
            <a:extLst>
              <a:ext uri="{FF2B5EF4-FFF2-40B4-BE49-F238E27FC236}">
                <a16:creationId xmlns:a16="http://schemas.microsoft.com/office/drawing/2014/main" id="{A2B5B7B5-0209-FE88-8AFF-2EB377BA7640}"/>
              </a:ext>
            </a:extLst>
          </p:cNvPr>
          <p:cNvSpPr txBox="1">
            <a:spLocks/>
          </p:cNvSpPr>
          <p:nvPr/>
        </p:nvSpPr>
        <p:spPr>
          <a:xfrm>
            <a:off x="309610" y="4127871"/>
            <a:ext cx="11638722" cy="1968706"/>
          </a:xfrm>
          <a:prstGeom prst="roundRect">
            <a:avLst/>
          </a:prstGeom>
          <a:solidFill>
            <a:schemeClr val="accent5"/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1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972894-A82D-4D03-FF03-39501DE794BF}"/>
              </a:ext>
            </a:extLst>
          </p:cNvPr>
          <p:cNvSpPr txBox="1"/>
          <p:nvPr/>
        </p:nvSpPr>
        <p:spPr>
          <a:xfrm>
            <a:off x="564045" y="4221061"/>
            <a:ext cx="872904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spcBef>
                <a:spcPts val="1800"/>
              </a:spcBef>
            </a:pPr>
            <a:r>
              <a:rPr lang="en-US" sz="2800" b="1" dirty="0">
                <a:solidFill>
                  <a:schemeClr val="tx1"/>
                </a:solidFill>
              </a:rPr>
              <a:t>Broader signal: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The FTC is actively studying AI ecosystems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Companies should expect scrutiny of AI deployment and oversight</a:t>
            </a:r>
          </a:p>
        </p:txBody>
      </p:sp>
    </p:spTree>
    <p:extLst>
      <p:ext uri="{BB962C8B-B14F-4D97-AF65-F5344CB8AC3E}">
        <p14:creationId xmlns:p14="http://schemas.microsoft.com/office/powerpoint/2010/main" val="32795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CBC2D-CD1E-C81A-3052-3C709D45C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CC76AFE-341F-B426-8536-3255CF954C8F}"/>
              </a:ext>
            </a:extLst>
          </p:cNvPr>
          <p:cNvSpPr/>
          <p:nvPr/>
        </p:nvSpPr>
        <p:spPr>
          <a:xfrm>
            <a:off x="8208510" y="1194163"/>
            <a:ext cx="3847034" cy="480907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1A6DE2A-7D86-2037-0C76-1536AE29B882}"/>
              </a:ext>
            </a:extLst>
          </p:cNvPr>
          <p:cNvSpPr/>
          <p:nvPr/>
        </p:nvSpPr>
        <p:spPr>
          <a:xfrm>
            <a:off x="4172483" y="1194163"/>
            <a:ext cx="3847034" cy="480907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012B34D-6588-DC8C-585E-D21B835E9541}"/>
              </a:ext>
            </a:extLst>
          </p:cNvPr>
          <p:cNvSpPr/>
          <p:nvPr/>
        </p:nvSpPr>
        <p:spPr>
          <a:xfrm>
            <a:off x="157696" y="1194163"/>
            <a:ext cx="3847034" cy="480907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2FB976-6927-47CB-F3F9-EB86931C02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CFPB Regulatory Focus Areas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0A24947-F939-B3A2-81E8-82213029D38A}"/>
              </a:ext>
            </a:extLst>
          </p:cNvPr>
          <p:cNvSpPr/>
          <p:nvPr/>
        </p:nvSpPr>
        <p:spPr>
          <a:xfrm>
            <a:off x="838200" y="1434464"/>
            <a:ext cx="2486026" cy="8316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ECOA and Adverse Action Notices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9D8A34F-C756-4D95-8E74-CE06FF7AE278}"/>
              </a:ext>
            </a:extLst>
          </p:cNvPr>
          <p:cNvSpPr/>
          <p:nvPr/>
        </p:nvSpPr>
        <p:spPr>
          <a:xfrm>
            <a:off x="8866498" y="1434465"/>
            <a:ext cx="2524125" cy="8316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Implications: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95A3986-7F6A-DF09-99A0-D0223A564AAF}"/>
              </a:ext>
            </a:extLst>
          </p:cNvPr>
          <p:cNvSpPr/>
          <p:nvPr/>
        </p:nvSpPr>
        <p:spPr>
          <a:xfrm>
            <a:off x="4843462" y="1434465"/>
            <a:ext cx="2505076" cy="8316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AI-Driven Complaint Activity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5F7CAF-A1B6-2106-7E2A-03378C6D7576}"/>
              </a:ext>
            </a:extLst>
          </p:cNvPr>
          <p:cNvSpPr txBox="1"/>
          <p:nvPr/>
        </p:nvSpPr>
        <p:spPr>
          <a:xfrm>
            <a:off x="125156" y="2480221"/>
            <a:ext cx="3711348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AI-driven credit decisions </a:t>
            </a:r>
            <a:r>
              <a:rPr lang="en-US" sz="2000" b="1" dirty="0"/>
              <a:t>must</a:t>
            </a:r>
            <a:r>
              <a:rPr lang="en-US" sz="2000" dirty="0"/>
              <a:t> support compliant adverse action notices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Specific reasons must be provided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“Black box” systems present regulatory challenges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B8763C-A136-1B05-ECAF-398D51016409}"/>
              </a:ext>
            </a:extLst>
          </p:cNvPr>
          <p:cNvSpPr txBox="1"/>
          <p:nvPr/>
        </p:nvSpPr>
        <p:spPr>
          <a:xfrm>
            <a:off x="4037270" y="2480221"/>
            <a:ext cx="3711348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2000" b="1" dirty="0"/>
              <a:t>CFPB focus includes: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Standardization of complaint closure definitions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Identity verification enhancements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Alignment with statutory obligations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9999F1-E262-6FE7-7CE8-CD7711E536D9}"/>
              </a:ext>
            </a:extLst>
          </p:cNvPr>
          <p:cNvSpPr txBox="1"/>
          <p:nvPr/>
        </p:nvSpPr>
        <p:spPr>
          <a:xfrm>
            <a:off x="8154730" y="2428001"/>
            <a:ext cx="371134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AI-generated complaints still require proper handling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Complaint categorization and response quality matter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Automated systems must not undermine statutory dispute processes</a:t>
            </a:r>
          </a:p>
        </p:txBody>
      </p:sp>
    </p:spTree>
    <p:extLst>
      <p:ext uri="{BB962C8B-B14F-4D97-AF65-F5344CB8AC3E}">
        <p14:creationId xmlns:p14="http://schemas.microsoft.com/office/powerpoint/2010/main" val="232277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E6F36-709F-6D66-72B3-89FA8C292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751FCA2-97D7-2084-911F-2B25DF7FC783}"/>
              </a:ext>
            </a:extLst>
          </p:cNvPr>
          <p:cNvSpPr/>
          <p:nvPr/>
        </p:nvSpPr>
        <p:spPr>
          <a:xfrm>
            <a:off x="1389608" y="4397778"/>
            <a:ext cx="10300412" cy="17543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/>
              <a:t>Be practical yet operationally mature.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01316E3-102F-197B-EE4E-5F2F969AE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Responding to Subpoenas or Regulatory Inquiries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C4AC4AB-1372-74FC-57EE-9391ACFB66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414471" y="6356350"/>
            <a:ext cx="2743200" cy="365125"/>
          </a:xfrm>
        </p:spPr>
        <p:txBody>
          <a:bodyPr/>
          <a:lstStyle/>
          <a:p>
            <a:fld id="{DDB4B163-A19F-40D8-B271-33FDB32582B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63DB839-77FC-23D1-02B1-C07802D1BC42}"/>
              </a:ext>
            </a:extLst>
          </p:cNvPr>
          <p:cNvSpPr/>
          <p:nvPr/>
        </p:nvSpPr>
        <p:spPr>
          <a:xfrm>
            <a:off x="1389608" y="2422444"/>
            <a:ext cx="8241409" cy="18809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/>
              <a:t>Be practical yet operationally mature.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DCAFBD1-F8C3-938B-2B74-ECCB1856579A}"/>
              </a:ext>
            </a:extLst>
          </p:cNvPr>
          <p:cNvSpPr/>
          <p:nvPr/>
        </p:nvSpPr>
        <p:spPr>
          <a:xfrm>
            <a:off x="1389609" y="1020951"/>
            <a:ext cx="6382792" cy="13293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8D7E84-3574-6ECD-C3D0-3BE2AB891228}"/>
              </a:ext>
            </a:extLst>
          </p:cNvPr>
          <p:cNvSpPr txBox="1"/>
          <p:nvPr/>
        </p:nvSpPr>
        <p:spPr>
          <a:xfrm>
            <a:off x="1550960" y="2470687"/>
            <a:ext cx="8376112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Likely Areas of Regulatory Interest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AI in credit decisioning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Fair lending impacts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AI performing licensable activities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Customer service AI disclosures and escalation pathways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Data use and vendor management</a:t>
            </a:r>
          </a:p>
          <a:p>
            <a:pPr lvl="2"/>
            <a:r>
              <a:rPr lang="en-US" sz="2400" dirty="0"/>
              <a:t> </a:t>
            </a:r>
            <a:endParaRPr lang="en-US"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321ED3-AB64-770D-9872-3C464DBB2BD6}"/>
              </a:ext>
            </a:extLst>
          </p:cNvPr>
          <p:cNvSpPr txBox="1"/>
          <p:nvPr/>
        </p:nvSpPr>
        <p:spPr>
          <a:xfrm>
            <a:off x="1550959" y="4397778"/>
            <a:ext cx="837611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Engage Early and Strategically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Involve counsel promptly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Clarify scope of inquiry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Seek appropriate narrowing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Preserve documentation and model governance records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Document human oversight and escalation pathways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143CC2-8A71-164D-C77B-04E973F119A0}"/>
              </a:ext>
            </a:extLst>
          </p:cNvPr>
          <p:cNvSpPr txBox="1"/>
          <p:nvPr/>
        </p:nvSpPr>
        <p:spPr>
          <a:xfrm>
            <a:off x="1550960" y="1035658"/>
            <a:ext cx="8376112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Confirm Regulatory Authority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FTC authority (including 15 U.S.C. § 57b-1)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CFPB authority (12 C.F.R. Part 1080)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Confirm jurisdiction and scope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94C00F0C-C612-4F1E-6C6A-3295CCEBC898}"/>
              </a:ext>
            </a:extLst>
          </p:cNvPr>
          <p:cNvSpPr/>
          <p:nvPr/>
        </p:nvSpPr>
        <p:spPr>
          <a:xfrm>
            <a:off x="251978" y="1196981"/>
            <a:ext cx="852890" cy="852890"/>
          </a:xfrm>
          <a:prstGeom prst="flowChartConnector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A3614FB7-AE96-D907-D742-FEEC3C688E5A}"/>
              </a:ext>
            </a:extLst>
          </p:cNvPr>
          <p:cNvSpPr/>
          <p:nvPr/>
        </p:nvSpPr>
        <p:spPr>
          <a:xfrm>
            <a:off x="265075" y="2882251"/>
            <a:ext cx="852890" cy="852890"/>
          </a:xfrm>
          <a:prstGeom prst="flowChartConnector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B0C9AED9-161F-6F45-B786-5020F3D24001}"/>
              </a:ext>
            </a:extLst>
          </p:cNvPr>
          <p:cNvSpPr/>
          <p:nvPr/>
        </p:nvSpPr>
        <p:spPr>
          <a:xfrm>
            <a:off x="265075" y="4758661"/>
            <a:ext cx="852890" cy="852890"/>
          </a:xfrm>
          <a:prstGeom prst="flowChartConnector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59B284-8411-2C54-4130-61CD7B7F3BBA}"/>
              </a:ext>
            </a:extLst>
          </p:cNvPr>
          <p:cNvSpPr txBox="1"/>
          <p:nvPr/>
        </p:nvSpPr>
        <p:spPr>
          <a:xfrm>
            <a:off x="465043" y="1196055"/>
            <a:ext cx="3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+mj-lt"/>
              </a:rPr>
              <a:t>A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70E8C8-57B3-1076-2F06-76F492BFC4E9}"/>
              </a:ext>
            </a:extLst>
          </p:cNvPr>
          <p:cNvSpPr txBox="1"/>
          <p:nvPr/>
        </p:nvSpPr>
        <p:spPr>
          <a:xfrm>
            <a:off x="495147" y="2901203"/>
            <a:ext cx="3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+mj-lt"/>
              </a:rPr>
              <a:t>B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722CC4-6D2A-3256-0EC0-17B4CAF644B2}"/>
              </a:ext>
            </a:extLst>
          </p:cNvPr>
          <p:cNvSpPr txBox="1"/>
          <p:nvPr/>
        </p:nvSpPr>
        <p:spPr>
          <a:xfrm>
            <a:off x="491964" y="4777612"/>
            <a:ext cx="3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+mj-lt"/>
              </a:rPr>
              <a:t>C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861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B6A37-6ED9-A8DE-3DA5-608999442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D317E6-F501-4760-2781-986949891D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AI does not override licensing laws.</a:t>
            </a:r>
            <a:r>
              <a:rPr lang="en-US" dirty="0"/>
              <a:t> If a statute requires an “individual,” AI cannot independently perform that role.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30A4E-E572-3D35-03FF-9643960B3A31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US" b="1" dirty="0"/>
              <a:t>Disclosure and consumer expectations matter.</a:t>
            </a:r>
            <a:r>
              <a:rPr lang="en-US" dirty="0"/>
              <a:t> Failing to disclose AI involvement may create deception risk.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DCA52-2BC3-A6E0-7E48-6D7E74A01828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r>
              <a:rPr lang="en-US" b="1" dirty="0"/>
              <a:t>AI must not function as a barrier to consumer rights.</a:t>
            </a:r>
            <a:r>
              <a:rPr lang="en-US" dirty="0"/>
              <a:t> Looping systems without human offramps create emerging UDAP exposure.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A3F604-07BC-90AA-7BA9-5722389C61E4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r>
              <a:rPr lang="en-US" b="1" dirty="0"/>
              <a:t>Substantiate your AI claims and align disclosures with actual practices.</a:t>
            </a:r>
            <a:r>
              <a:rPr lang="en-US" dirty="0"/>
              <a:t> Marketing, privacy notices, and system functionality must match.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5B1253-6EB1-04ED-A2FF-90BFC89FC4C9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b="1" dirty="0"/>
              <a:t>Expect regulatory scrutiny.</a:t>
            </a:r>
            <a:r>
              <a:rPr lang="en-US" dirty="0"/>
              <a:t> FTC and CFPB activity shows AI in consumer finance is an active supervisory and enforcement priority.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CFEEED-6F1A-E73F-7497-DF875CA9DE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Five Key Takeaways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D57582-9C1B-DF4A-BD22-02ED20DED6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8BC9046-740C-BA47-6FA0-A595994306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1DAFAB0-6ACC-E6B6-295D-84009F1C0CF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4D77548-7ED0-C925-7A6A-448FA1AC6A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7676" y="4224823"/>
            <a:ext cx="609600" cy="606425"/>
          </a:xfrm>
          <a:solidFill>
            <a:schemeClr val="accent5"/>
          </a:solidFill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0851CF7-DE9D-0490-F3BB-0F6D1344EA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45786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ECC5A-32A8-C9FC-E203-526C43A2E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A40821B-0964-1840-F6AB-4617ECE5FCE9}"/>
              </a:ext>
            </a:extLst>
          </p:cNvPr>
          <p:cNvSpPr/>
          <p:nvPr/>
        </p:nvSpPr>
        <p:spPr>
          <a:xfrm>
            <a:off x="1964664" y="2443833"/>
            <a:ext cx="707149" cy="1139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34A2BCF-6621-6F54-B384-C722D14168BD}"/>
              </a:ext>
            </a:extLst>
          </p:cNvPr>
          <p:cNvSpPr/>
          <p:nvPr/>
        </p:nvSpPr>
        <p:spPr>
          <a:xfrm>
            <a:off x="9199084" y="1253931"/>
            <a:ext cx="2663295" cy="1760399"/>
          </a:xfrm>
          <a:prstGeom prst="roundRect">
            <a:avLst/>
          </a:prstGeom>
          <a:solidFill>
            <a:schemeClr val="bg2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B9CC08-AD26-6B7A-48FD-E51ED91B0C60}"/>
              </a:ext>
            </a:extLst>
          </p:cNvPr>
          <p:cNvSpPr/>
          <p:nvPr/>
        </p:nvSpPr>
        <p:spPr>
          <a:xfrm>
            <a:off x="9252686" y="3267763"/>
            <a:ext cx="2556090" cy="255609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0401F2B1-4ECF-1D37-B6A2-2E715146E6D4}"/>
              </a:ext>
            </a:extLst>
          </p:cNvPr>
          <p:cNvSpPr/>
          <p:nvPr/>
        </p:nvSpPr>
        <p:spPr>
          <a:xfrm>
            <a:off x="1500810" y="4496157"/>
            <a:ext cx="6957874" cy="160939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5C49B761-75C3-E4E2-7F6D-1C462C2693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6398" y="1646864"/>
            <a:ext cx="4101163" cy="326882"/>
          </a:xfrm>
        </p:spPr>
        <p:txBody>
          <a:bodyPr/>
          <a:lstStyle/>
          <a:p>
            <a:r>
              <a:rPr lang="en-US" sz="48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Matt Kohel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A0C81424-9C27-73CA-B84A-5C4D0D6CE0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1636" y="2288649"/>
            <a:ext cx="4101163" cy="326882"/>
          </a:xfrm>
        </p:spPr>
        <p:txBody>
          <a:bodyPr/>
          <a:lstStyle/>
          <a:p>
            <a:r>
              <a:rPr lang="en-US" sz="24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Partner, Saul Ewing LLP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D462B1-6F40-63A5-59A0-C97607B523D4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22</a:t>
            </a:fld>
            <a:endParaRPr lang="en-US" sz="1400" dirty="0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3DD329F8-7D7E-76C8-F340-9BB384399568}"/>
              </a:ext>
            </a:extLst>
          </p:cNvPr>
          <p:cNvSpPr txBox="1">
            <a:spLocks/>
          </p:cNvSpPr>
          <p:nvPr/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Contacts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D781D19-F183-E1A3-A621-B42E102E49F0}"/>
              </a:ext>
            </a:extLst>
          </p:cNvPr>
          <p:cNvSpPr/>
          <p:nvPr/>
        </p:nvSpPr>
        <p:spPr>
          <a:xfrm>
            <a:off x="2548421" y="1100863"/>
            <a:ext cx="6267450" cy="307381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32">
            <a:extLst>
              <a:ext uri="{FF2B5EF4-FFF2-40B4-BE49-F238E27FC236}">
                <a16:creationId xmlns:a16="http://schemas.microsoft.com/office/drawing/2014/main" id="{E1597583-5ED4-2535-0097-7D647DB128AA}"/>
              </a:ext>
            </a:extLst>
          </p:cNvPr>
          <p:cNvSpPr txBox="1">
            <a:spLocks/>
          </p:cNvSpPr>
          <p:nvPr/>
        </p:nvSpPr>
        <p:spPr>
          <a:xfrm>
            <a:off x="2794883" y="1234292"/>
            <a:ext cx="4624311" cy="12114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1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kern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Calibri" panose="020F0502020204030204" pitchFamily="34" charset="0"/>
              </a:rPr>
              <a:t>Jason McElroy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01E220C4-BD77-4A5C-E1DA-CAB2A4A14E24}"/>
              </a:ext>
            </a:extLst>
          </p:cNvPr>
          <p:cNvSpPr txBox="1">
            <a:spLocks/>
          </p:cNvSpPr>
          <p:nvPr/>
        </p:nvSpPr>
        <p:spPr>
          <a:xfrm>
            <a:off x="2794883" y="1893273"/>
            <a:ext cx="4523735" cy="3268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0" i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Partner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Co-Chair, Financial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Services Practice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Saul Ewing LLP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P: 202-295-6642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E: jason.mcelroy@saul.com </a:t>
            </a:r>
          </a:p>
        </p:txBody>
      </p:sp>
      <p:pic>
        <p:nvPicPr>
          <p:cNvPr id="13" name="Online Image Placeholder 50">
            <a:extLst>
              <a:ext uri="{FF2B5EF4-FFF2-40B4-BE49-F238E27FC236}">
                <a16:creationId xmlns:a16="http://schemas.microsoft.com/office/drawing/2014/main" id="{660F9618-C5BE-8643-E51C-8C068C9782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" b="244"/>
          <a:stretch/>
        </p:blipFill>
        <p:spPr>
          <a:xfrm>
            <a:off x="6740258" y="2128574"/>
            <a:ext cx="2198683" cy="2196294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73060D-B57D-8D90-5A1C-68853CF43A1B}"/>
              </a:ext>
            </a:extLst>
          </p:cNvPr>
          <p:cNvSpPr txBox="1"/>
          <p:nvPr/>
        </p:nvSpPr>
        <p:spPr>
          <a:xfrm>
            <a:off x="9252686" y="1363383"/>
            <a:ext cx="26632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</a:rPr>
              <a:t>SUBSCRIBE TO RECEIVE LEGAL UPDATES: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40A3E5-CA18-E057-BDB8-97E8CA15868A}"/>
              </a:ext>
            </a:extLst>
          </p:cNvPr>
          <p:cNvSpPr txBox="1"/>
          <p:nvPr/>
        </p:nvSpPr>
        <p:spPr>
          <a:xfrm>
            <a:off x="3068314" y="5204978"/>
            <a:ext cx="33985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Deputy General Counsel</a:t>
            </a:r>
            <a:b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NewRez LLC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7BCFB8-857A-B870-E1FA-F400B014EC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674" y="3288197"/>
            <a:ext cx="2535656" cy="2535656"/>
          </a:xfrm>
          <a:prstGeom prst="rect">
            <a:avLst/>
          </a:prstGeom>
        </p:spPr>
      </p:pic>
      <p:pic>
        <p:nvPicPr>
          <p:cNvPr id="51" name="Online Image Placeholder 50">
            <a:extLst>
              <a:ext uri="{FF2B5EF4-FFF2-40B4-BE49-F238E27FC236}">
                <a16:creationId xmlns:a16="http://schemas.microsoft.com/office/drawing/2014/main" id="{0C5FE135-8082-9F6F-6766-EE51FD39D66B}"/>
              </a:ext>
            </a:extLst>
          </p:cNvPr>
          <p:cNvPicPr>
            <a:picLocks noGrp="1" noChangeAspect="1"/>
          </p:cNvPicPr>
          <p:nvPr>
            <p:ph type="clipArt" sz="quarter" idx="39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" r="326"/>
          <a:stretch/>
        </p:blipFill>
        <p:spPr>
          <a:xfrm>
            <a:off x="596200" y="3839681"/>
            <a:ext cx="2198683" cy="2196294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2CEF060-7C06-3774-819E-FF955E4ED93A}"/>
              </a:ext>
            </a:extLst>
          </p:cNvPr>
          <p:cNvSpPr txBox="1"/>
          <p:nvPr/>
        </p:nvSpPr>
        <p:spPr>
          <a:xfrm>
            <a:off x="2154306" y="4496157"/>
            <a:ext cx="60976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	James DeBriyn</a:t>
            </a:r>
          </a:p>
        </p:txBody>
      </p:sp>
    </p:spTree>
    <p:extLst>
      <p:ext uri="{BB962C8B-B14F-4D97-AF65-F5344CB8AC3E}">
        <p14:creationId xmlns:p14="http://schemas.microsoft.com/office/powerpoint/2010/main" val="172395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Saul Ewing Theme 1">
  <a:themeElements>
    <a:clrScheme name="Saul Ewing Brand Colors">
      <a:dk1>
        <a:sysClr val="windowText" lastClr="000000"/>
      </a:dk1>
      <a:lt1>
        <a:sysClr val="window" lastClr="FFFFFF"/>
      </a:lt1>
      <a:dk2>
        <a:srgbClr val="111341"/>
      </a:dk2>
      <a:lt2>
        <a:srgbClr val="E1F0B7"/>
      </a:lt2>
      <a:accent1>
        <a:srgbClr val="96C610"/>
      </a:accent1>
      <a:accent2>
        <a:srgbClr val="13327C"/>
      </a:accent2>
      <a:accent3>
        <a:srgbClr val="1C4BB8"/>
      </a:accent3>
      <a:accent4>
        <a:srgbClr val="87A7ED"/>
      </a:accent4>
      <a:accent5>
        <a:srgbClr val="C9D7F7"/>
      </a:accent5>
      <a:accent6>
        <a:srgbClr val="3A3A3A"/>
      </a:accent6>
      <a:hlink>
        <a:srgbClr val="747474"/>
      </a:hlink>
      <a:folHlink>
        <a:srgbClr val="BFBFBF"/>
      </a:folHlink>
    </a:clrScheme>
    <a:fontScheme name="Saul Ewing Microsoft Fonts">
      <a:majorFont>
        <a:latin typeface="Bahnschrift SemiBold Condense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5400"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42D39208-AF4C-40B8-A186-924AA3E6E25A}" vid="{92F31358-BF10-440D-A94E-48F7515CFD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roperties xmlns="http://www.imanage.com/work/xmlschema">
  <documentid>FIRMDMS!58725299.3</documentid>
  <senderid>10587</senderid>
  <senderemail>KENDRA.PHILLIPS@SAUL.COM</senderemail>
  <lastmodified>2026-09-30T10:06:04.0000000-04:00</lastmodified>
  <database>FIRMDMS</database>
</properties>
</file>

<file path=customXml/itemProps1.xml><?xml version="1.0" encoding="utf-8"?>
<ds:datastoreItem xmlns:ds="http://schemas.openxmlformats.org/officeDocument/2006/customXml" ds:itemID="{C2BE1B46-F08C-4A44-96B4-A5286D74303D}">
  <ds:schemaRefs>
    <ds:schemaRef ds:uri="http://www.imanage.com/work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Saul Ewing PPT Template</Template>
  <TotalTime>0</TotalTime>
  <Words>2035</Words>
  <Application>Microsoft Office PowerPoint</Application>
  <PresentationFormat>Widescreen</PresentationFormat>
  <Paragraphs>256</Paragraphs>
  <Slides>22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Aptos</vt:lpstr>
      <vt:lpstr>Arial</vt:lpstr>
      <vt:lpstr>Bahnschrift</vt:lpstr>
      <vt:lpstr>Bahnschrift SemiBold Condensed</vt:lpstr>
      <vt:lpstr>Calibri</vt:lpstr>
      <vt:lpstr>Courier New</vt:lpstr>
      <vt:lpstr>DM Sans</vt:lpstr>
      <vt:lpstr>Rift Bold</vt:lpstr>
      <vt:lpstr>Saul Ewing Theme 1</vt:lpstr>
      <vt:lpstr>Smart Systems, Serious Scrutiny: The Regulatory Landscape for AI in Consumer Lending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State Law Examples</vt:lpstr>
      <vt:lpstr>Activities Likely Prohibited for AI (Absent Licensed Oversight)</vt:lpstr>
      <vt:lpstr>PowerPoint Presentation</vt:lpstr>
      <vt:lpstr>AI in Customer Service: Disclosure &amp; UDAP Risk</vt:lpstr>
      <vt:lpstr>AI in Customer Service: Disclosure &amp; UDAP Risk [CONT.]</vt:lpstr>
      <vt:lpstr>PowerPoint Presentation</vt:lpstr>
      <vt:lpstr>Use of Consumer Information – GLBA &amp; Data Transparency</vt:lpstr>
      <vt:lpstr>Regulatory Risk Areas</vt:lpstr>
      <vt:lpstr>PowerPoint Presentation</vt:lpstr>
      <vt:lpstr>Deceptive or Misleading AI Claims</vt:lpstr>
      <vt:lpstr>PowerPoint Presentation</vt:lpstr>
      <vt:lpstr>FTC 6(b) Resolution – Generative AI Companion Products</vt:lpstr>
      <vt:lpstr>PowerPoint Presentation</vt:lpstr>
      <vt:lpstr>Responding to Subpoenas or Regulatory Inquiries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Author</dc:creator>
  <cp:lastModifiedBy>Morgan, Olivia</cp:lastModifiedBy>
  <cp:revision>328</cp:revision>
  <dcterms:created xsi:type="dcterms:W3CDTF">2026-09-13T21:34:06Z</dcterms:created>
  <dcterms:modified xsi:type="dcterms:W3CDTF">2026-10-01T15:11:57Z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_AdHocReviewCycleID">
    <vt:i4>1825049215</vt:i4>
  </property>
  <property fmtid="{D5CDD505-2E9C-101B-9397-08002B2CF9AE}" pid="4" name="_EmailSubject">
    <vt:lpwstr>COMPLETE: RITM0012908</vt:lpwstr>
  </property>
  <property fmtid="{D5CDD505-2E9C-101B-9397-08002B2CF9AE}" pid="5" name="_AuthorEmail">
    <vt:lpwstr>Jonathan.VonDehl@saul.com</vt:lpwstr>
  </property>
  <property fmtid="{D5CDD505-2E9C-101B-9397-08002B2CF9AE}" pid="6" name="_AuthorEmailDisplayName">
    <vt:lpwstr>Von Dehl, Jonathan</vt:lpwstr>
  </property>
  <property fmtid="{D5CDD505-2E9C-101B-9397-08002B2CF9AE}" pid="7" name="DocumentNumber">
    <vt:lpwstr>58725299</vt:lpwstr>
  </property>
  <property fmtid="{D5CDD505-2E9C-101B-9397-08002B2CF9AE}" pid="8" name="DocumentVersion">
    <vt:lpwstr>3</vt:lpwstr>
  </property>
  <property fmtid="{D5CDD505-2E9C-101B-9397-08002B2CF9AE}" pid="9" name="ClientNumber">
    <vt:lpwstr>011111</vt:lpwstr>
  </property>
  <property fmtid="{D5CDD505-2E9C-101B-9397-08002B2CF9AE}" pid="10" name="MatterNumber">
    <vt:lpwstr>10587</vt:lpwstr>
  </property>
  <property fmtid="{D5CDD505-2E9C-101B-9397-08002B2CF9AE}" pid="11" name="ClientName">
    <vt:lpwstr>PERSONAL</vt:lpwstr>
  </property>
  <property fmtid="{D5CDD505-2E9C-101B-9397-08002B2CF9AE}" pid="12" name="MatterName">
    <vt:lpwstr>Phillips, Kendra</vt:lpwstr>
  </property>
  <property fmtid="{D5CDD505-2E9C-101B-9397-08002B2CF9AE}" pid="13" name="DatabaseName">
    <vt:lpwstr>FIRMDMS</vt:lpwstr>
  </property>
  <property fmtid="{D5CDD505-2E9C-101B-9397-08002B2CF9AE}" pid="14" name="TypistName">
    <vt:lpwstr>10587</vt:lpwstr>
  </property>
  <property fmtid="{D5CDD505-2E9C-101B-9397-08002B2CF9AE}" pid="15" name="AuthorName">
    <vt:lpwstr>10587</vt:lpwstr>
  </property>
  <property fmtid="{D5CDD505-2E9C-101B-9397-08002B2CF9AE}" pid="16" name="InUseBy">
    <vt:lpwstr>10587</vt:lpwstr>
  </property>
  <property fmtid="{D5CDD505-2E9C-101B-9397-08002B2CF9AE}" pid="17" name="EditDate">
    <vt:lpwstr>9/30/2026 2:02:46 PM</vt:lpwstr>
  </property>
  <property fmtid="{D5CDD505-2E9C-101B-9397-08002B2CF9AE}" pid="18" name="EditTime">
    <vt:lpwstr/>
  </property>
</Properties>
</file>