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28"/>
  </p:notesMasterIdLst>
  <p:handoutMasterIdLst>
    <p:handoutMasterId r:id="rId29"/>
  </p:handoutMasterIdLst>
  <p:sldIdLst>
    <p:sldId id="406" r:id="rId3"/>
    <p:sldId id="408" r:id="rId4"/>
    <p:sldId id="407" r:id="rId5"/>
    <p:sldId id="409" r:id="rId6"/>
    <p:sldId id="410" r:id="rId7"/>
    <p:sldId id="411" r:id="rId8"/>
    <p:sldId id="431" r:id="rId9"/>
    <p:sldId id="413" r:id="rId10"/>
    <p:sldId id="414" r:id="rId11"/>
    <p:sldId id="415" r:id="rId12"/>
    <p:sldId id="416" r:id="rId13"/>
    <p:sldId id="417" r:id="rId14"/>
    <p:sldId id="360" r:id="rId15"/>
    <p:sldId id="418" r:id="rId16"/>
    <p:sldId id="419" r:id="rId17"/>
    <p:sldId id="420" r:id="rId18"/>
    <p:sldId id="421" r:id="rId19"/>
    <p:sldId id="422" r:id="rId20"/>
    <p:sldId id="423" r:id="rId21"/>
    <p:sldId id="424" r:id="rId22"/>
    <p:sldId id="425" r:id="rId23"/>
    <p:sldId id="426" r:id="rId24"/>
    <p:sldId id="427" r:id="rId25"/>
    <p:sldId id="428" r:id="rId26"/>
    <p:sldId id="436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ssion 3" id="{6B4302E6-E660-46CA-A3AB-8B10C899E685}">
          <p14:sldIdLst>
            <p14:sldId id="406"/>
            <p14:sldId id="408"/>
            <p14:sldId id="407"/>
            <p14:sldId id="409"/>
            <p14:sldId id="410"/>
            <p14:sldId id="411"/>
            <p14:sldId id="431"/>
            <p14:sldId id="413"/>
            <p14:sldId id="414"/>
            <p14:sldId id="415"/>
            <p14:sldId id="416"/>
            <p14:sldId id="417"/>
            <p14:sldId id="360"/>
            <p14:sldId id="418"/>
            <p14:sldId id="419"/>
            <p14:sldId id="420"/>
            <p14:sldId id="421"/>
            <p14:sldId id="422"/>
            <p14:sldId id="423"/>
            <p14:sldId id="424"/>
            <p14:sldId id="425"/>
            <p14:sldId id="426"/>
            <p14:sldId id="427"/>
            <p14:sldId id="428"/>
            <p14:sldId id="43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3EC07D6-1F0D-BDA5-3B67-418C9E99E719}" name="Vine, Rebecca M." initials="RV" userId="S::5976@saul.com::4c99ccfd-338a-46c2-ade5-205ae873ed2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418C"/>
    <a:srgbClr val="3A3A3A"/>
    <a:srgbClr val="000000"/>
    <a:srgbClr val="E1F0B7"/>
    <a:srgbClr val="01081D"/>
    <a:srgbClr val="000F29"/>
    <a:srgbClr val="96C6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10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8/10/relationships/authors" Target="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CCA84D-0FF2-498D-BF60-DD32640CDDE4}" type="doc">
      <dgm:prSet loTypeId="urn:microsoft.com/office/officeart/2008/layout/AccentedPicture" loCatId="picture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en-US"/>
        </a:p>
      </dgm:t>
    </dgm:pt>
    <dgm:pt modelId="{5A067B54-8E44-4F2C-BA53-4843F623B21D}">
      <dgm:prSet phldrT="[Text]" phldr="0"/>
      <dgm:spPr/>
      <dgm:t>
        <a:bodyPr/>
        <a:lstStyle/>
        <a:p>
          <a:r>
            <a:rPr lang="en-US" dirty="0"/>
            <a:t> </a:t>
          </a:r>
        </a:p>
      </dgm:t>
    </dgm:pt>
    <dgm:pt modelId="{3246FD25-B6E4-4388-83EE-8B92CD205899}" type="sibTrans" cxnId="{DDDBEB2C-2013-40F4-904F-B34AC8E4AC65}">
      <dgm:prSet/>
      <dgm:spPr>
        <a:solidFill>
          <a:schemeClr val="bg1"/>
        </a:solidFill>
        <a:ln w="76200">
          <a:solidFill>
            <a:schemeClr val="accent4"/>
          </a:solidFill>
        </a:ln>
      </dgm:spPr>
      <dgm:t>
        <a:bodyPr/>
        <a:lstStyle/>
        <a:p>
          <a:endParaRPr lang="en-US"/>
        </a:p>
      </dgm:t>
    </dgm:pt>
    <dgm:pt modelId="{6DAD7A2B-3D9F-4C0D-BFAA-7D897160454D}" type="parTrans" cxnId="{DDDBEB2C-2013-40F4-904F-B34AC8E4AC65}">
      <dgm:prSet/>
      <dgm:spPr/>
      <dgm:t>
        <a:bodyPr/>
        <a:lstStyle/>
        <a:p>
          <a:endParaRPr lang="en-US"/>
        </a:p>
      </dgm:t>
    </dgm:pt>
    <dgm:pt modelId="{311CDFBC-F6A3-409B-BCA9-5F1DA022F15D}" type="pres">
      <dgm:prSet presAssocID="{57CCA84D-0FF2-498D-BF60-DD32640CDDE4}" presName="Name0" presStyleCnt="0">
        <dgm:presLayoutVars>
          <dgm:dir/>
        </dgm:presLayoutVars>
      </dgm:prSet>
      <dgm:spPr/>
    </dgm:pt>
    <dgm:pt modelId="{FE00CBF3-8906-4FC5-8FAB-8207181199DD}" type="pres">
      <dgm:prSet presAssocID="{3246FD25-B6E4-4388-83EE-8B92CD205899}" presName="picture_1" presStyleLbl="bgImgPlace1" presStyleIdx="0" presStyleCnt="1"/>
      <dgm:spPr/>
    </dgm:pt>
    <dgm:pt modelId="{FCFC766A-9DF5-4189-9358-EBBCF815EE9E}" type="pres">
      <dgm:prSet presAssocID="{5A067B54-8E44-4F2C-BA53-4843F623B21D}" presName="text_1" presStyleLbl="node1" presStyleIdx="0" presStyleCnt="0">
        <dgm:presLayoutVars>
          <dgm:bulletEnabled val="1"/>
        </dgm:presLayoutVars>
      </dgm:prSet>
      <dgm:spPr/>
    </dgm:pt>
    <dgm:pt modelId="{1A0A835E-1D39-46DF-918A-A3F52BEE8CB1}" type="pres">
      <dgm:prSet presAssocID="{57CCA84D-0FF2-498D-BF60-DD32640CDDE4}" presName="maxNode" presStyleCnt="0"/>
      <dgm:spPr/>
    </dgm:pt>
    <dgm:pt modelId="{1271A987-3EB3-40DB-959A-5DA66440F01D}" type="pres">
      <dgm:prSet presAssocID="{57CCA84D-0FF2-498D-BF60-DD32640CDDE4}" presName="Name33" presStyleCnt="0"/>
      <dgm:spPr/>
    </dgm:pt>
  </dgm:ptLst>
  <dgm:cxnLst>
    <dgm:cxn modelId="{1877DE28-4D20-49F2-A5D1-E2DB82698147}" type="presOf" srcId="{5A067B54-8E44-4F2C-BA53-4843F623B21D}" destId="{FCFC766A-9DF5-4189-9358-EBBCF815EE9E}" srcOrd="0" destOrd="0" presId="urn:microsoft.com/office/officeart/2008/layout/AccentedPicture"/>
    <dgm:cxn modelId="{DDDBEB2C-2013-40F4-904F-B34AC8E4AC65}" srcId="{57CCA84D-0FF2-498D-BF60-DD32640CDDE4}" destId="{5A067B54-8E44-4F2C-BA53-4843F623B21D}" srcOrd="0" destOrd="0" parTransId="{6DAD7A2B-3D9F-4C0D-BFAA-7D897160454D}" sibTransId="{3246FD25-B6E4-4388-83EE-8B92CD205899}"/>
    <dgm:cxn modelId="{BFCAAC3D-C645-467A-A113-99722DAF0677}" type="presOf" srcId="{57CCA84D-0FF2-498D-BF60-DD32640CDDE4}" destId="{311CDFBC-F6A3-409B-BCA9-5F1DA022F15D}" srcOrd="0" destOrd="0" presId="urn:microsoft.com/office/officeart/2008/layout/AccentedPicture"/>
    <dgm:cxn modelId="{97D16FB0-D302-483D-BDBB-BF6DAE80AD5F}" type="presOf" srcId="{3246FD25-B6E4-4388-83EE-8B92CD205899}" destId="{FE00CBF3-8906-4FC5-8FAB-8207181199DD}" srcOrd="0" destOrd="0" presId="urn:microsoft.com/office/officeart/2008/layout/AccentedPicture"/>
    <dgm:cxn modelId="{4C433EDB-D9C2-4A15-8E5C-250EBF579666}" type="presParOf" srcId="{311CDFBC-F6A3-409B-BCA9-5F1DA022F15D}" destId="{FE00CBF3-8906-4FC5-8FAB-8207181199DD}" srcOrd="0" destOrd="0" presId="urn:microsoft.com/office/officeart/2008/layout/AccentedPicture"/>
    <dgm:cxn modelId="{457DC21E-E18E-478E-882A-AFAEAC3DAFCF}" type="presParOf" srcId="{311CDFBC-F6A3-409B-BCA9-5F1DA022F15D}" destId="{FCFC766A-9DF5-4189-9358-EBBCF815EE9E}" srcOrd="1" destOrd="0" presId="urn:microsoft.com/office/officeart/2008/layout/AccentedPicture"/>
    <dgm:cxn modelId="{6D8F6518-40FB-4829-A218-2216A2ECE3A6}" type="presParOf" srcId="{311CDFBC-F6A3-409B-BCA9-5F1DA022F15D}" destId="{1A0A835E-1D39-46DF-918A-A3F52BEE8CB1}" srcOrd="2" destOrd="0" presId="urn:microsoft.com/office/officeart/2008/layout/AccentedPicture"/>
    <dgm:cxn modelId="{AF0A5E2B-F423-4E70-93DF-89AD92D754F6}" type="presParOf" srcId="{1A0A835E-1D39-46DF-918A-A3F52BEE8CB1}" destId="{1271A987-3EB3-40DB-959A-5DA66440F01D}" srcOrd="0" destOrd="0" presId="urn:microsoft.com/office/officeart/2008/layout/AccentedPicture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00CBF3-8906-4FC5-8FAB-8207181199DD}">
      <dsp:nvSpPr>
        <dsp:cNvPr id="0" name=""/>
        <dsp:cNvSpPr/>
      </dsp:nvSpPr>
      <dsp:spPr>
        <a:xfrm>
          <a:off x="25175" y="0"/>
          <a:ext cx="3761702" cy="4798090"/>
        </a:xfrm>
        <a:prstGeom prst="roundRect">
          <a:avLst/>
        </a:prstGeom>
        <a:solidFill>
          <a:schemeClr val="bg1"/>
        </a:solidFill>
        <a:ln w="762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FC766A-9DF5-4189-9358-EBBCF815EE9E}">
      <dsp:nvSpPr>
        <dsp:cNvPr id="0" name=""/>
        <dsp:cNvSpPr/>
      </dsp:nvSpPr>
      <dsp:spPr>
        <a:xfrm>
          <a:off x="175643" y="1919236"/>
          <a:ext cx="2896510" cy="287885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165100" rIns="165100" bIns="165100" numCol="1" spcCol="1270" anchor="b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 </a:t>
          </a:r>
        </a:p>
      </dsp:txBody>
      <dsp:txXfrm>
        <a:off x="175643" y="1919236"/>
        <a:ext cx="2896510" cy="28788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ccentedPicture">
  <dgm:title val=""/>
  <dgm:desc val=""/>
  <dgm:catLst>
    <dgm:cat type="picture" pri="1000"/>
    <dgm:cat type="pictureconver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</dgm:varLst>
    <dgm:alg type="composite"/>
    <dgm:shape xmlns:r="http://schemas.openxmlformats.org/officeDocument/2006/relationships" r:blip="">
      <dgm:adjLst/>
    </dgm:shape>
    <dgm:choose name="Name1">
      <dgm:if name="Name2" axis="ch" ptType="node" func="cnt" op="lte" val="1">
        <dgm:constrLst>
          <dgm:constr type="h" for="ch" forName="picture_1" refType="h"/>
          <dgm:constr type="w" for="ch" forName="picture_1" refType="h" refFor="ch" refForName="picture_1" op="equ" fact="0.784"/>
          <dgm:constr type="l" for="ch" forName="picture_1"/>
          <dgm:constr type="t" for="ch" forName="picture_1"/>
          <dgm:constr type="w" for="ch" forName="text_1" refType="w" refFor="ch" refForName="picture_1" fact="0.77"/>
          <dgm:constr type="h" for="ch" forName="text_1" refType="h" refFor="ch" refForName="picture_1" fact="0.6"/>
          <dgm:constr type="l" for="ch" forName="text_1" refType="w" refFor="ch" refForName="picture_1" fact="0.04"/>
          <dgm:constr type="t" for="ch" forName="text_1" refType="h" refFor="ch" refForName="picture_1" fact="0.4"/>
        </dgm:constrLst>
      </dgm:if>
      <dgm:if name="Name3" axis="ch" ptType="node" func="cnt" op="lte" val="5">
        <dgm:choose name="Name4">
          <dgm:if name="Name5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6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if>
      <dgm:else name="Name7">
        <dgm:choose name="Name8">
          <dgm:if name="Name9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10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else>
    </dgm:choose>
    <dgm:forEach name="Name11" axis="ch" ptType="sibTrans" hideLastTrans="0" cnt="1">
      <dgm:layoutNode name="picture_1" styleLbl="bgImgPlace1">
        <dgm:alg type="sp"/>
        <dgm:shape xmlns:r="http://schemas.openxmlformats.org/officeDocument/2006/relationships" type="roundRect" r:blip="" blipPhldr="1">
          <dgm:adjLst/>
        </dgm:shape>
        <dgm:presOf axis="self"/>
      </dgm:layoutNode>
    </dgm:forEach>
    <dgm:forEach name="Name12" axis="ch" ptType="node" cnt="1">
      <dgm:layoutNode name="text_1" styleLbl="node1">
        <dgm:varLst>
          <dgm:bulletEnabled val="1"/>
        </dgm:varLst>
        <dgm:choose name="Name13">
          <dgm:if name="Name14" func="var" arg="dir" op="equ" val="norm">
            <dgm:alg type="tx">
              <dgm:param type="txAnchorVert" val="b"/>
              <dgm:param type="parTxLTRAlign" val="l"/>
              <dgm:param type="shpTxLTRAlignCh" val="l"/>
              <dgm:param type="parTxRTLAlign" val="l"/>
              <dgm:param type="shpTxRTLAlignCh" val="l"/>
            </dgm:alg>
          </dgm:if>
          <dgm:else name="Name15">
            <dgm:alg type="tx">
              <dgm:param type="txAnchorVert" val="b"/>
              <dgm:param type="parTxLTRAlign" val="r"/>
              <dgm:param type="shpTxLTRAlignCh" val="r"/>
              <dgm:param type="parTxRTLAlign" val="r"/>
              <dgm:param type="shpTxRTLAlignCh" val="r"/>
            </dgm:alg>
          </dgm:else>
        </dgm:choose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primFontSz" val="65"/>
          <dgm:constr type="lMarg" refType="primFontSz" fact="0.2"/>
          <dgm:constr type="rMarg" refType="primFontSz" fact="0.2"/>
          <dgm:constr type="tMarg" refType="primFontSz" fact="0.2"/>
          <dgm:constr type="bMarg" refType="primFontSz" fact="0.2"/>
        </dgm:constrLst>
        <dgm:ruleLst>
          <dgm:rule type="primFontSz" val="5" fact="NaN" max="NaN"/>
        </dgm:ruleLst>
      </dgm:layoutNode>
    </dgm:forEach>
    <dgm:choose name="Name16">
      <dgm:if name="Name17" axis="ch" ptType="node" func="cnt" op="gte" val="2">
        <dgm:layoutNode name="linV">
          <dgm:choose name="Name18">
            <dgm:if name="Name19" func="var" arg="dir" op="equ" val="norm">
              <dgm:alg type="lin">
                <dgm:param type="linDir" val="fromT"/>
                <dgm:param type="vertAlign" val="t"/>
                <dgm:param type="fallback" val="1D"/>
                <dgm:param type="horzAlign" val="l"/>
                <dgm:param type="nodeHorzAlign" val="l"/>
              </dgm:alg>
            </dgm:if>
            <dgm:else name="Name20">
              <dgm:alg type="lin">
                <dgm:param type="linDir" val="fromT"/>
                <dgm:param type="vertAlign" val="t"/>
                <dgm:param type="fallback" val="1D"/>
                <dgm:param type="horzAlign" val="r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constrLst>
            <dgm:constr type="w" for="ch" forName="spaceV" val="1"/>
            <dgm:constr type="w" for="ch" forName="pair" refType="w" op="equ"/>
            <dgm:constr type="w" for="des" forName="desText" op="equ"/>
            <dgm:constr type="primFontSz" for="des" forName="desText" op="equ" val="65"/>
          </dgm:constrLst>
          <dgm:forEach name="Name21" axis="ch" ptType="node" st="2">
            <dgm:layoutNode name="pair">
              <dgm:alg type="composite"/>
              <dgm:shape xmlns:r="http://schemas.openxmlformats.org/officeDocument/2006/relationships" r:blip="">
                <dgm:adjLst/>
              </dgm:shape>
              <dgm:choose name="Name22">
                <dgm:if name="Name23" func="var" arg="dir" op="equ" val="norm">
                  <dgm:constrLst>
                    <dgm:constr type="userC"/>
                    <dgm:constr type="l" for="ch" forName="spaceH"/>
                    <dgm:constr type="r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l" for="ch" forName="desTextWrapper" refType="r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if>
                <dgm:else name="Name24">
                  <dgm:constrLst>
                    <dgm:constr type="userC"/>
                    <dgm:constr type="r" for="ch" forName="spaceH" refType="w"/>
                    <dgm:constr type="l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r" for="ch" forName="desTextWrapper" refType="l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else>
              </dgm:choose>
              <dgm:layoutNode name="spaceH">
                <dgm:alg type="sp"/>
                <dgm:shape xmlns:r="http://schemas.openxmlformats.org/officeDocument/2006/relationships" type="rect" r:blip="" hideGeom="1">
                  <dgm:adjLst/>
                </dgm:shape>
                <dgm:presOf/>
              </dgm:layoutNode>
              <dgm:layoutNode name="desPictures" styleLbl="alignImgPlace1">
                <dgm:alg type="sp"/>
                <dgm:shape xmlns:r="http://schemas.openxmlformats.org/officeDocument/2006/relationships" type="ellipse" r:blip="" blipPhldr="1">
                  <dgm:adjLst/>
                </dgm:shape>
                <dgm:presOf/>
              </dgm:layoutNode>
              <dgm:layoutNode name="desTextWrapper">
                <dgm:choose name="Name25">
                  <dgm:if name="Name26" func="var" arg="dir" op="equ" val="norm">
                    <dgm:alg type="lin">
                      <dgm:param type="horzAlign" val="l"/>
                    </dgm:alg>
                  </dgm:if>
                  <dgm:else name="Name27">
                    <dgm:alg type="lin">
                      <dgm:param type="horzAlign" val="r"/>
                    </dgm:alg>
                  </dgm:else>
                </dgm:choose>
                <dgm:layoutNode name="desText" styleLbl="revTx">
                  <dgm:varLst>
                    <dgm:bulletEnabled val="1"/>
                  </dgm:varLst>
                  <dgm:choose name="Name28">
                    <dgm:if name="Name29" func="var" arg="dir" op="equ" val="norm">
                      <dgm:alg type="tx">
                        <dgm:param type="parTxLTRAlign" val="l"/>
                        <dgm:param type="shpTxLTRAlignCh" val="l"/>
                        <dgm:param type="parTxRTLAlign" val="r"/>
                        <dgm:param type="shpTxRTLAlignCh" val="r"/>
                      </dgm:alg>
                    </dgm:if>
                    <dgm:else name="Name30">
                      <dgm:alg type="tx">
                        <dgm:param type="parTxLTRAlign" val="r"/>
                        <dgm:param type="shpTxLTRAlignCh" val="r"/>
                        <dgm:param type="parTxRTLAlign" val="r"/>
                        <dgm:param type="shpTxRTLAlignCh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userW"/>
                    <dgm:constr type="w" refType="userW" fact="0.1"/>
                    <dgm:constr type="lMarg" refType="primFontSz" fact="0.2"/>
                    <dgm:constr type="rMarg" refType="primFontSz" fact="0.2"/>
                    <dgm:constr type="tMarg" refType="primFontSz" fact="0.1"/>
                    <dgm:constr type="bMarg" refType="primFontSz" fact="0.1"/>
                  </dgm:constrLst>
                  <dgm:ruleLst>
                    <dgm:rule type="w" val="NaN" fact="1" max="NaN"/>
                    <dgm:rule type="primFontSz" val="5" fact="NaN" max="NaN"/>
                  </dgm:ruleLst>
                </dgm:layoutNode>
              </dgm:layoutNode>
            </dgm:layoutNode>
            <dgm:forEach name="Name31" axis="followSib" ptType="sibTrans" cnt="1">
              <dgm:layoutNode name="spaceV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forEach>
          </dgm:forEach>
        </dgm:layoutNode>
      </dgm:if>
      <dgm:else name="Name32"/>
    </dgm:choose>
    <dgm:layoutNode name="maxNode">
      <dgm:alg type="lin"/>
      <dgm:shape xmlns:r="http://schemas.openxmlformats.org/officeDocument/2006/relationships" r:blip="">
        <dgm:adjLst/>
      </dgm:shape>
      <dgm:presOf/>
      <dgm:constrLst>
        <dgm:constr type="w" for="ch"/>
        <dgm:constr type="h" for="ch"/>
      </dgm:constrLst>
      <dgm:layoutNode name="Name33">
        <dgm:alg type="sp"/>
        <dgm:shape xmlns:r="http://schemas.openxmlformats.org/officeDocument/2006/relationships" r:blip="">
          <dgm:adjLst/>
        </dgm:shape>
        <dgm:presOf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38645B8-250F-E484-7F2A-9216F7EAD0D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4CD3EC-4A6A-2F41-6F85-68996E0E5C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1ED6CE-C97D-48B1-8BB9-CCCE969B0831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CB3D4D-E5FD-153B-1C5D-C48DC55BB46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1C6D1F-4349-B1AF-D5BD-CF5453184BC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9CC2FF-AE72-4310-8568-34C7765A6F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92578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E7BC6-6193-4769-88D9-740E9F8BA754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E8482E-64B4-4A30-9E57-B60B0F2BEE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03608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ms.gov/newsroom/press-releases/president-trump-expands-telehealth-benefits-medicare-beneficiaries-during-covid-19-outbreak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ms.gov/newsroom/press-releases/president-trump-expands-telehealth-benefits-medicare-beneficiaries-during-covid-19-outbreak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ms.gov/newsroom/press-releases/president-trump-expands-telehealth-benefits-medicare-beneficiaries-during-covid-19-outbreak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3EDDD-80B0-6E0B-CE55-FF45F0A7B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44E59D-4557-A0EE-8843-0901E7E8EA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6BDB03-B7A8-67F9-5301-51C86279E4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Note:  It</a:t>
            </a:r>
            <a:r>
              <a:rPr lang="en-US" baseline="0" dirty="0"/>
              <a:t> is unclear whether “threat to self” passes muster under Title III.  OCR says it does not under Title II (which applies to state and local government).  </a:t>
            </a:r>
            <a:r>
              <a:rPr lang="en-US" b="1" baseline="0" dirty="0"/>
              <a:t>But as will be repeated, do what is right</a:t>
            </a:r>
            <a:r>
              <a:rPr lang="en-US" b="0" baseline="0" dirty="0"/>
              <a:t>.  Which “lawsuit” would you rather face?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46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285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5F9C4-41C4-3E43-AAE9-831675CFE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051C63-831B-79A9-75A9-F9872F9AEA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72EA76-40A5-8FC9-DFC4-EADA16843B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Creating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following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safety plan can help show responsible discharge of duties, though it could create duties, too, so it’s important to follow through on what the plan requires.</a:t>
            </a:r>
            <a:endParaRPr lang="en-US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 be familiar with your state’s telehealth-related laws and regulations and cross-state licensing restrictions, and ideally those of other states where your students are learning remotely.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/>
              <a:t>As of October 13, 2020, there are </a:t>
            </a:r>
            <a:r>
              <a:rPr lang="en-US" b="1" dirty="0"/>
              <a:t>no federal provisions </a:t>
            </a:r>
            <a:r>
              <a:rPr lang="en-US" dirty="0"/>
              <a:t>that allow mental health professionals to practice teletherapy over state lines; you must register or become licensed in your client’s state to provide teletherapy.  However, there have been federal recommendations for states to relax licensure requirements. The federal </a:t>
            </a:r>
            <a:r>
              <a:rPr lang="en-US" dirty="0">
                <a:hlinkClick r:id="rId3"/>
              </a:rPr>
              <a:t>Center for Medicare and Medicaid Services (CMS)</a:t>
            </a:r>
            <a:r>
              <a:rPr lang="en-US" dirty="0"/>
              <a:t> has also implemented policies expanding telehealth access and delivery across states. As a result, </a:t>
            </a:r>
            <a:r>
              <a:rPr lang="en-US" b="1" dirty="0"/>
              <a:t>certain states </a:t>
            </a:r>
            <a:r>
              <a:rPr lang="en-US" dirty="0"/>
              <a:t>have ordered waivers on certain licensure requirements for the duration of the crisis or beyond.  https://blog.zencare.co/teletherapy-across-state-lines-coronavirus/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842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2084F-10CE-268A-5F7D-47019015B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FB44DF-ACC3-07D3-5C0B-C15CB7A719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509B25-4383-12D4-6BA4-FBAF3F16BE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Creating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following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safety plan can help show responsible discharge of duties, though it could create duties, too, so it’s important to follow through on what the plan requires.</a:t>
            </a:r>
            <a:endParaRPr lang="en-US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 be familiar with your state’s telehealth-related laws and regulations and cross-state licensing restrictions, and ideally those of other states where your students are learning remotely.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/>
              <a:t>As of October 13, 2020, there are </a:t>
            </a:r>
            <a:r>
              <a:rPr lang="en-US" b="1" dirty="0"/>
              <a:t>no federal provisions </a:t>
            </a:r>
            <a:r>
              <a:rPr lang="en-US" dirty="0"/>
              <a:t>that allow mental health professionals to practice teletherapy over state lines; you must register or become licensed in your client’s state to provide teletherapy.  However, there have been federal recommendations for states to relax licensure requirements. The federal </a:t>
            </a:r>
            <a:r>
              <a:rPr lang="en-US" dirty="0">
                <a:hlinkClick r:id="rId3"/>
              </a:rPr>
              <a:t>Center for Medicare and Medicaid Services (CMS)</a:t>
            </a:r>
            <a:r>
              <a:rPr lang="en-US" dirty="0"/>
              <a:t> has also implemented policies expanding telehealth access and delivery across states. As a result, </a:t>
            </a:r>
            <a:r>
              <a:rPr lang="en-US" b="1" dirty="0"/>
              <a:t>certain states </a:t>
            </a:r>
            <a:r>
              <a:rPr lang="en-US" dirty="0"/>
              <a:t>have ordered waivers on certain licensure requirements for the duration of the crisis or beyond.  https://blog.zencare.co/teletherapy-across-state-lines-coronavirus/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0326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7E3BB-2A39-2F30-C617-C20E778A7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2053BD-BD59-AA11-BBFB-7A4AC1CF3A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DE0021-12B8-0511-722A-298DB44EBA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5863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4B49D-EE51-132B-5C5D-2BDA9861B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45DA84-E06C-EDDE-50E1-9066F85A22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ED42A0-12E2-BCE6-A62D-0FD5E4578E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4325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4395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78A36-8FD4-CA5D-6D53-D6BAD1C5A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36B2BB-F43C-757E-4F56-62D1B34191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E05B84-7668-F324-FBD5-A54CC6AE13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Creating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following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safety plan can help show responsible discharge of duties, though it could create duties, too, so it’s important to follow through on what the plan requires.</a:t>
            </a:r>
            <a:endParaRPr lang="en-US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 be familiar with your state’s telehealth-related laws and regulations and cross-state licensing restrictions, and ideally those of other states where your students are learning remotely.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/>
              <a:t>As of October 13, 2020, there are </a:t>
            </a:r>
            <a:r>
              <a:rPr lang="en-US" b="1" dirty="0"/>
              <a:t>no federal provisions </a:t>
            </a:r>
            <a:r>
              <a:rPr lang="en-US" dirty="0"/>
              <a:t>that allow mental health professionals to practice teletherapy over state lines; you must register or become licensed in your client’s state to provide teletherapy.  However, there have been federal recommendations for states to relax licensure requirements. The federal </a:t>
            </a:r>
            <a:r>
              <a:rPr lang="en-US" dirty="0">
                <a:hlinkClick r:id="rId3"/>
              </a:rPr>
              <a:t>Center for Medicare and Medicaid Services (CMS)</a:t>
            </a:r>
            <a:r>
              <a:rPr lang="en-US" dirty="0"/>
              <a:t> has also implemented policies expanding telehealth access and delivery across states. As a result, </a:t>
            </a:r>
            <a:r>
              <a:rPr lang="en-US" b="1" dirty="0"/>
              <a:t>certain states </a:t>
            </a:r>
            <a:r>
              <a:rPr lang="en-US" dirty="0"/>
              <a:t>have ordered waivers on certain licensure requirements for the duration of the crisis or beyond.  https://blog.zencare.co/teletherapy-across-state-lines-coronavirus/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7081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spcAft>
                <a:spcPts val="600"/>
              </a:spcAft>
            </a:pPr>
            <a:r>
              <a:rPr lang="en-US" sz="2000" b="1" dirty="0">
                <a:solidFill>
                  <a:srgbClr val="FF0000"/>
                </a:solidFill>
              </a:rPr>
              <a:t>QUESTION: What sorts of course accommodations can be made for stress-related</a:t>
            </a:r>
            <a:r>
              <a:rPr lang="en-US" sz="2000" b="1" baseline="0" dirty="0">
                <a:solidFill>
                  <a:srgbClr val="FF0000"/>
                </a:solidFill>
              </a:rPr>
              <a:t> mental health issues?  Is there a new normal after the pandemic?</a:t>
            </a:r>
            <a:endParaRPr lang="en-US" sz="2000" b="1" i="0" kern="1200" baseline="0" dirty="0">
              <a:solidFill>
                <a:srgbClr val="FF0000"/>
              </a:solidFill>
              <a:effectLst/>
              <a:latin typeface="+mn-lt"/>
              <a:ea typeface="+mn-ea"/>
              <a:cs typeface="+mn-cs"/>
            </a:endParaRPr>
          </a:p>
          <a:p>
            <a:pPr lvl="1">
              <a:spcAft>
                <a:spcPts val="600"/>
              </a:spcAft>
            </a:pPr>
            <a:endParaRPr lang="en-US" sz="2000" b="1" i="0" kern="1200" baseline="0" dirty="0">
              <a:solidFill>
                <a:srgbClr val="FF0000"/>
              </a:solidFill>
              <a:effectLst/>
              <a:latin typeface="+mn-lt"/>
              <a:ea typeface="+mn-ea"/>
              <a:cs typeface="+mn-cs"/>
            </a:endParaRPr>
          </a:p>
          <a:p>
            <a:pPr lvl="1">
              <a:spcAft>
                <a:spcPts val="600"/>
              </a:spcAft>
            </a:pP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Following the pandemic, during which many schools operated remotely for a long time, it can be tricky to argue fundamental alteration OR undue burden for using remote classes an accommodation.  </a:t>
            </a:r>
          </a:p>
          <a:p>
            <a:pPr lvl="1">
              <a:spcAft>
                <a:spcPts val="600"/>
              </a:spcAft>
            </a:pPr>
            <a:endParaRPr lang="en-US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>
              <a:spcAft>
                <a:spcPts val="600"/>
              </a:spcAft>
            </a:pP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Might have been able to before in certain circumstances, for classes that truly require in-person participation and collaboration with classmates.  </a:t>
            </a:r>
          </a:p>
          <a:p>
            <a:pPr lvl="1">
              <a:spcAft>
                <a:spcPts val="600"/>
              </a:spcAft>
            </a:pPr>
            <a:endParaRPr lang="en-US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>
              <a:spcAft>
                <a:spcPts val="600"/>
              </a:spcAft>
            </a:pP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the Calculus has probably shifted a little bit now.  Schools have the technology and experience in place now to conduct most courses remotely.  Is there a new normal now?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337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8FCE2-76B2-BC2F-2874-C269D6475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D99766-ED18-4236-1E89-E14F529179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31E746-7F53-F2E1-225E-307C21CB67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9165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CECDB-8207-B640-8BBD-B89060C82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6B2BE1-EEB6-5428-9737-45B3B892AC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B7A738-D781-FE39-234E-C5A56AD6E9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5035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D1305-93BE-BE4D-B3DD-8191EE10C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8ADD82-EA64-62C9-DDCE-DB128A983E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F02EF4-67E6-8BA1-FC37-AA3CE0EDAF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5510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F8325-D057-3E06-07B6-9E02B691C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FC191E-18DF-0F83-C95A-46F078D2BA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C44C44-788F-A828-E762-92A52A2245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342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42D21-DC30-8EE3-97C1-68F30E464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DACF19-13B0-14F0-DD14-01073BEF59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871BA5-22EE-6DED-1112-1645D7833E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655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Slid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4D5B42-90A1-CA2D-2D90-9F539ED88A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326B3C-4DD0-4D51-8DE7-C2A76964BE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8675" y="1041639"/>
            <a:ext cx="8890000" cy="245586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ts val="7000"/>
              </a:lnSpc>
              <a:defRPr sz="75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defRPr>
            </a:lvl1pPr>
          </a:lstStyle>
          <a:p>
            <a:r>
              <a:rPr lang="en-US" dirty="0"/>
              <a:t>Click to Add Title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3C0711-88F2-9389-15F9-05A5DDB583D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28675" y="3674166"/>
            <a:ext cx="7937256" cy="10305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Subtitle, Date, or Speaker Names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5F79D5B-1D74-E1A5-629E-BE6B20D122F8}"/>
              </a:ext>
            </a:extLst>
          </p:cNvPr>
          <p:cNvGrpSpPr/>
          <p:nvPr userDrawn="1"/>
        </p:nvGrpSpPr>
        <p:grpSpPr>
          <a:xfrm>
            <a:off x="0" y="5816361"/>
            <a:ext cx="12192000" cy="1059223"/>
            <a:chOff x="0" y="5816361"/>
            <a:chExt cx="12192000" cy="1059223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A55A399-AB31-BCB8-BDBE-6ECC31C7A524}"/>
                </a:ext>
              </a:extLst>
            </p:cNvPr>
            <p:cNvSpPr/>
            <p:nvPr userDrawn="1"/>
          </p:nvSpPr>
          <p:spPr>
            <a:xfrm>
              <a:off x="0" y="5816361"/>
              <a:ext cx="12192000" cy="104163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BE83958-1601-B6C4-F152-2347F5924C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28275" y="5833945"/>
              <a:ext cx="2383777" cy="1041639"/>
            </a:xfrm>
            <a:prstGeom prst="rect">
              <a:avLst/>
            </a:prstGeom>
          </p:spPr>
        </p:pic>
        <p:sp>
          <p:nvSpPr>
            <p:cNvPr id="16" name="Date Placeholder 3">
              <a:extLst>
                <a:ext uri="{FF2B5EF4-FFF2-40B4-BE49-F238E27FC236}">
                  <a16:creationId xmlns:a16="http://schemas.microsoft.com/office/drawing/2014/main" id="{0C5FC8E6-2886-0F10-FD53-42DD586E3D3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08150" y="6426426"/>
              <a:ext cx="1815192" cy="250825"/>
            </a:xfrm>
            <a:prstGeom prst="rect">
              <a:avLst/>
            </a:prstGeom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000" kern="1200">
                  <a:solidFill>
                    <a:schemeClr val="tx1"/>
                  </a:solidFill>
                  <a:latin typeface="DM Sans" pitchFamily="2" charset="0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en-US" sz="16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saul.com</a:t>
              </a:r>
              <a:endParaRPr lang="en-US" altLang="en-US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04619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68A6EDE-3F95-0DF9-570E-27704F404C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A38E642-5C47-3A3C-7703-13F3EFF7F3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33600" y="1479640"/>
            <a:ext cx="9430863" cy="605834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l">
              <a:buNone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Topic here (add optional icon in box to the left)</a:t>
            </a:r>
          </a:p>
        </p:txBody>
      </p:sp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2B2B9784-12BD-EF2A-9A6E-713DB78BDC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33600" y="3310155"/>
            <a:ext cx="9430863" cy="605834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l">
              <a:buNone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Topic here</a:t>
            </a:r>
          </a:p>
        </p:txBody>
      </p:sp>
      <p:sp>
        <p:nvSpPr>
          <p:cNvPr id="25" name="Text Placeholder 19">
            <a:extLst>
              <a:ext uri="{FF2B5EF4-FFF2-40B4-BE49-F238E27FC236}">
                <a16:creationId xmlns:a16="http://schemas.microsoft.com/office/drawing/2014/main" id="{C80E547B-0D19-B527-25DD-8F10DE34846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33600" y="4225414"/>
            <a:ext cx="9430863" cy="605834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l">
              <a:buNone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Topic here</a:t>
            </a:r>
          </a:p>
        </p:txBody>
      </p:sp>
      <p:sp>
        <p:nvSpPr>
          <p:cNvPr id="26" name="Text Placeholder 19">
            <a:extLst>
              <a:ext uri="{FF2B5EF4-FFF2-40B4-BE49-F238E27FC236}">
                <a16:creationId xmlns:a16="http://schemas.microsoft.com/office/drawing/2014/main" id="{6A8F749F-117B-1E81-0DD0-ED5FEE84432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33600" y="5140671"/>
            <a:ext cx="9430863" cy="605834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l">
              <a:buNone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Topic here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5B9A6A-7D3A-27D1-33D2-8B874DAB76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"/>
            <a:ext cx="10297886" cy="100584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defRPr>
            </a:lvl1pPr>
          </a:lstStyle>
          <a:p>
            <a:r>
              <a:rPr lang="en-US" dirty="0"/>
              <a:t>CLICK TO ADD SECTION TITLE HERE (RECOMMENDATION: AGENDA)</a:t>
            </a:r>
          </a:p>
        </p:txBody>
      </p:sp>
      <p:sp>
        <p:nvSpPr>
          <p:cNvPr id="9" name="Online Image Placeholder 8">
            <a:extLst>
              <a:ext uri="{FF2B5EF4-FFF2-40B4-BE49-F238E27FC236}">
                <a16:creationId xmlns:a16="http://schemas.microsoft.com/office/drawing/2014/main" id="{70CB7196-AF1B-BCD9-42CC-F5B69F963B11}"/>
              </a:ext>
            </a:extLst>
          </p:cNvPr>
          <p:cNvSpPr>
            <a:spLocks noGrp="1"/>
          </p:cNvSpPr>
          <p:nvPr>
            <p:ph type="clipArt" sz="quarter" idx="19"/>
          </p:nvPr>
        </p:nvSpPr>
        <p:spPr>
          <a:xfrm>
            <a:off x="879596" y="1479049"/>
            <a:ext cx="928687" cy="6064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BFA4059B-CC40-2E2E-E698-45C390AF8AA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33600" y="2414081"/>
            <a:ext cx="9430863" cy="605834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l">
              <a:buNone/>
              <a:defRPr sz="22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Topic here</a:t>
            </a:r>
          </a:p>
        </p:txBody>
      </p:sp>
      <p:sp>
        <p:nvSpPr>
          <p:cNvPr id="10" name="Online Image Placeholder 8">
            <a:extLst>
              <a:ext uri="{FF2B5EF4-FFF2-40B4-BE49-F238E27FC236}">
                <a16:creationId xmlns:a16="http://schemas.microsoft.com/office/drawing/2014/main" id="{043B051F-6E26-1271-E5A3-B77510CFFFF3}"/>
              </a:ext>
            </a:extLst>
          </p:cNvPr>
          <p:cNvSpPr>
            <a:spLocks noGrp="1"/>
          </p:cNvSpPr>
          <p:nvPr>
            <p:ph type="clipArt" sz="quarter" idx="21"/>
          </p:nvPr>
        </p:nvSpPr>
        <p:spPr>
          <a:xfrm>
            <a:off x="879596" y="2376524"/>
            <a:ext cx="928687" cy="6064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11" name="Online Image Placeholder 8">
            <a:extLst>
              <a:ext uri="{FF2B5EF4-FFF2-40B4-BE49-F238E27FC236}">
                <a16:creationId xmlns:a16="http://schemas.microsoft.com/office/drawing/2014/main" id="{3396C075-2260-3FD4-CF37-A7FC3DB0E89E}"/>
              </a:ext>
            </a:extLst>
          </p:cNvPr>
          <p:cNvSpPr>
            <a:spLocks noGrp="1"/>
          </p:cNvSpPr>
          <p:nvPr>
            <p:ph type="clipArt" sz="quarter" idx="22"/>
          </p:nvPr>
        </p:nvSpPr>
        <p:spPr>
          <a:xfrm>
            <a:off x="879595" y="3310155"/>
            <a:ext cx="928687" cy="6064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12" name="Online Image Placeholder 8">
            <a:extLst>
              <a:ext uri="{FF2B5EF4-FFF2-40B4-BE49-F238E27FC236}">
                <a16:creationId xmlns:a16="http://schemas.microsoft.com/office/drawing/2014/main" id="{B4B91959-5F22-D386-8C20-C6B4B21B1F55}"/>
              </a:ext>
            </a:extLst>
          </p:cNvPr>
          <p:cNvSpPr>
            <a:spLocks noGrp="1"/>
          </p:cNvSpPr>
          <p:nvPr>
            <p:ph type="clipArt" sz="quarter" idx="23"/>
          </p:nvPr>
        </p:nvSpPr>
        <p:spPr>
          <a:xfrm>
            <a:off x="893308" y="4243786"/>
            <a:ext cx="928687" cy="6064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13" name="Online Image Placeholder 8">
            <a:extLst>
              <a:ext uri="{FF2B5EF4-FFF2-40B4-BE49-F238E27FC236}">
                <a16:creationId xmlns:a16="http://schemas.microsoft.com/office/drawing/2014/main" id="{7FAFCF7D-D73A-7C99-C136-4A80C21B3A8B}"/>
              </a:ext>
            </a:extLst>
          </p:cNvPr>
          <p:cNvSpPr>
            <a:spLocks noGrp="1"/>
          </p:cNvSpPr>
          <p:nvPr>
            <p:ph type="clipArt" sz="quarter" idx="24"/>
          </p:nvPr>
        </p:nvSpPr>
        <p:spPr>
          <a:xfrm>
            <a:off x="893307" y="5140080"/>
            <a:ext cx="928687" cy="6064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7FF3FE-7416-DA4C-7C63-13B9EEB02C5C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 sz="2000" b="1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390605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1" grpId="0"/>
      <p:bldP spid="12" grpId="0"/>
      <p:bldP spid="13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B606E90-E9AE-2648-FAF9-D24E5D1C2B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8EAF38-B5C2-AAB7-405A-6E38667C36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"/>
            <a:ext cx="10297886" cy="100584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defRPr>
            </a:lvl1pPr>
          </a:lstStyle>
          <a:p>
            <a:r>
              <a:rPr lang="en-US" dirty="0"/>
              <a:t>CLICK TO ADD SECTION TITLE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80F7C-A8BC-0632-538C-7D47571C9FA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55511"/>
            <a:ext cx="10515600" cy="4351338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1E8902-7D1B-55F8-5DC7-E30626E325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2000" b="1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855830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5A51351-B7BE-5E3D-621A-C2062F5CED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8EAF38-B5C2-AAB7-405A-6E38667C36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"/>
            <a:ext cx="10297886" cy="100584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defRPr>
            </a:lvl1pPr>
          </a:lstStyle>
          <a:p>
            <a:r>
              <a:rPr lang="en-US" dirty="0"/>
              <a:t>CLICK TO ADD SECTION TITLE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80F7C-A8BC-0632-538C-7D47571C9FA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55511"/>
            <a:ext cx="10515600" cy="4351338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E54502-E593-D6F0-E263-46B2EF2985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2000" b="1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2447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5A51351-B7BE-5E3D-621A-C2062F5CED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8EAF38-B5C2-AAB7-405A-6E38667C36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"/>
            <a:ext cx="10297886" cy="100584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defRPr>
            </a:lvl1pPr>
          </a:lstStyle>
          <a:p>
            <a:r>
              <a:rPr lang="en-US" dirty="0"/>
              <a:t>Click to Add Section Title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80F7C-A8BC-0632-538C-7D47571C9FA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55511"/>
            <a:ext cx="10515600" cy="4351338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7D4D69-875A-C4ED-9411-A9B6F425FCE9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 b="1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602942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E85954-BC9B-0CA4-9CCF-586BD76ED2D1}"/>
              </a:ext>
            </a:extLst>
          </p:cNvPr>
          <p:cNvSpPr/>
          <p:nvPr userDrawn="1"/>
        </p:nvSpPr>
        <p:spPr>
          <a:xfrm>
            <a:off x="0" y="-1"/>
            <a:ext cx="12192000" cy="9407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DM Sans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80F7C-A8BC-0632-538C-7D47571C9FA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55511"/>
            <a:ext cx="10515600" cy="4351338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9D8F4C0-3FDC-BE6D-E40F-3471044D8D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"/>
            <a:ext cx="10297886" cy="100584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 cap="all" baseline="0">
                <a:solidFill>
                  <a:schemeClr val="accent2"/>
                </a:solidFill>
                <a:effectLst/>
                <a:latin typeface="+mj-lt"/>
              </a:defRPr>
            </a:lvl1pPr>
          </a:lstStyle>
          <a:p>
            <a:r>
              <a:rPr lang="en-US" dirty="0"/>
              <a:t>CLICK TO ADD SECTION TITLE HERE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528B6022-3128-F5F7-A298-1F1133AA3C5F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215946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E85954-BC9B-0CA4-9CCF-586BD76ED2D1}"/>
              </a:ext>
            </a:extLst>
          </p:cNvPr>
          <p:cNvSpPr/>
          <p:nvPr userDrawn="1"/>
        </p:nvSpPr>
        <p:spPr>
          <a:xfrm>
            <a:off x="0" y="-1"/>
            <a:ext cx="12192000" cy="9407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DM Sans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80F7C-A8BC-0632-538C-7D47571C9FA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55511"/>
            <a:ext cx="10515600" cy="4351338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C81E0CB-0BC1-1759-C809-C225F4751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"/>
            <a:ext cx="10297886" cy="100584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defRPr>
            </a:lvl1pPr>
          </a:lstStyle>
          <a:p>
            <a:r>
              <a:rPr lang="en-US" dirty="0"/>
              <a:t>CLICK TO ADD SECTION TITLE HERE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E1980266-8DD8-6AED-F7D2-39CE91C0D5DC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982766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B4AD4A8-36B1-B493-002E-66C0725841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8665"/>
          <a:stretch>
            <a:fillRect/>
          </a:stretch>
        </p:blipFill>
        <p:spPr>
          <a:xfrm>
            <a:off x="0" y="0"/>
            <a:ext cx="12192000" cy="626364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9234A4B-123E-C6DD-DF11-E0D74854057A}"/>
              </a:ext>
            </a:extLst>
          </p:cNvPr>
          <p:cNvSpPr/>
          <p:nvPr userDrawn="1"/>
        </p:nvSpPr>
        <p:spPr>
          <a:xfrm>
            <a:off x="-1" y="0"/>
            <a:ext cx="7341577" cy="6263640"/>
          </a:xfrm>
          <a:prstGeom prst="rect">
            <a:avLst/>
          </a:prstGeom>
          <a:solidFill>
            <a:schemeClr val="tx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DM Sans" pitchFamily="2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8A0C242-E35B-BE8B-C7ED-1AC74294AEC3}"/>
              </a:ext>
            </a:extLst>
          </p:cNvPr>
          <p:cNvSpPr/>
          <p:nvPr userDrawn="1"/>
        </p:nvSpPr>
        <p:spPr>
          <a:xfrm>
            <a:off x="719818" y="612455"/>
            <a:ext cx="1349829" cy="134982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5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5BC09A9-13EC-909E-F195-CFC1AC052BD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8675" y="2389709"/>
            <a:ext cx="5800725" cy="3151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5200"/>
              </a:lnSpc>
              <a:defRPr sz="5500" b="1" cap="all" baseline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defRPr>
            </a:lvl1pPr>
          </a:lstStyle>
          <a:p>
            <a:r>
              <a:rPr lang="en-US" dirty="0"/>
              <a:t>CLICK TO ADD SECTION TITLE HERE (NOTE: CHANGE # ABOVE)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ED414CE-EF2E-9EFB-98E3-CADBDD4B1470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0" y="5816361"/>
            <a:ext cx="12112052" cy="1059223"/>
            <a:chOff x="0" y="5816361"/>
            <a:chExt cx="12112052" cy="1059223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529104F-738C-6E80-A41E-839E65FDEDA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5816361"/>
              <a:ext cx="12112052" cy="104163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1CE4F23-FAB2-4BEB-D09F-294255A2C3B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28275" y="5833945"/>
              <a:ext cx="2383777" cy="1041639"/>
            </a:xfrm>
            <a:prstGeom prst="rect">
              <a:avLst/>
            </a:prstGeom>
          </p:spPr>
        </p:pic>
        <p:sp>
          <p:nvSpPr>
            <p:cNvPr id="10" name="Date Placeholder 3">
              <a:extLst>
                <a:ext uri="{FF2B5EF4-FFF2-40B4-BE49-F238E27FC236}">
                  <a16:creationId xmlns:a16="http://schemas.microsoft.com/office/drawing/2014/main" id="{DED5B4BB-DB13-3DC0-8E82-0E9A1D74DAD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308150" y="6426426"/>
              <a:ext cx="1815192" cy="250825"/>
            </a:xfrm>
            <a:prstGeom prst="rect">
              <a:avLst/>
            </a:prstGeom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000" kern="1200">
                  <a:solidFill>
                    <a:schemeClr val="tx1"/>
                  </a:solidFill>
                  <a:latin typeface="DM Sans" pitchFamily="2" charset="0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en-US" sz="1600" b="1" dirty="0">
                  <a:solidFill>
                    <a:schemeClr val="accent1"/>
                  </a:solidFill>
                  <a:cs typeface="Arial"/>
                </a:rPr>
                <a:t>saul.com</a:t>
              </a:r>
              <a:endParaRPr lang="en-US" altLang="en-US" sz="1600" dirty="0">
                <a:solidFill>
                  <a:schemeClr val="accent1"/>
                </a:solidFill>
                <a:cs typeface="Arial"/>
              </a:endParaRPr>
            </a:p>
          </p:txBody>
        </p:sp>
      </p:grp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EB4F7CD8-802B-DD46-2222-26EE7112493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8675" y="738308"/>
            <a:ext cx="1132987" cy="1157165"/>
          </a:xfrm>
          <a:prstGeom prst="rect">
            <a:avLst/>
          </a:prstGeom>
        </p:spPr>
        <p:txBody>
          <a:bodyPr anchor="ctr"/>
          <a:lstStyle>
            <a:lvl1pPr algn="ctr">
              <a:buFontTx/>
              <a:buNone/>
              <a:defRPr sz="75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24962820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  <p:bldP spid="24" grpId="0" build="p">
        <p:tmplLst>
          <p:tmpl lvl="1">
            <p:tnLst>
              <p:par>
                <p:cTn presetID="31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1500" fill="hold"/>
                        <p:tgtEl>
                          <p:spTgt spid="24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9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1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AA6B04C-7090-8103-4606-1F0EA37528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7D3D6-4110-9CC8-B7E0-9397BAC8EAE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342344"/>
            <a:ext cx="5015889" cy="57830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subtitle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0B3E27-88AC-3358-020E-9CFB8FEC8AC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920648"/>
            <a:ext cx="5015889" cy="3926237"/>
          </a:xfrm>
          <a:prstGeom prst="rect">
            <a:avLst/>
          </a:prstGeom>
          <a:solidFill>
            <a:schemeClr val="bg2"/>
          </a:solidFill>
        </p:spPr>
        <p:txBody>
          <a:bodyPr lIns="365760" tIns="365760" rIns="365760" bIns="365760" anchor="ctr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5EADD8-B906-18D0-5F72-C7CAFE275EE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33150" y="1342344"/>
            <a:ext cx="5022238" cy="57830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subtitle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E45104-12FE-F672-D339-1640844235C5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33150" y="1920648"/>
            <a:ext cx="5022237" cy="39262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lIns="365760" tIns="365760" rIns="365760" bIns="365760" anchor="ctr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BD4BAD3-112C-F378-7B5A-1B4FEA9E7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"/>
            <a:ext cx="10297886" cy="100584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defRPr>
            </a:lvl1pPr>
          </a:lstStyle>
          <a:p>
            <a:r>
              <a:rPr lang="en-US" dirty="0"/>
              <a:t>CLICK TO ADD SECTION TITLE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95368B-CE10-395C-4973-A8537466E9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720275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ED2C595-5B64-9517-7FEE-40BF719220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14FAFD9-80B0-6572-E789-A2C525556BA3}"/>
              </a:ext>
            </a:extLst>
          </p:cNvPr>
          <p:cNvSpPr/>
          <p:nvPr userDrawn="1"/>
        </p:nvSpPr>
        <p:spPr>
          <a:xfrm>
            <a:off x="6376306" y="952501"/>
            <a:ext cx="5815693" cy="52919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DM Sans" pitchFamily="2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7D3D6-4110-9CC8-B7E0-9397BAC8EAE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350626"/>
            <a:ext cx="5014301" cy="57830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subtitle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0B3E27-88AC-3358-020E-9CFB8FEC8AC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928929"/>
            <a:ext cx="5014301" cy="3926747"/>
          </a:xfrm>
          <a:prstGeom prst="rect">
            <a:avLst/>
          </a:prstGeom>
          <a:solidFill>
            <a:schemeClr val="bg2"/>
          </a:solidFill>
        </p:spPr>
        <p:txBody>
          <a:bodyPr lIns="365760" tIns="365760" rIns="365760" bIns="365760" anchor="ctr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FC1AC23-3EC2-DE6A-6842-BD26F15E0349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691996" y="1350626"/>
            <a:ext cx="4929482" cy="57830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subtitle here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BDD91239-6CB9-710B-D170-D9ED6DFAB674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6691996" y="1928929"/>
            <a:ext cx="4929482" cy="3926747"/>
          </a:xfrm>
          <a:prstGeom prst="rect">
            <a:avLst/>
          </a:prstGeom>
          <a:noFill/>
        </p:spPr>
        <p:txBody>
          <a:bodyPr lIns="365760" tIns="365760" rIns="365760" bIns="36576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7152FD-1A39-F300-47AB-9BBF11F802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"/>
            <a:ext cx="10297886" cy="100584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CLICK TO ADD SECTION TITLE HERE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8EB3268-3425-0FD2-C78B-8AF0A413D04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366414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14FAFD9-80B0-6572-E789-A2C525556BA3}"/>
              </a:ext>
            </a:extLst>
          </p:cNvPr>
          <p:cNvSpPr>
            <a:spLocks/>
          </p:cNvSpPr>
          <p:nvPr userDrawn="1"/>
        </p:nvSpPr>
        <p:spPr>
          <a:xfrm>
            <a:off x="0" y="1"/>
            <a:ext cx="6096000" cy="62289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DM Sans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9B32AD-7ED4-CBA7-655B-A7514E308D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B838B2C0-55ED-C65F-B468-3E5DEA6D4A9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637564" y="1468315"/>
            <a:ext cx="4945176" cy="42291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buFontTx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5EB1175-A5D7-F147-643B-6D4B1BED77E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838200" y="1468315"/>
            <a:ext cx="4827814" cy="42291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buFontTx/>
              <a:buNone/>
              <a:defRPr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4AB120A-51D3-0997-60E2-CE6EE062AA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"/>
            <a:ext cx="10297886" cy="100584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CLICK TO ADD SECTION TITLE HERE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758AFF59-F99B-C8F6-CC2E-8006F04CF9F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9545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(3 slo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0B3E27-88AC-3358-020E-9CFB8FEC8AC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148839"/>
            <a:ext cx="3348492" cy="3721283"/>
          </a:xfrm>
          <a:prstGeom prst="rect">
            <a:avLst/>
          </a:prstGeom>
          <a:ln w="31750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3348492"/>
                      <a:gd name="csY0" fmla="*/ 0 h 3608614"/>
                      <a:gd name="csX1" fmla="*/ 3348492 w 3348492"/>
                      <a:gd name="csY1" fmla="*/ 0 h 3608614"/>
                      <a:gd name="csX2" fmla="*/ 3348492 w 3348492"/>
                      <a:gd name="csY2" fmla="*/ 3608614 h 3608614"/>
                      <a:gd name="csX3" fmla="*/ 0 w 3348492"/>
                      <a:gd name="csY3" fmla="*/ 3608614 h 3608614"/>
                      <a:gd name="csX4" fmla="*/ 0 w 3348492"/>
                      <a:gd name="csY4" fmla="*/ 0 h 360861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3348492" h="3608614" fill="none" extrusionOk="0">
                        <a:moveTo>
                          <a:pt x="0" y="0"/>
                        </a:moveTo>
                        <a:cubicBezTo>
                          <a:pt x="1222994" y="-49533"/>
                          <a:pt x="2862370" y="-14809"/>
                          <a:pt x="3348492" y="0"/>
                        </a:cubicBezTo>
                        <a:cubicBezTo>
                          <a:pt x="3436131" y="645024"/>
                          <a:pt x="3275813" y="1927136"/>
                          <a:pt x="3348492" y="3608614"/>
                        </a:cubicBezTo>
                        <a:cubicBezTo>
                          <a:pt x="2803819" y="3560383"/>
                          <a:pt x="1488090" y="3693069"/>
                          <a:pt x="0" y="3608614"/>
                        </a:cubicBezTo>
                        <a:cubicBezTo>
                          <a:pt x="-38581" y="2694102"/>
                          <a:pt x="63341" y="959305"/>
                          <a:pt x="0" y="0"/>
                        </a:cubicBezTo>
                        <a:close/>
                      </a:path>
                      <a:path w="3348492" h="3608614" stroke="0" extrusionOk="0">
                        <a:moveTo>
                          <a:pt x="0" y="0"/>
                        </a:moveTo>
                        <a:cubicBezTo>
                          <a:pt x="336027" y="118645"/>
                          <a:pt x="1848262" y="116012"/>
                          <a:pt x="3348492" y="0"/>
                        </a:cubicBezTo>
                        <a:cubicBezTo>
                          <a:pt x="3215610" y="1188498"/>
                          <a:pt x="3433443" y="2546738"/>
                          <a:pt x="3348492" y="3608614"/>
                        </a:cubicBezTo>
                        <a:cubicBezTo>
                          <a:pt x="2629418" y="3743214"/>
                          <a:pt x="747850" y="3451418"/>
                          <a:pt x="0" y="3608614"/>
                        </a:cubicBezTo>
                        <a:cubicBezTo>
                          <a:pt x="-20187" y="2350672"/>
                          <a:pt x="-152480" y="1473243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5760" tIns="365760" rIns="365760" bIns="365760"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9C94E0D2-12C0-CC91-AEF4-33E6718A56F1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421754" y="2148839"/>
            <a:ext cx="3348492" cy="3721283"/>
          </a:xfrm>
          <a:prstGeom prst="rect">
            <a:avLst/>
          </a:prstGeom>
          <a:ln w="3175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3348492"/>
                      <a:gd name="csY0" fmla="*/ 0 h 3608614"/>
                      <a:gd name="csX1" fmla="*/ 3348492 w 3348492"/>
                      <a:gd name="csY1" fmla="*/ 0 h 3608614"/>
                      <a:gd name="csX2" fmla="*/ 3348492 w 3348492"/>
                      <a:gd name="csY2" fmla="*/ 3608614 h 3608614"/>
                      <a:gd name="csX3" fmla="*/ 0 w 3348492"/>
                      <a:gd name="csY3" fmla="*/ 3608614 h 3608614"/>
                      <a:gd name="csX4" fmla="*/ 0 w 3348492"/>
                      <a:gd name="csY4" fmla="*/ 0 h 360861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3348492" h="3608614" fill="none" extrusionOk="0">
                        <a:moveTo>
                          <a:pt x="0" y="0"/>
                        </a:moveTo>
                        <a:cubicBezTo>
                          <a:pt x="1222994" y="-49533"/>
                          <a:pt x="2862370" y="-14809"/>
                          <a:pt x="3348492" y="0"/>
                        </a:cubicBezTo>
                        <a:cubicBezTo>
                          <a:pt x="3436131" y="645024"/>
                          <a:pt x="3275813" y="1927136"/>
                          <a:pt x="3348492" y="3608614"/>
                        </a:cubicBezTo>
                        <a:cubicBezTo>
                          <a:pt x="2803819" y="3560383"/>
                          <a:pt x="1488090" y="3693069"/>
                          <a:pt x="0" y="3608614"/>
                        </a:cubicBezTo>
                        <a:cubicBezTo>
                          <a:pt x="-38581" y="2694102"/>
                          <a:pt x="63341" y="959305"/>
                          <a:pt x="0" y="0"/>
                        </a:cubicBezTo>
                        <a:close/>
                      </a:path>
                      <a:path w="3348492" h="3608614" stroke="0" extrusionOk="0">
                        <a:moveTo>
                          <a:pt x="0" y="0"/>
                        </a:moveTo>
                        <a:cubicBezTo>
                          <a:pt x="336027" y="118645"/>
                          <a:pt x="1848262" y="116012"/>
                          <a:pt x="3348492" y="0"/>
                        </a:cubicBezTo>
                        <a:cubicBezTo>
                          <a:pt x="3215610" y="1188498"/>
                          <a:pt x="3433443" y="2546738"/>
                          <a:pt x="3348492" y="3608614"/>
                        </a:cubicBezTo>
                        <a:cubicBezTo>
                          <a:pt x="2629418" y="3743214"/>
                          <a:pt x="747850" y="3451418"/>
                          <a:pt x="0" y="3608614"/>
                        </a:cubicBezTo>
                        <a:cubicBezTo>
                          <a:pt x="-20187" y="2350672"/>
                          <a:pt x="-152480" y="1473243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5760" tIns="365760" rIns="365760" bIns="365760"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35FDDEC7-EFA8-2D22-2FBF-EE2A237B6562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8003720" y="2148839"/>
            <a:ext cx="3348492" cy="3721283"/>
          </a:xfrm>
          <a:prstGeom prst="rect">
            <a:avLst/>
          </a:prstGeom>
          <a:ln w="3175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3348492"/>
                      <a:gd name="csY0" fmla="*/ 0 h 3608614"/>
                      <a:gd name="csX1" fmla="*/ 3348492 w 3348492"/>
                      <a:gd name="csY1" fmla="*/ 0 h 3608614"/>
                      <a:gd name="csX2" fmla="*/ 3348492 w 3348492"/>
                      <a:gd name="csY2" fmla="*/ 3608614 h 3608614"/>
                      <a:gd name="csX3" fmla="*/ 0 w 3348492"/>
                      <a:gd name="csY3" fmla="*/ 3608614 h 3608614"/>
                      <a:gd name="csX4" fmla="*/ 0 w 3348492"/>
                      <a:gd name="csY4" fmla="*/ 0 h 360861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3348492" h="3608614" fill="none" extrusionOk="0">
                        <a:moveTo>
                          <a:pt x="0" y="0"/>
                        </a:moveTo>
                        <a:cubicBezTo>
                          <a:pt x="1222994" y="-49533"/>
                          <a:pt x="2862370" y="-14809"/>
                          <a:pt x="3348492" y="0"/>
                        </a:cubicBezTo>
                        <a:cubicBezTo>
                          <a:pt x="3436131" y="645024"/>
                          <a:pt x="3275813" y="1927136"/>
                          <a:pt x="3348492" y="3608614"/>
                        </a:cubicBezTo>
                        <a:cubicBezTo>
                          <a:pt x="2803819" y="3560383"/>
                          <a:pt x="1488090" y="3693069"/>
                          <a:pt x="0" y="3608614"/>
                        </a:cubicBezTo>
                        <a:cubicBezTo>
                          <a:pt x="-38581" y="2694102"/>
                          <a:pt x="63341" y="959305"/>
                          <a:pt x="0" y="0"/>
                        </a:cubicBezTo>
                        <a:close/>
                      </a:path>
                      <a:path w="3348492" h="3608614" stroke="0" extrusionOk="0">
                        <a:moveTo>
                          <a:pt x="0" y="0"/>
                        </a:moveTo>
                        <a:cubicBezTo>
                          <a:pt x="336027" y="118645"/>
                          <a:pt x="1848262" y="116012"/>
                          <a:pt x="3348492" y="0"/>
                        </a:cubicBezTo>
                        <a:cubicBezTo>
                          <a:pt x="3215610" y="1188498"/>
                          <a:pt x="3433443" y="2546738"/>
                          <a:pt x="3348492" y="3608614"/>
                        </a:cubicBezTo>
                        <a:cubicBezTo>
                          <a:pt x="2629418" y="3743214"/>
                          <a:pt x="747850" y="3451418"/>
                          <a:pt x="0" y="3608614"/>
                        </a:cubicBezTo>
                        <a:cubicBezTo>
                          <a:pt x="-20187" y="2350672"/>
                          <a:pt x="-152480" y="1473243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5760" tIns="365760" rIns="365760" bIns="365760"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EB690A-DEF9-AACA-A120-BF20CF8F59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4C28009-DEBD-96D2-26E1-77E780564C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17171"/>
            <a:ext cx="10515600" cy="831668"/>
          </a:xfrm>
          <a:prstGeom prst="rect">
            <a:avLst/>
          </a:prstGeom>
        </p:spPr>
        <p:txBody>
          <a:bodyPr anchor="t"/>
          <a:lstStyle>
            <a:lvl1pPr>
              <a:defRPr sz="30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Headline Here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FAD539C-0DB3-E3EF-ABE7-777500AF3B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3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dirty="0"/>
              <a:t>CLICK TO ADD SECTION TITLE HERE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6280A538-9F29-C276-FCA8-0A70431377F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6444626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(4 slo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F235F-1625-0388-0C39-60DF30A489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17171"/>
            <a:ext cx="10515600" cy="831668"/>
          </a:xfrm>
          <a:prstGeom prst="rect">
            <a:avLst/>
          </a:prstGeom>
        </p:spPr>
        <p:txBody>
          <a:bodyPr anchor="t"/>
          <a:lstStyle>
            <a:lvl1pPr>
              <a:defRPr sz="30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Headline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0B3E27-88AC-3358-020E-9CFB8FEC8AC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148839"/>
            <a:ext cx="2332726" cy="3721283"/>
          </a:xfrm>
          <a:prstGeom prst="rect">
            <a:avLst/>
          </a:prstGeom>
          <a:ln w="31750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2332726"/>
                      <a:gd name="csY0" fmla="*/ 0 h 3608614"/>
                      <a:gd name="csX1" fmla="*/ 629836 w 2332726"/>
                      <a:gd name="csY1" fmla="*/ 0 h 3608614"/>
                      <a:gd name="csX2" fmla="*/ 1236345 w 2332726"/>
                      <a:gd name="csY2" fmla="*/ 0 h 3608614"/>
                      <a:gd name="csX3" fmla="*/ 1819526 w 2332726"/>
                      <a:gd name="csY3" fmla="*/ 0 h 3608614"/>
                      <a:gd name="csX4" fmla="*/ 2332726 w 2332726"/>
                      <a:gd name="csY4" fmla="*/ 0 h 3608614"/>
                      <a:gd name="csX5" fmla="*/ 2332726 w 2332726"/>
                      <a:gd name="csY5" fmla="*/ 587689 h 3608614"/>
                      <a:gd name="csX6" fmla="*/ 2332726 w 2332726"/>
                      <a:gd name="csY6" fmla="*/ 1139291 h 3608614"/>
                      <a:gd name="csX7" fmla="*/ 2332726 w 2332726"/>
                      <a:gd name="csY7" fmla="*/ 1582635 h 3608614"/>
                      <a:gd name="csX8" fmla="*/ 2332726 w 2332726"/>
                      <a:gd name="csY8" fmla="*/ 2134237 h 3608614"/>
                      <a:gd name="csX9" fmla="*/ 2332726 w 2332726"/>
                      <a:gd name="csY9" fmla="*/ 2541495 h 3608614"/>
                      <a:gd name="csX10" fmla="*/ 2332726 w 2332726"/>
                      <a:gd name="csY10" fmla="*/ 3093098 h 3608614"/>
                      <a:gd name="csX11" fmla="*/ 2332726 w 2332726"/>
                      <a:gd name="csY11" fmla="*/ 3608614 h 3608614"/>
                      <a:gd name="csX12" fmla="*/ 1819526 w 2332726"/>
                      <a:gd name="csY12" fmla="*/ 3608614 h 3608614"/>
                      <a:gd name="csX13" fmla="*/ 1259672 w 2332726"/>
                      <a:gd name="csY13" fmla="*/ 3608614 h 3608614"/>
                      <a:gd name="csX14" fmla="*/ 629836 w 2332726"/>
                      <a:gd name="csY14" fmla="*/ 3608614 h 3608614"/>
                      <a:gd name="csX15" fmla="*/ 0 w 2332726"/>
                      <a:gd name="csY15" fmla="*/ 3608614 h 3608614"/>
                      <a:gd name="csX16" fmla="*/ 0 w 2332726"/>
                      <a:gd name="csY16" fmla="*/ 3201356 h 3608614"/>
                      <a:gd name="csX17" fmla="*/ 0 w 2332726"/>
                      <a:gd name="csY17" fmla="*/ 2649754 h 3608614"/>
                      <a:gd name="csX18" fmla="*/ 0 w 2332726"/>
                      <a:gd name="csY18" fmla="*/ 2242496 h 3608614"/>
                      <a:gd name="csX19" fmla="*/ 0 w 2332726"/>
                      <a:gd name="csY19" fmla="*/ 1835238 h 3608614"/>
                      <a:gd name="csX20" fmla="*/ 0 w 2332726"/>
                      <a:gd name="csY20" fmla="*/ 1247549 h 3608614"/>
                      <a:gd name="csX21" fmla="*/ 0 w 2332726"/>
                      <a:gd name="csY21" fmla="*/ 732033 h 3608614"/>
                      <a:gd name="csX22" fmla="*/ 0 w 2332726"/>
                      <a:gd name="csY22" fmla="*/ 0 h 360861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</a:cxnLst>
                    <a:rect l="l" t="t" r="r" b="b"/>
                    <a:pathLst>
                      <a:path w="2332726" h="3608614" fill="none" extrusionOk="0">
                        <a:moveTo>
                          <a:pt x="0" y="0"/>
                        </a:moveTo>
                        <a:cubicBezTo>
                          <a:pt x="189608" y="-71324"/>
                          <a:pt x="354464" y="18622"/>
                          <a:pt x="629836" y="0"/>
                        </a:cubicBezTo>
                        <a:cubicBezTo>
                          <a:pt x="905208" y="-18622"/>
                          <a:pt x="1025876" y="15631"/>
                          <a:pt x="1236345" y="0"/>
                        </a:cubicBezTo>
                        <a:cubicBezTo>
                          <a:pt x="1446814" y="-15631"/>
                          <a:pt x="1692731" y="5122"/>
                          <a:pt x="1819526" y="0"/>
                        </a:cubicBezTo>
                        <a:cubicBezTo>
                          <a:pt x="1946321" y="-5122"/>
                          <a:pt x="2136899" y="13383"/>
                          <a:pt x="2332726" y="0"/>
                        </a:cubicBezTo>
                        <a:cubicBezTo>
                          <a:pt x="2366664" y="263390"/>
                          <a:pt x="2262278" y="404421"/>
                          <a:pt x="2332726" y="587689"/>
                        </a:cubicBezTo>
                        <a:cubicBezTo>
                          <a:pt x="2403174" y="770957"/>
                          <a:pt x="2320231" y="993214"/>
                          <a:pt x="2332726" y="1139291"/>
                        </a:cubicBezTo>
                        <a:cubicBezTo>
                          <a:pt x="2345221" y="1285368"/>
                          <a:pt x="2307256" y="1438362"/>
                          <a:pt x="2332726" y="1582635"/>
                        </a:cubicBezTo>
                        <a:cubicBezTo>
                          <a:pt x="2358196" y="1726908"/>
                          <a:pt x="2314199" y="1953032"/>
                          <a:pt x="2332726" y="2134237"/>
                        </a:cubicBezTo>
                        <a:cubicBezTo>
                          <a:pt x="2351253" y="2315442"/>
                          <a:pt x="2324381" y="2357938"/>
                          <a:pt x="2332726" y="2541495"/>
                        </a:cubicBezTo>
                        <a:cubicBezTo>
                          <a:pt x="2341071" y="2725052"/>
                          <a:pt x="2319233" y="2940094"/>
                          <a:pt x="2332726" y="3093098"/>
                        </a:cubicBezTo>
                        <a:cubicBezTo>
                          <a:pt x="2346219" y="3246102"/>
                          <a:pt x="2276058" y="3477508"/>
                          <a:pt x="2332726" y="3608614"/>
                        </a:cubicBezTo>
                        <a:cubicBezTo>
                          <a:pt x="2110469" y="3645149"/>
                          <a:pt x="1930957" y="3568373"/>
                          <a:pt x="1819526" y="3608614"/>
                        </a:cubicBezTo>
                        <a:cubicBezTo>
                          <a:pt x="1708095" y="3648855"/>
                          <a:pt x="1403548" y="3590531"/>
                          <a:pt x="1259672" y="3608614"/>
                        </a:cubicBezTo>
                        <a:cubicBezTo>
                          <a:pt x="1115796" y="3626697"/>
                          <a:pt x="815938" y="3608590"/>
                          <a:pt x="629836" y="3608614"/>
                        </a:cubicBezTo>
                        <a:cubicBezTo>
                          <a:pt x="443734" y="3608638"/>
                          <a:pt x="298655" y="3550472"/>
                          <a:pt x="0" y="3608614"/>
                        </a:cubicBezTo>
                        <a:cubicBezTo>
                          <a:pt x="-24141" y="3525103"/>
                          <a:pt x="14791" y="3397252"/>
                          <a:pt x="0" y="3201356"/>
                        </a:cubicBezTo>
                        <a:cubicBezTo>
                          <a:pt x="-14791" y="3005460"/>
                          <a:pt x="52459" y="2833571"/>
                          <a:pt x="0" y="2649754"/>
                        </a:cubicBezTo>
                        <a:cubicBezTo>
                          <a:pt x="-52459" y="2465937"/>
                          <a:pt x="11190" y="2438051"/>
                          <a:pt x="0" y="2242496"/>
                        </a:cubicBezTo>
                        <a:cubicBezTo>
                          <a:pt x="-11190" y="2046941"/>
                          <a:pt x="9744" y="1985598"/>
                          <a:pt x="0" y="1835238"/>
                        </a:cubicBezTo>
                        <a:cubicBezTo>
                          <a:pt x="-9744" y="1684878"/>
                          <a:pt x="4551" y="1372926"/>
                          <a:pt x="0" y="1247549"/>
                        </a:cubicBezTo>
                        <a:cubicBezTo>
                          <a:pt x="-4551" y="1122172"/>
                          <a:pt x="41499" y="985532"/>
                          <a:pt x="0" y="732033"/>
                        </a:cubicBezTo>
                        <a:cubicBezTo>
                          <a:pt x="-41499" y="478534"/>
                          <a:pt x="74190" y="246148"/>
                          <a:pt x="0" y="0"/>
                        </a:cubicBezTo>
                        <a:close/>
                      </a:path>
                      <a:path w="2332726" h="3608614" stroke="0" extrusionOk="0">
                        <a:moveTo>
                          <a:pt x="0" y="0"/>
                        </a:moveTo>
                        <a:cubicBezTo>
                          <a:pt x="274534" y="-18745"/>
                          <a:pt x="358317" y="64963"/>
                          <a:pt x="559854" y="0"/>
                        </a:cubicBezTo>
                        <a:cubicBezTo>
                          <a:pt x="761391" y="-64963"/>
                          <a:pt x="830807" y="39257"/>
                          <a:pt x="1073054" y="0"/>
                        </a:cubicBezTo>
                        <a:cubicBezTo>
                          <a:pt x="1315301" y="-39257"/>
                          <a:pt x="1404840" y="43607"/>
                          <a:pt x="1702890" y="0"/>
                        </a:cubicBezTo>
                        <a:cubicBezTo>
                          <a:pt x="2000940" y="-43607"/>
                          <a:pt x="2045033" y="32988"/>
                          <a:pt x="2332726" y="0"/>
                        </a:cubicBezTo>
                        <a:cubicBezTo>
                          <a:pt x="2366419" y="136576"/>
                          <a:pt x="2321155" y="300262"/>
                          <a:pt x="2332726" y="479430"/>
                        </a:cubicBezTo>
                        <a:cubicBezTo>
                          <a:pt x="2344297" y="658598"/>
                          <a:pt x="2319001" y="744888"/>
                          <a:pt x="2332726" y="922774"/>
                        </a:cubicBezTo>
                        <a:cubicBezTo>
                          <a:pt x="2346451" y="1100660"/>
                          <a:pt x="2284746" y="1232087"/>
                          <a:pt x="2332726" y="1438290"/>
                        </a:cubicBezTo>
                        <a:cubicBezTo>
                          <a:pt x="2380706" y="1644493"/>
                          <a:pt x="2283462" y="1831306"/>
                          <a:pt x="2332726" y="1953807"/>
                        </a:cubicBezTo>
                        <a:cubicBezTo>
                          <a:pt x="2381990" y="2076308"/>
                          <a:pt x="2295934" y="2213992"/>
                          <a:pt x="2332726" y="2397151"/>
                        </a:cubicBezTo>
                        <a:cubicBezTo>
                          <a:pt x="2369518" y="2580310"/>
                          <a:pt x="2309916" y="2680530"/>
                          <a:pt x="2332726" y="2840495"/>
                        </a:cubicBezTo>
                        <a:cubicBezTo>
                          <a:pt x="2355536" y="3000460"/>
                          <a:pt x="2250029" y="3304728"/>
                          <a:pt x="2332726" y="3608614"/>
                        </a:cubicBezTo>
                        <a:cubicBezTo>
                          <a:pt x="2098230" y="3629781"/>
                          <a:pt x="1961900" y="3559445"/>
                          <a:pt x="1726217" y="3608614"/>
                        </a:cubicBezTo>
                        <a:cubicBezTo>
                          <a:pt x="1490534" y="3657783"/>
                          <a:pt x="1234229" y="3591189"/>
                          <a:pt x="1096381" y="3608614"/>
                        </a:cubicBezTo>
                        <a:cubicBezTo>
                          <a:pt x="958533" y="3626039"/>
                          <a:pt x="323543" y="3503055"/>
                          <a:pt x="0" y="3608614"/>
                        </a:cubicBezTo>
                        <a:cubicBezTo>
                          <a:pt x="-37249" y="3411444"/>
                          <a:pt x="9820" y="3291777"/>
                          <a:pt x="0" y="3165270"/>
                        </a:cubicBezTo>
                        <a:cubicBezTo>
                          <a:pt x="-9820" y="3038763"/>
                          <a:pt x="39747" y="2835016"/>
                          <a:pt x="0" y="2649754"/>
                        </a:cubicBezTo>
                        <a:cubicBezTo>
                          <a:pt x="-39747" y="2464492"/>
                          <a:pt x="47279" y="2309720"/>
                          <a:pt x="0" y="2170324"/>
                        </a:cubicBezTo>
                        <a:cubicBezTo>
                          <a:pt x="-47279" y="2030928"/>
                          <a:pt x="29514" y="1900930"/>
                          <a:pt x="0" y="1763066"/>
                        </a:cubicBezTo>
                        <a:cubicBezTo>
                          <a:pt x="-29514" y="1625202"/>
                          <a:pt x="38171" y="1464009"/>
                          <a:pt x="0" y="1319722"/>
                        </a:cubicBezTo>
                        <a:cubicBezTo>
                          <a:pt x="-38171" y="1175435"/>
                          <a:pt x="8346" y="1094085"/>
                          <a:pt x="0" y="876378"/>
                        </a:cubicBezTo>
                        <a:cubicBezTo>
                          <a:pt x="-8346" y="658671"/>
                          <a:pt x="8466" y="27432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5760" tIns="365760" rIns="365760" bIns="365760"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DM Sans" pitchFamily="2" charset="0"/>
              </a:defRPr>
            </a:lvl2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B62719BA-86C0-CA8A-1980-1D1424BC33FB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3581965" y="2148839"/>
            <a:ext cx="2332726" cy="3721283"/>
          </a:xfrm>
          <a:prstGeom prst="rect">
            <a:avLst/>
          </a:prstGeom>
          <a:ln w="31750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2332726"/>
                      <a:gd name="csY0" fmla="*/ 0 h 3608614"/>
                      <a:gd name="csX1" fmla="*/ 629836 w 2332726"/>
                      <a:gd name="csY1" fmla="*/ 0 h 3608614"/>
                      <a:gd name="csX2" fmla="*/ 1236345 w 2332726"/>
                      <a:gd name="csY2" fmla="*/ 0 h 3608614"/>
                      <a:gd name="csX3" fmla="*/ 1819526 w 2332726"/>
                      <a:gd name="csY3" fmla="*/ 0 h 3608614"/>
                      <a:gd name="csX4" fmla="*/ 2332726 w 2332726"/>
                      <a:gd name="csY4" fmla="*/ 0 h 3608614"/>
                      <a:gd name="csX5" fmla="*/ 2332726 w 2332726"/>
                      <a:gd name="csY5" fmla="*/ 587689 h 3608614"/>
                      <a:gd name="csX6" fmla="*/ 2332726 w 2332726"/>
                      <a:gd name="csY6" fmla="*/ 1139291 h 3608614"/>
                      <a:gd name="csX7" fmla="*/ 2332726 w 2332726"/>
                      <a:gd name="csY7" fmla="*/ 1582635 h 3608614"/>
                      <a:gd name="csX8" fmla="*/ 2332726 w 2332726"/>
                      <a:gd name="csY8" fmla="*/ 2134237 h 3608614"/>
                      <a:gd name="csX9" fmla="*/ 2332726 w 2332726"/>
                      <a:gd name="csY9" fmla="*/ 2541495 h 3608614"/>
                      <a:gd name="csX10" fmla="*/ 2332726 w 2332726"/>
                      <a:gd name="csY10" fmla="*/ 3093098 h 3608614"/>
                      <a:gd name="csX11" fmla="*/ 2332726 w 2332726"/>
                      <a:gd name="csY11" fmla="*/ 3608614 h 3608614"/>
                      <a:gd name="csX12" fmla="*/ 1819526 w 2332726"/>
                      <a:gd name="csY12" fmla="*/ 3608614 h 3608614"/>
                      <a:gd name="csX13" fmla="*/ 1259672 w 2332726"/>
                      <a:gd name="csY13" fmla="*/ 3608614 h 3608614"/>
                      <a:gd name="csX14" fmla="*/ 629836 w 2332726"/>
                      <a:gd name="csY14" fmla="*/ 3608614 h 3608614"/>
                      <a:gd name="csX15" fmla="*/ 0 w 2332726"/>
                      <a:gd name="csY15" fmla="*/ 3608614 h 3608614"/>
                      <a:gd name="csX16" fmla="*/ 0 w 2332726"/>
                      <a:gd name="csY16" fmla="*/ 3201356 h 3608614"/>
                      <a:gd name="csX17" fmla="*/ 0 w 2332726"/>
                      <a:gd name="csY17" fmla="*/ 2649754 h 3608614"/>
                      <a:gd name="csX18" fmla="*/ 0 w 2332726"/>
                      <a:gd name="csY18" fmla="*/ 2242496 h 3608614"/>
                      <a:gd name="csX19" fmla="*/ 0 w 2332726"/>
                      <a:gd name="csY19" fmla="*/ 1835238 h 3608614"/>
                      <a:gd name="csX20" fmla="*/ 0 w 2332726"/>
                      <a:gd name="csY20" fmla="*/ 1247549 h 3608614"/>
                      <a:gd name="csX21" fmla="*/ 0 w 2332726"/>
                      <a:gd name="csY21" fmla="*/ 732033 h 3608614"/>
                      <a:gd name="csX22" fmla="*/ 0 w 2332726"/>
                      <a:gd name="csY22" fmla="*/ 0 h 360861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</a:cxnLst>
                    <a:rect l="l" t="t" r="r" b="b"/>
                    <a:pathLst>
                      <a:path w="2332726" h="3608614" fill="none" extrusionOk="0">
                        <a:moveTo>
                          <a:pt x="0" y="0"/>
                        </a:moveTo>
                        <a:cubicBezTo>
                          <a:pt x="189608" y="-71324"/>
                          <a:pt x="354464" y="18622"/>
                          <a:pt x="629836" y="0"/>
                        </a:cubicBezTo>
                        <a:cubicBezTo>
                          <a:pt x="905208" y="-18622"/>
                          <a:pt x="1025876" y="15631"/>
                          <a:pt x="1236345" y="0"/>
                        </a:cubicBezTo>
                        <a:cubicBezTo>
                          <a:pt x="1446814" y="-15631"/>
                          <a:pt x="1692731" y="5122"/>
                          <a:pt x="1819526" y="0"/>
                        </a:cubicBezTo>
                        <a:cubicBezTo>
                          <a:pt x="1946321" y="-5122"/>
                          <a:pt x="2136899" y="13383"/>
                          <a:pt x="2332726" y="0"/>
                        </a:cubicBezTo>
                        <a:cubicBezTo>
                          <a:pt x="2366664" y="263390"/>
                          <a:pt x="2262278" y="404421"/>
                          <a:pt x="2332726" y="587689"/>
                        </a:cubicBezTo>
                        <a:cubicBezTo>
                          <a:pt x="2403174" y="770957"/>
                          <a:pt x="2320231" y="993214"/>
                          <a:pt x="2332726" y="1139291"/>
                        </a:cubicBezTo>
                        <a:cubicBezTo>
                          <a:pt x="2345221" y="1285368"/>
                          <a:pt x="2307256" y="1438362"/>
                          <a:pt x="2332726" y="1582635"/>
                        </a:cubicBezTo>
                        <a:cubicBezTo>
                          <a:pt x="2358196" y="1726908"/>
                          <a:pt x="2314199" y="1953032"/>
                          <a:pt x="2332726" y="2134237"/>
                        </a:cubicBezTo>
                        <a:cubicBezTo>
                          <a:pt x="2351253" y="2315442"/>
                          <a:pt x="2324381" y="2357938"/>
                          <a:pt x="2332726" y="2541495"/>
                        </a:cubicBezTo>
                        <a:cubicBezTo>
                          <a:pt x="2341071" y="2725052"/>
                          <a:pt x="2319233" y="2940094"/>
                          <a:pt x="2332726" y="3093098"/>
                        </a:cubicBezTo>
                        <a:cubicBezTo>
                          <a:pt x="2346219" y="3246102"/>
                          <a:pt x="2276058" y="3477508"/>
                          <a:pt x="2332726" y="3608614"/>
                        </a:cubicBezTo>
                        <a:cubicBezTo>
                          <a:pt x="2110469" y="3645149"/>
                          <a:pt x="1930957" y="3568373"/>
                          <a:pt x="1819526" y="3608614"/>
                        </a:cubicBezTo>
                        <a:cubicBezTo>
                          <a:pt x="1708095" y="3648855"/>
                          <a:pt x="1403548" y="3590531"/>
                          <a:pt x="1259672" y="3608614"/>
                        </a:cubicBezTo>
                        <a:cubicBezTo>
                          <a:pt x="1115796" y="3626697"/>
                          <a:pt x="815938" y="3608590"/>
                          <a:pt x="629836" y="3608614"/>
                        </a:cubicBezTo>
                        <a:cubicBezTo>
                          <a:pt x="443734" y="3608638"/>
                          <a:pt x="298655" y="3550472"/>
                          <a:pt x="0" y="3608614"/>
                        </a:cubicBezTo>
                        <a:cubicBezTo>
                          <a:pt x="-24141" y="3525103"/>
                          <a:pt x="14791" y="3397252"/>
                          <a:pt x="0" y="3201356"/>
                        </a:cubicBezTo>
                        <a:cubicBezTo>
                          <a:pt x="-14791" y="3005460"/>
                          <a:pt x="52459" y="2833571"/>
                          <a:pt x="0" y="2649754"/>
                        </a:cubicBezTo>
                        <a:cubicBezTo>
                          <a:pt x="-52459" y="2465937"/>
                          <a:pt x="11190" y="2438051"/>
                          <a:pt x="0" y="2242496"/>
                        </a:cubicBezTo>
                        <a:cubicBezTo>
                          <a:pt x="-11190" y="2046941"/>
                          <a:pt x="9744" y="1985598"/>
                          <a:pt x="0" y="1835238"/>
                        </a:cubicBezTo>
                        <a:cubicBezTo>
                          <a:pt x="-9744" y="1684878"/>
                          <a:pt x="4551" y="1372926"/>
                          <a:pt x="0" y="1247549"/>
                        </a:cubicBezTo>
                        <a:cubicBezTo>
                          <a:pt x="-4551" y="1122172"/>
                          <a:pt x="41499" y="985532"/>
                          <a:pt x="0" y="732033"/>
                        </a:cubicBezTo>
                        <a:cubicBezTo>
                          <a:pt x="-41499" y="478534"/>
                          <a:pt x="74190" y="246148"/>
                          <a:pt x="0" y="0"/>
                        </a:cubicBezTo>
                        <a:close/>
                      </a:path>
                      <a:path w="2332726" h="3608614" stroke="0" extrusionOk="0">
                        <a:moveTo>
                          <a:pt x="0" y="0"/>
                        </a:moveTo>
                        <a:cubicBezTo>
                          <a:pt x="274534" y="-18745"/>
                          <a:pt x="358317" y="64963"/>
                          <a:pt x="559854" y="0"/>
                        </a:cubicBezTo>
                        <a:cubicBezTo>
                          <a:pt x="761391" y="-64963"/>
                          <a:pt x="830807" y="39257"/>
                          <a:pt x="1073054" y="0"/>
                        </a:cubicBezTo>
                        <a:cubicBezTo>
                          <a:pt x="1315301" y="-39257"/>
                          <a:pt x="1404840" y="43607"/>
                          <a:pt x="1702890" y="0"/>
                        </a:cubicBezTo>
                        <a:cubicBezTo>
                          <a:pt x="2000940" y="-43607"/>
                          <a:pt x="2045033" y="32988"/>
                          <a:pt x="2332726" y="0"/>
                        </a:cubicBezTo>
                        <a:cubicBezTo>
                          <a:pt x="2366419" y="136576"/>
                          <a:pt x="2321155" y="300262"/>
                          <a:pt x="2332726" y="479430"/>
                        </a:cubicBezTo>
                        <a:cubicBezTo>
                          <a:pt x="2344297" y="658598"/>
                          <a:pt x="2319001" y="744888"/>
                          <a:pt x="2332726" y="922774"/>
                        </a:cubicBezTo>
                        <a:cubicBezTo>
                          <a:pt x="2346451" y="1100660"/>
                          <a:pt x="2284746" y="1232087"/>
                          <a:pt x="2332726" y="1438290"/>
                        </a:cubicBezTo>
                        <a:cubicBezTo>
                          <a:pt x="2380706" y="1644493"/>
                          <a:pt x="2283462" y="1831306"/>
                          <a:pt x="2332726" y="1953807"/>
                        </a:cubicBezTo>
                        <a:cubicBezTo>
                          <a:pt x="2381990" y="2076308"/>
                          <a:pt x="2295934" y="2213992"/>
                          <a:pt x="2332726" y="2397151"/>
                        </a:cubicBezTo>
                        <a:cubicBezTo>
                          <a:pt x="2369518" y="2580310"/>
                          <a:pt x="2309916" y="2680530"/>
                          <a:pt x="2332726" y="2840495"/>
                        </a:cubicBezTo>
                        <a:cubicBezTo>
                          <a:pt x="2355536" y="3000460"/>
                          <a:pt x="2250029" y="3304728"/>
                          <a:pt x="2332726" y="3608614"/>
                        </a:cubicBezTo>
                        <a:cubicBezTo>
                          <a:pt x="2098230" y="3629781"/>
                          <a:pt x="1961900" y="3559445"/>
                          <a:pt x="1726217" y="3608614"/>
                        </a:cubicBezTo>
                        <a:cubicBezTo>
                          <a:pt x="1490534" y="3657783"/>
                          <a:pt x="1234229" y="3591189"/>
                          <a:pt x="1096381" y="3608614"/>
                        </a:cubicBezTo>
                        <a:cubicBezTo>
                          <a:pt x="958533" y="3626039"/>
                          <a:pt x="323543" y="3503055"/>
                          <a:pt x="0" y="3608614"/>
                        </a:cubicBezTo>
                        <a:cubicBezTo>
                          <a:pt x="-37249" y="3411444"/>
                          <a:pt x="9820" y="3291777"/>
                          <a:pt x="0" y="3165270"/>
                        </a:cubicBezTo>
                        <a:cubicBezTo>
                          <a:pt x="-9820" y="3038763"/>
                          <a:pt x="39747" y="2835016"/>
                          <a:pt x="0" y="2649754"/>
                        </a:cubicBezTo>
                        <a:cubicBezTo>
                          <a:pt x="-39747" y="2464492"/>
                          <a:pt x="47279" y="2309720"/>
                          <a:pt x="0" y="2170324"/>
                        </a:cubicBezTo>
                        <a:cubicBezTo>
                          <a:pt x="-47279" y="2030928"/>
                          <a:pt x="29514" y="1900930"/>
                          <a:pt x="0" y="1763066"/>
                        </a:cubicBezTo>
                        <a:cubicBezTo>
                          <a:pt x="-29514" y="1625202"/>
                          <a:pt x="38171" y="1464009"/>
                          <a:pt x="0" y="1319722"/>
                        </a:cubicBezTo>
                        <a:cubicBezTo>
                          <a:pt x="-38171" y="1175435"/>
                          <a:pt x="8346" y="1094085"/>
                          <a:pt x="0" y="876378"/>
                        </a:cubicBezTo>
                        <a:cubicBezTo>
                          <a:pt x="-8346" y="658671"/>
                          <a:pt x="8466" y="27432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5760" tIns="365760" rIns="365760" bIns="365760"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DM Sans" pitchFamily="2" charset="0"/>
              </a:defRPr>
            </a:lvl2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53653DB1-7287-754F-BC57-7E88CB8F2C26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6277310" y="2148839"/>
            <a:ext cx="2332726" cy="3721283"/>
          </a:xfrm>
          <a:prstGeom prst="rect">
            <a:avLst/>
          </a:prstGeom>
          <a:ln w="31750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2332726"/>
                      <a:gd name="csY0" fmla="*/ 0 h 3608614"/>
                      <a:gd name="csX1" fmla="*/ 629836 w 2332726"/>
                      <a:gd name="csY1" fmla="*/ 0 h 3608614"/>
                      <a:gd name="csX2" fmla="*/ 1236345 w 2332726"/>
                      <a:gd name="csY2" fmla="*/ 0 h 3608614"/>
                      <a:gd name="csX3" fmla="*/ 1819526 w 2332726"/>
                      <a:gd name="csY3" fmla="*/ 0 h 3608614"/>
                      <a:gd name="csX4" fmla="*/ 2332726 w 2332726"/>
                      <a:gd name="csY4" fmla="*/ 0 h 3608614"/>
                      <a:gd name="csX5" fmla="*/ 2332726 w 2332726"/>
                      <a:gd name="csY5" fmla="*/ 587689 h 3608614"/>
                      <a:gd name="csX6" fmla="*/ 2332726 w 2332726"/>
                      <a:gd name="csY6" fmla="*/ 1139291 h 3608614"/>
                      <a:gd name="csX7" fmla="*/ 2332726 w 2332726"/>
                      <a:gd name="csY7" fmla="*/ 1582635 h 3608614"/>
                      <a:gd name="csX8" fmla="*/ 2332726 w 2332726"/>
                      <a:gd name="csY8" fmla="*/ 2134237 h 3608614"/>
                      <a:gd name="csX9" fmla="*/ 2332726 w 2332726"/>
                      <a:gd name="csY9" fmla="*/ 2541495 h 3608614"/>
                      <a:gd name="csX10" fmla="*/ 2332726 w 2332726"/>
                      <a:gd name="csY10" fmla="*/ 3093098 h 3608614"/>
                      <a:gd name="csX11" fmla="*/ 2332726 w 2332726"/>
                      <a:gd name="csY11" fmla="*/ 3608614 h 3608614"/>
                      <a:gd name="csX12" fmla="*/ 1819526 w 2332726"/>
                      <a:gd name="csY12" fmla="*/ 3608614 h 3608614"/>
                      <a:gd name="csX13" fmla="*/ 1259672 w 2332726"/>
                      <a:gd name="csY13" fmla="*/ 3608614 h 3608614"/>
                      <a:gd name="csX14" fmla="*/ 629836 w 2332726"/>
                      <a:gd name="csY14" fmla="*/ 3608614 h 3608614"/>
                      <a:gd name="csX15" fmla="*/ 0 w 2332726"/>
                      <a:gd name="csY15" fmla="*/ 3608614 h 3608614"/>
                      <a:gd name="csX16" fmla="*/ 0 w 2332726"/>
                      <a:gd name="csY16" fmla="*/ 3201356 h 3608614"/>
                      <a:gd name="csX17" fmla="*/ 0 w 2332726"/>
                      <a:gd name="csY17" fmla="*/ 2649754 h 3608614"/>
                      <a:gd name="csX18" fmla="*/ 0 w 2332726"/>
                      <a:gd name="csY18" fmla="*/ 2242496 h 3608614"/>
                      <a:gd name="csX19" fmla="*/ 0 w 2332726"/>
                      <a:gd name="csY19" fmla="*/ 1835238 h 3608614"/>
                      <a:gd name="csX20" fmla="*/ 0 w 2332726"/>
                      <a:gd name="csY20" fmla="*/ 1247549 h 3608614"/>
                      <a:gd name="csX21" fmla="*/ 0 w 2332726"/>
                      <a:gd name="csY21" fmla="*/ 732033 h 3608614"/>
                      <a:gd name="csX22" fmla="*/ 0 w 2332726"/>
                      <a:gd name="csY22" fmla="*/ 0 h 360861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</a:cxnLst>
                    <a:rect l="l" t="t" r="r" b="b"/>
                    <a:pathLst>
                      <a:path w="2332726" h="3608614" fill="none" extrusionOk="0">
                        <a:moveTo>
                          <a:pt x="0" y="0"/>
                        </a:moveTo>
                        <a:cubicBezTo>
                          <a:pt x="189608" y="-71324"/>
                          <a:pt x="354464" y="18622"/>
                          <a:pt x="629836" y="0"/>
                        </a:cubicBezTo>
                        <a:cubicBezTo>
                          <a:pt x="905208" y="-18622"/>
                          <a:pt x="1025876" y="15631"/>
                          <a:pt x="1236345" y="0"/>
                        </a:cubicBezTo>
                        <a:cubicBezTo>
                          <a:pt x="1446814" y="-15631"/>
                          <a:pt x="1692731" y="5122"/>
                          <a:pt x="1819526" y="0"/>
                        </a:cubicBezTo>
                        <a:cubicBezTo>
                          <a:pt x="1946321" y="-5122"/>
                          <a:pt x="2136899" y="13383"/>
                          <a:pt x="2332726" y="0"/>
                        </a:cubicBezTo>
                        <a:cubicBezTo>
                          <a:pt x="2366664" y="263390"/>
                          <a:pt x="2262278" y="404421"/>
                          <a:pt x="2332726" y="587689"/>
                        </a:cubicBezTo>
                        <a:cubicBezTo>
                          <a:pt x="2403174" y="770957"/>
                          <a:pt x="2320231" y="993214"/>
                          <a:pt x="2332726" y="1139291"/>
                        </a:cubicBezTo>
                        <a:cubicBezTo>
                          <a:pt x="2345221" y="1285368"/>
                          <a:pt x="2307256" y="1438362"/>
                          <a:pt x="2332726" y="1582635"/>
                        </a:cubicBezTo>
                        <a:cubicBezTo>
                          <a:pt x="2358196" y="1726908"/>
                          <a:pt x="2314199" y="1953032"/>
                          <a:pt x="2332726" y="2134237"/>
                        </a:cubicBezTo>
                        <a:cubicBezTo>
                          <a:pt x="2351253" y="2315442"/>
                          <a:pt x="2324381" y="2357938"/>
                          <a:pt x="2332726" y="2541495"/>
                        </a:cubicBezTo>
                        <a:cubicBezTo>
                          <a:pt x="2341071" y="2725052"/>
                          <a:pt x="2319233" y="2940094"/>
                          <a:pt x="2332726" y="3093098"/>
                        </a:cubicBezTo>
                        <a:cubicBezTo>
                          <a:pt x="2346219" y="3246102"/>
                          <a:pt x="2276058" y="3477508"/>
                          <a:pt x="2332726" y="3608614"/>
                        </a:cubicBezTo>
                        <a:cubicBezTo>
                          <a:pt x="2110469" y="3645149"/>
                          <a:pt x="1930957" y="3568373"/>
                          <a:pt x="1819526" y="3608614"/>
                        </a:cubicBezTo>
                        <a:cubicBezTo>
                          <a:pt x="1708095" y="3648855"/>
                          <a:pt x="1403548" y="3590531"/>
                          <a:pt x="1259672" y="3608614"/>
                        </a:cubicBezTo>
                        <a:cubicBezTo>
                          <a:pt x="1115796" y="3626697"/>
                          <a:pt x="815938" y="3608590"/>
                          <a:pt x="629836" y="3608614"/>
                        </a:cubicBezTo>
                        <a:cubicBezTo>
                          <a:pt x="443734" y="3608638"/>
                          <a:pt x="298655" y="3550472"/>
                          <a:pt x="0" y="3608614"/>
                        </a:cubicBezTo>
                        <a:cubicBezTo>
                          <a:pt x="-24141" y="3525103"/>
                          <a:pt x="14791" y="3397252"/>
                          <a:pt x="0" y="3201356"/>
                        </a:cubicBezTo>
                        <a:cubicBezTo>
                          <a:pt x="-14791" y="3005460"/>
                          <a:pt x="52459" y="2833571"/>
                          <a:pt x="0" y="2649754"/>
                        </a:cubicBezTo>
                        <a:cubicBezTo>
                          <a:pt x="-52459" y="2465937"/>
                          <a:pt x="11190" y="2438051"/>
                          <a:pt x="0" y="2242496"/>
                        </a:cubicBezTo>
                        <a:cubicBezTo>
                          <a:pt x="-11190" y="2046941"/>
                          <a:pt x="9744" y="1985598"/>
                          <a:pt x="0" y="1835238"/>
                        </a:cubicBezTo>
                        <a:cubicBezTo>
                          <a:pt x="-9744" y="1684878"/>
                          <a:pt x="4551" y="1372926"/>
                          <a:pt x="0" y="1247549"/>
                        </a:cubicBezTo>
                        <a:cubicBezTo>
                          <a:pt x="-4551" y="1122172"/>
                          <a:pt x="41499" y="985532"/>
                          <a:pt x="0" y="732033"/>
                        </a:cubicBezTo>
                        <a:cubicBezTo>
                          <a:pt x="-41499" y="478534"/>
                          <a:pt x="74190" y="246148"/>
                          <a:pt x="0" y="0"/>
                        </a:cubicBezTo>
                        <a:close/>
                      </a:path>
                      <a:path w="2332726" h="3608614" stroke="0" extrusionOk="0">
                        <a:moveTo>
                          <a:pt x="0" y="0"/>
                        </a:moveTo>
                        <a:cubicBezTo>
                          <a:pt x="274534" y="-18745"/>
                          <a:pt x="358317" y="64963"/>
                          <a:pt x="559854" y="0"/>
                        </a:cubicBezTo>
                        <a:cubicBezTo>
                          <a:pt x="761391" y="-64963"/>
                          <a:pt x="830807" y="39257"/>
                          <a:pt x="1073054" y="0"/>
                        </a:cubicBezTo>
                        <a:cubicBezTo>
                          <a:pt x="1315301" y="-39257"/>
                          <a:pt x="1404840" y="43607"/>
                          <a:pt x="1702890" y="0"/>
                        </a:cubicBezTo>
                        <a:cubicBezTo>
                          <a:pt x="2000940" y="-43607"/>
                          <a:pt x="2045033" y="32988"/>
                          <a:pt x="2332726" y="0"/>
                        </a:cubicBezTo>
                        <a:cubicBezTo>
                          <a:pt x="2366419" y="136576"/>
                          <a:pt x="2321155" y="300262"/>
                          <a:pt x="2332726" y="479430"/>
                        </a:cubicBezTo>
                        <a:cubicBezTo>
                          <a:pt x="2344297" y="658598"/>
                          <a:pt x="2319001" y="744888"/>
                          <a:pt x="2332726" y="922774"/>
                        </a:cubicBezTo>
                        <a:cubicBezTo>
                          <a:pt x="2346451" y="1100660"/>
                          <a:pt x="2284746" y="1232087"/>
                          <a:pt x="2332726" y="1438290"/>
                        </a:cubicBezTo>
                        <a:cubicBezTo>
                          <a:pt x="2380706" y="1644493"/>
                          <a:pt x="2283462" y="1831306"/>
                          <a:pt x="2332726" y="1953807"/>
                        </a:cubicBezTo>
                        <a:cubicBezTo>
                          <a:pt x="2381990" y="2076308"/>
                          <a:pt x="2295934" y="2213992"/>
                          <a:pt x="2332726" y="2397151"/>
                        </a:cubicBezTo>
                        <a:cubicBezTo>
                          <a:pt x="2369518" y="2580310"/>
                          <a:pt x="2309916" y="2680530"/>
                          <a:pt x="2332726" y="2840495"/>
                        </a:cubicBezTo>
                        <a:cubicBezTo>
                          <a:pt x="2355536" y="3000460"/>
                          <a:pt x="2250029" y="3304728"/>
                          <a:pt x="2332726" y="3608614"/>
                        </a:cubicBezTo>
                        <a:cubicBezTo>
                          <a:pt x="2098230" y="3629781"/>
                          <a:pt x="1961900" y="3559445"/>
                          <a:pt x="1726217" y="3608614"/>
                        </a:cubicBezTo>
                        <a:cubicBezTo>
                          <a:pt x="1490534" y="3657783"/>
                          <a:pt x="1234229" y="3591189"/>
                          <a:pt x="1096381" y="3608614"/>
                        </a:cubicBezTo>
                        <a:cubicBezTo>
                          <a:pt x="958533" y="3626039"/>
                          <a:pt x="323543" y="3503055"/>
                          <a:pt x="0" y="3608614"/>
                        </a:cubicBezTo>
                        <a:cubicBezTo>
                          <a:pt x="-37249" y="3411444"/>
                          <a:pt x="9820" y="3291777"/>
                          <a:pt x="0" y="3165270"/>
                        </a:cubicBezTo>
                        <a:cubicBezTo>
                          <a:pt x="-9820" y="3038763"/>
                          <a:pt x="39747" y="2835016"/>
                          <a:pt x="0" y="2649754"/>
                        </a:cubicBezTo>
                        <a:cubicBezTo>
                          <a:pt x="-39747" y="2464492"/>
                          <a:pt x="47279" y="2309720"/>
                          <a:pt x="0" y="2170324"/>
                        </a:cubicBezTo>
                        <a:cubicBezTo>
                          <a:pt x="-47279" y="2030928"/>
                          <a:pt x="29514" y="1900930"/>
                          <a:pt x="0" y="1763066"/>
                        </a:cubicBezTo>
                        <a:cubicBezTo>
                          <a:pt x="-29514" y="1625202"/>
                          <a:pt x="38171" y="1464009"/>
                          <a:pt x="0" y="1319722"/>
                        </a:cubicBezTo>
                        <a:cubicBezTo>
                          <a:pt x="-38171" y="1175435"/>
                          <a:pt x="8346" y="1094085"/>
                          <a:pt x="0" y="876378"/>
                        </a:cubicBezTo>
                        <a:cubicBezTo>
                          <a:pt x="-8346" y="658671"/>
                          <a:pt x="8466" y="27432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5760" tIns="365760" rIns="365760" bIns="365760"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DM Sans" pitchFamily="2" charset="0"/>
              </a:defRPr>
            </a:lvl2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0223D1F7-BA9E-AD3B-CF98-13D551573960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9019486" y="2148839"/>
            <a:ext cx="2332726" cy="3721283"/>
          </a:xfrm>
          <a:prstGeom prst="rect">
            <a:avLst/>
          </a:prstGeom>
          <a:ln w="31750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2332726"/>
                      <a:gd name="csY0" fmla="*/ 0 h 3608614"/>
                      <a:gd name="csX1" fmla="*/ 629836 w 2332726"/>
                      <a:gd name="csY1" fmla="*/ 0 h 3608614"/>
                      <a:gd name="csX2" fmla="*/ 1236345 w 2332726"/>
                      <a:gd name="csY2" fmla="*/ 0 h 3608614"/>
                      <a:gd name="csX3" fmla="*/ 1819526 w 2332726"/>
                      <a:gd name="csY3" fmla="*/ 0 h 3608614"/>
                      <a:gd name="csX4" fmla="*/ 2332726 w 2332726"/>
                      <a:gd name="csY4" fmla="*/ 0 h 3608614"/>
                      <a:gd name="csX5" fmla="*/ 2332726 w 2332726"/>
                      <a:gd name="csY5" fmla="*/ 587689 h 3608614"/>
                      <a:gd name="csX6" fmla="*/ 2332726 w 2332726"/>
                      <a:gd name="csY6" fmla="*/ 1139291 h 3608614"/>
                      <a:gd name="csX7" fmla="*/ 2332726 w 2332726"/>
                      <a:gd name="csY7" fmla="*/ 1582635 h 3608614"/>
                      <a:gd name="csX8" fmla="*/ 2332726 w 2332726"/>
                      <a:gd name="csY8" fmla="*/ 2134237 h 3608614"/>
                      <a:gd name="csX9" fmla="*/ 2332726 w 2332726"/>
                      <a:gd name="csY9" fmla="*/ 2541495 h 3608614"/>
                      <a:gd name="csX10" fmla="*/ 2332726 w 2332726"/>
                      <a:gd name="csY10" fmla="*/ 3093098 h 3608614"/>
                      <a:gd name="csX11" fmla="*/ 2332726 w 2332726"/>
                      <a:gd name="csY11" fmla="*/ 3608614 h 3608614"/>
                      <a:gd name="csX12" fmla="*/ 1819526 w 2332726"/>
                      <a:gd name="csY12" fmla="*/ 3608614 h 3608614"/>
                      <a:gd name="csX13" fmla="*/ 1259672 w 2332726"/>
                      <a:gd name="csY13" fmla="*/ 3608614 h 3608614"/>
                      <a:gd name="csX14" fmla="*/ 629836 w 2332726"/>
                      <a:gd name="csY14" fmla="*/ 3608614 h 3608614"/>
                      <a:gd name="csX15" fmla="*/ 0 w 2332726"/>
                      <a:gd name="csY15" fmla="*/ 3608614 h 3608614"/>
                      <a:gd name="csX16" fmla="*/ 0 w 2332726"/>
                      <a:gd name="csY16" fmla="*/ 3201356 h 3608614"/>
                      <a:gd name="csX17" fmla="*/ 0 w 2332726"/>
                      <a:gd name="csY17" fmla="*/ 2649754 h 3608614"/>
                      <a:gd name="csX18" fmla="*/ 0 w 2332726"/>
                      <a:gd name="csY18" fmla="*/ 2242496 h 3608614"/>
                      <a:gd name="csX19" fmla="*/ 0 w 2332726"/>
                      <a:gd name="csY19" fmla="*/ 1835238 h 3608614"/>
                      <a:gd name="csX20" fmla="*/ 0 w 2332726"/>
                      <a:gd name="csY20" fmla="*/ 1247549 h 3608614"/>
                      <a:gd name="csX21" fmla="*/ 0 w 2332726"/>
                      <a:gd name="csY21" fmla="*/ 732033 h 3608614"/>
                      <a:gd name="csX22" fmla="*/ 0 w 2332726"/>
                      <a:gd name="csY22" fmla="*/ 0 h 360861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</a:cxnLst>
                    <a:rect l="l" t="t" r="r" b="b"/>
                    <a:pathLst>
                      <a:path w="2332726" h="3608614" fill="none" extrusionOk="0">
                        <a:moveTo>
                          <a:pt x="0" y="0"/>
                        </a:moveTo>
                        <a:cubicBezTo>
                          <a:pt x="189608" y="-71324"/>
                          <a:pt x="354464" y="18622"/>
                          <a:pt x="629836" y="0"/>
                        </a:cubicBezTo>
                        <a:cubicBezTo>
                          <a:pt x="905208" y="-18622"/>
                          <a:pt x="1025876" y="15631"/>
                          <a:pt x="1236345" y="0"/>
                        </a:cubicBezTo>
                        <a:cubicBezTo>
                          <a:pt x="1446814" y="-15631"/>
                          <a:pt x="1692731" y="5122"/>
                          <a:pt x="1819526" y="0"/>
                        </a:cubicBezTo>
                        <a:cubicBezTo>
                          <a:pt x="1946321" y="-5122"/>
                          <a:pt x="2136899" y="13383"/>
                          <a:pt x="2332726" y="0"/>
                        </a:cubicBezTo>
                        <a:cubicBezTo>
                          <a:pt x="2366664" y="263390"/>
                          <a:pt x="2262278" y="404421"/>
                          <a:pt x="2332726" y="587689"/>
                        </a:cubicBezTo>
                        <a:cubicBezTo>
                          <a:pt x="2403174" y="770957"/>
                          <a:pt x="2320231" y="993214"/>
                          <a:pt x="2332726" y="1139291"/>
                        </a:cubicBezTo>
                        <a:cubicBezTo>
                          <a:pt x="2345221" y="1285368"/>
                          <a:pt x="2307256" y="1438362"/>
                          <a:pt x="2332726" y="1582635"/>
                        </a:cubicBezTo>
                        <a:cubicBezTo>
                          <a:pt x="2358196" y="1726908"/>
                          <a:pt x="2314199" y="1953032"/>
                          <a:pt x="2332726" y="2134237"/>
                        </a:cubicBezTo>
                        <a:cubicBezTo>
                          <a:pt x="2351253" y="2315442"/>
                          <a:pt x="2324381" y="2357938"/>
                          <a:pt x="2332726" y="2541495"/>
                        </a:cubicBezTo>
                        <a:cubicBezTo>
                          <a:pt x="2341071" y="2725052"/>
                          <a:pt x="2319233" y="2940094"/>
                          <a:pt x="2332726" y="3093098"/>
                        </a:cubicBezTo>
                        <a:cubicBezTo>
                          <a:pt x="2346219" y="3246102"/>
                          <a:pt x="2276058" y="3477508"/>
                          <a:pt x="2332726" y="3608614"/>
                        </a:cubicBezTo>
                        <a:cubicBezTo>
                          <a:pt x="2110469" y="3645149"/>
                          <a:pt x="1930957" y="3568373"/>
                          <a:pt x="1819526" y="3608614"/>
                        </a:cubicBezTo>
                        <a:cubicBezTo>
                          <a:pt x="1708095" y="3648855"/>
                          <a:pt x="1403548" y="3590531"/>
                          <a:pt x="1259672" y="3608614"/>
                        </a:cubicBezTo>
                        <a:cubicBezTo>
                          <a:pt x="1115796" y="3626697"/>
                          <a:pt x="815938" y="3608590"/>
                          <a:pt x="629836" y="3608614"/>
                        </a:cubicBezTo>
                        <a:cubicBezTo>
                          <a:pt x="443734" y="3608638"/>
                          <a:pt x="298655" y="3550472"/>
                          <a:pt x="0" y="3608614"/>
                        </a:cubicBezTo>
                        <a:cubicBezTo>
                          <a:pt x="-24141" y="3525103"/>
                          <a:pt x="14791" y="3397252"/>
                          <a:pt x="0" y="3201356"/>
                        </a:cubicBezTo>
                        <a:cubicBezTo>
                          <a:pt x="-14791" y="3005460"/>
                          <a:pt x="52459" y="2833571"/>
                          <a:pt x="0" y="2649754"/>
                        </a:cubicBezTo>
                        <a:cubicBezTo>
                          <a:pt x="-52459" y="2465937"/>
                          <a:pt x="11190" y="2438051"/>
                          <a:pt x="0" y="2242496"/>
                        </a:cubicBezTo>
                        <a:cubicBezTo>
                          <a:pt x="-11190" y="2046941"/>
                          <a:pt x="9744" y="1985598"/>
                          <a:pt x="0" y="1835238"/>
                        </a:cubicBezTo>
                        <a:cubicBezTo>
                          <a:pt x="-9744" y="1684878"/>
                          <a:pt x="4551" y="1372926"/>
                          <a:pt x="0" y="1247549"/>
                        </a:cubicBezTo>
                        <a:cubicBezTo>
                          <a:pt x="-4551" y="1122172"/>
                          <a:pt x="41499" y="985532"/>
                          <a:pt x="0" y="732033"/>
                        </a:cubicBezTo>
                        <a:cubicBezTo>
                          <a:pt x="-41499" y="478534"/>
                          <a:pt x="74190" y="246148"/>
                          <a:pt x="0" y="0"/>
                        </a:cubicBezTo>
                        <a:close/>
                      </a:path>
                      <a:path w="2332726" h="3608614" stroke="0" extrusionOk="0">
                        <a:moveTo>
                          <a:pt x="0" y="0"/>
                        </a:moveTo>
                        <a:cubicBezTo>
                          <a:pt x="274534" y="-18745"/>
                          <a:pt x="358317" y="64963"/>
                          <a:pt x="559854" y="0"/>
                        </a:cubicBezTo>
                        <a:cubicBezTo>
                          <a:pt x="761391" y="-64963"/>
                          <a:pt x="830807" y="39257"/>
                          <a:pt x="1073054" y="0"/>
                        </a:cubicBezTo>
                        <a:cubicBezTo>
                          <a:pt x="1315301" y="-39257"/>
                          <a:pt x="1404840" y="43607"/>
                          <a:pt x="1702890" y="0"/>
                        </a:cubicBezTo>
                        <a:cubicBezTo>
                          <a:pt x="2000940" y="-43607"/>
                          <a:pt x="2045033" y="32988"/>
                          <a:pt x="2332726" y="0"/>
                        </a:cubicBezTo>
                        <a:cubicBezTo>
                          <a:pt x="2366419" y="136576"/>
                          <a:pt x="2321155" y="300262"/>
                          <a:pt x="2332726" y="479430"/>
                        </a:cubicBezTo>
                        <a:cubicBezTo>
                          <a:pt x="2344297" y="658598"/>
                          <a:pt x="2319001" y="744888"/>
                          <a:pt x="2332726" y="922774"/>
                        </a:cubicBezTo>
                        <a:cubicBezTo>
                          <a:pt x="2346451" y="1100660"/>
                          <a:pt x="2284746" y="1232087"/>
                          <a:pt x="2332726" y="1438290"/>
                        </a:cubicBezTo>
                        <a:cubicBezTo>
                          <a:pt x="2380706" y="1644493"/>
                          <a:pt x="2283462" y="1831306"/>
                          <a:pt x="2332726" y="1953807"/>
                        </a:cubicBezTo>
                        <a:cubicBezTo>
                          <a:pt x="2381990" y="2076308"/>
                          <a:pt x="2295934" y="2213992"/>
                          <a:pt x="2332726" y="2397151"/>
                        </a:cubicBezTo>
                        <a:cubicBezTo>
                          <a:pt x="2369518" y="2580310"/>
                          <a:pt x="2309916" y="2680530"/>
                          <a:pt x="2332726" y="2840495"/>
                        </a:cubicBezTo>
                        <a:cubicBezTo>
                          <a:pt x="2355536" y="3000460"/>
                          <a:pt x="2250029" y="3304728"/>
                          <a:pt x="2332726" y="3608614"/>
                        </a:cubicBezTo>
                        <a:cubicBezTo>
                          <a:pt x="2098230" y="3629781"/>
                          <a:pt x="1961900" y="3559445"/>
                          <a:pt x="1726217" y="3608614"/>
                        </a:cubicBezTo>
                        <a:cubicBezTo>
                          <a:pt x="1490534" y="3657783"/>
                          <a:pt x="1234229" y="3591189"/>
                          <a:pt x="1096381" y="3608614"/>
                        </a:cubicBezTo>
                        <a:cubicBezTo>
                          <a:pt x="958533" y="3626039"/>
                          <a:pt x="323543" y="3503055"/>
                          <a:pt x="0" y="3608614"/>
                        </a:cubicBezTo>
                        <a:cubicBezTo>
                          <a:pt x="-37249" y="3411444"/>
                          <a:pt x="9820" y="3291777"/>
                          <a:pt x="0" y="3165270"/>
                        </a:cubicBezTo>
                        <a:cubicBezTo>
                          <a:pt x="-9820" y="3038763"/>
                          <a:pt x="39747" y="2835016"/>
                          <a:pt x="0" y="2649754"/>
                        </a:cubicBezTo>
                        <a:cubicBezTo>
                          <a:pt x="-39747" y="2464492"/>
                          <a:pt x="47279" y="2309720"/>
                          <a:pt x="0" y="2170324"/>
                        </a:cubicBezTo>
                        <a:cubicBezTo>
                          <a:pt x="-47279" y="2030928"/>
                          <a:pt x="29514" y="1900930"/>
                          <a:pt x="0" y="1763066"/>
                        </a:cubicBezTo>
                        <a:cubicBezTo>
                          <a:pt x="-29514" y="1625202"/>
                          <a:pt x="38171" y="1464009"/>
                          <a:pt x="0" y="1319722"/>
                        </a:cubicBezTo>
                        <a:cubicBezTo>
                          <a:pt x="-38171" y="1175435"/>
                          <a:pt x="8346" y="1094085"/>
                          <a:pt x="0" y="876378"/>
                        </a:cubicBezTo>
                        <a:cubicBezTo>
                          <a:pt x="-8346" y="658671"/>
                          <a:pt x="8466" y="27432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5760" tIns="365760" rIns="365760" bIns="365760"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DM Sans" pitchFamily="2" charset="0"/>
              </a:defRPr>
            </a:lvl2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2DED2A-722E-1173-E9DE-3B972D86B6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C04743F3-1682-AFDB-727F-1D1E21225E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3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dirty="0"/>
              <a:t>CLICK TO ADD SECTION TITLE HERE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911C6F73-1693-E852-CCA0-958931DF367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37301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(left) with text (right)"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40AA1A-8733-F1D7-3646-D25EB342AB7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830" y="1455511"/>
            <a:ext cx="6193970" cy="4351338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B9C9E4E-965A-C41C-4622-5519755703C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952502" y="1455511"/>
            <a:ext cx="3750127" cy="4351338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one of the icons below to add graphic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BA4ECB-E90B-7409-BF44-E416335F86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91291394-886F-C329-A72D-9B1BA5E6C2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3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dirty="0"/>
              <a:t>CLICK TO ADD SECTION TITLE HERE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C5CA97F9-C5C4-308E-1ACF-B4F98694A09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934371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(left) with two images (right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40AA1A-8733-F1D7-3646-D25EB342AB7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55511"/>
            <a:ext cx="5097236" cy="4351338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B9C9E4E-965A-C41C-4622-5519755703C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256567" y="1455511"/>
            <a:ext cx="4879520" cy="2071460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one of the icons below to add graphic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6428B08-C654-545C-E035-04EC3A23DF1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56566" y="3735389"/>
            <a:ext cx="4879520" cy="2071460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one of the icons below to add graphic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81C057-870E-D11F-62F7-7E8E66C5B6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536E8EDA-E44B-C00D-6E06-CD422EB9DEA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3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dirty="0"/>
              <a:t>CLICK TO ADD SECTION TITLE HERE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4551D116-8EE1-4EB8-9241-A778C08EE51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88573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r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14FAFD9-80B0-6572-E789-A2C525556BA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-1"/>
            <a:ext cx="6096000" cy="626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DM Sans" pitchFamily="2" charset="0"/>
            </a:endParaRPr>
          </a:p>
        </p:txBody>
      </p:sp>
      <p:grpSp>
        <p:nvGrpSpPr>
          <p:cNvPr id="13" name="Graphic 5" descr="Open quotation mark outline">
            <a:extLst>
              <a:ext uri="{FF2B5EF4-FFF2-40B4-BE49-F238E27FC236}">
                <a16:creationId xmlns:a16="http://schemas.microsoft.com/office/drawing/2014/main" id="{A823B311-A82B-0ECE-767D-3517F1F0B54E}"/>
              </a:ext>
            </a:extLst>
          </p:cNvPr>
          <p:cNvGrpSpPr/>
          <p:nvPr/>
        </p:nvGrpSpPr>
        <p:grpSpPr>
          <a:xfrm rot="10800000">
            <a:off x="3682092" y="1486261"/>
            <a:ext cx="2090057" cy="1644742"/>
            <a:chOff x="6012628" y="2374650"/>
            <a:chExt cx="2161551" cy="1715406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CB7C480-122A-8511-8173-6B70BBACDF22}"/>
                </a:ext>
              </a:extLst>
            </p:cNvPr>
            <p:cNvSpPr/>
            <p:nvPr/>
          </p:nvSpPr>
          <p:spPr>
            <a:xfrm>
              <a:off x="7309559" y="2374650"/>
              <a:ext cx="864620" cy="1715406"/>
            </a:xfrm>
            <a:custGeom>
              <a:avLst/>
              <a:gdLst>
                <a:gd name="connsiteX0" fmla="*/ 864620 w 864620"/>
                <a:gd name="connsiteY0" fmla="*/ 370922 h 1715406"/>
                <a:gd name="connsiteX1" fmla="*/ 864620 w 864620"/>
                <a:gd name="connsiteY1" fmla="*/ 0 h 1715406"/>
                <a:gd name="connsiteX2" fmla="*/ 0 w 864620"/>
                <a:gd name="connsiteY2" fmla="*/ 850787 h 1715406"/>
                <a:gd name="connsiteX3" fmla="*/ 0 w 864620"/>
                <a:gd name="connsiteY3" fmla="*/ 1715407 h 1715406"/>
                <a:gd name="connsiteX4" fmla="*/ 864620 w 864620"/>
                <a:gd name="connsiteY4" fmla="*/ 1715407 h 1715406"/>
                <a:gd name="connsiteX5" fmla="*/ 864620 w 864620"/>
                <a:gd name="connsiteY5" fmla="*/ 850787 h 1715406"/>
                <a:gd name="connsiteX6" fmla="*/ 371354 w 864620"/>
                <a:gd name="connsiteY6" fmla="*/ 850787 h 1715406"/>
                <a:gd name="connsiteX7" fmla="*/ 864620 w 864620"/>
                <a:gd name="connsiteY7" fmla="*/ 370922 h 1715406"/>
                <a:gd name="connsiteX8" fmla="*/ 284936 w 864620"/>
                <a:gd name="connsiteY8" fmla="*/ 848366 h 1715406"/>
                <a:gd name="connsiteX9" fmla="*/ 282428 w 864620"/>
                <a:gd name="connsiteY9" fmla="*/ 937249 h 1715406"/>
                <a:gd name="connsiteX10" fmla="*/ 778158 w 864620"/>
                <a:gd name="connsiteY10" fmla="*/ 937249 h 1715406"/>
                <a:gd name="connsiteX11" fmla="*/ 778158 w 864620"/>
                <a:gd name="connsiteY11" fmla="*/ 1628945 h 1715406"/>
                <a:gd name="connsiteX12" fmla="*/ 86462 w 864620"/>
                <a:gd name="connsiteY12" fmla="*/ 1628945 h 1715406"/>
                <a:gd name="connsiteX13" fmla="*/ 86462 w 864620"/>
                <a:gd name="connsiteY13" fmla="*/ 852170 h 1715406"/>
                <a:gd name="connsiteX14" fmla="*/ 778158 w 864620"/>
                <a:gd name="connsiteY14" fmla="*/ 91304 h 1715406"/>
                <a:gd name="connsiteX15" fmla="*/ 778158 w 864620"/>
                <a:gd name="connsiteY15" fmla="*/ 290772 h 1715406"/>
                <a:gd name="connsiteX16" fmla="*/ 284936 w 864620"/>
                <a:gd name="connsiteY16" fmla="*/ 848366 h 17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64620" h="1715406">
                  <a:moveTo>
                    <a:pt x="864620" y="370922"/>
                  </a:moveTo>
                  <a:lnTo>
                    <a:pt x="864620" y="0"/>
                  </a:lnTo>
                  <a:cubicBezTo>
                    <a:pt x="392455" y="-61"/>
                    <a:pt x="7557" y="378682"/>
                    <a:pt x="0" y="850787"/>
                  </a:cubicBezTo>
                  <a:lnTo>
                    <a:pt x="0" y="1715407"/>
                  </a:lnTo>
                  <a:lnTo>
                    <a:pt x="864620" y="1715407"/>
                  </a:lnTo>
                  <a:lnTo>
                    <a:pt x="864620" y="850787"/>
                  </a:lnTo>
                  <a:lnTo>
                    <a:pt x="371354" y="850787"/>
                  </a:lnTo>
                  <a:cubicBezTo>
                    <a:pt x="378842" y="583710"/>
                    <a:pt x="597440" y="371052"/>
                    <a:pt x="864620" y="370922"/>
                  </a:cubicBezTo>
                  <a:close/>
                  <a:moveTo>
                    <a:pt x="284936" y="848366"/>
                  </a:moveTo>
                  <a:lnTo>
                    <a:pt x="282428" y="937249"/>
                  </a:lnTo>
                  <a:lnTo>
                    <a:pt x="778158" y="937249"/>
                  </a:lnTo>
                  <a:lnTo>
                    <a:pt x="778158" y="1628945"/>
                  </a:lnTo>
                  <a:lnTo>
                    <a:pt x="86462" y="1628945"/>
                  </a:lnTo>
                  <a:lnTo>
                    <a:pt x="86462" y="852170"/>
                  </a:lnTo>
                  <a:cubicBezTo>
                    <a:pt x="94481" y="461327"/>
                    <a:pt x="389844" y="136424"/>
                    <a:pt x="778158" y="91304"/>
                  </a:cubicBezTo>
                  <a:lnTo>
                    <a:pt x="778158" y="290772"/>
                  </a:lnTo>
                  <a:cubicBezTo>
                    <a:pt x="499777" y="331495"/>
                    <a:pt x="291377" y="567096"/>
                    <a:pt x="284936" y="848366"/>
                  </a:cubicBezTo>
                  <a:close/>
                </a:path>
              </a:pathLst>
            </a:custGeom>
            <a:grpFill/>
            <a:ln w="431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DM Sans" pitchFamily="2" charset="0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965DC79-6DAC-9B91-AD2C-ACDFDB8E6A6C}"/>
                </a:ext>
              </a:extLst>
            </p:cNvPr>
            <p:cNvSpPr/>
            <p:nvPr/>
          </p:nvSpPr>
          <p:spPr>
            <a:xfrm>
              <a:off x="6012628" y="2374650"/>
              <a:ext cx="864620" cy="1715406"/>
            </a:xfrm>
            <a:custGeom>
              <a:avLst/>
              <a:gdLst>
                <a:gd name="connsiteX0" fmla="*/ 864620 w 864620"/>
                <a:gd name="connsiteY0" fmla="*/ 370922 h 1715406"/>
                <a:gd name="connsiteX1" fmla="*/ 864620 w 864620"/>
                <a:gd name="connsiteY1" fmla="*/ 0 h 1715406"/>
                <a:gd name="connsiteX2" fmla="*/ 0 w 864620"/>
                <a:gd name="connsiteY2" fmla="*/ 850787 h 1715406"/>
                <a:gd name="connsiteX3" fmla="*/ 0 w 864620"/>
                <a:gd name="connsiteY3" fmla="*/ 1715407 h 1715406"/>
                <a:gd name="connsiteX4" fmla="*/ 864620 w 864620"/>
                <a:gd name="connsiteY4" fmla="*/ 1715407 h 1715406"/>
                <a:gd name="connsiteX5" fmla="*/ 864620 w 864620"/>
                <a:gd name="connsiteY5" fmla="*/ 850787 h 1715406"/>
                <a:gd name="connsiteX6" fmla="*/ 371354 w 864620"/>
                <a:gd name="connsiteY6" fmla="*/ 850787 h 1715406"/>
                <a:gd name="connsiteX7" fmla="*/ 864620 w 864620"/>
                <a:gd name="connsiteY7" fmla="*/ 370922 h 1715406"/>
                <a:gd name="connsiteX8" fmla="*/ 284936 w 864620"/>
                <a:gd name="connsiteY8" fmla="*/ 848366 h 1715406"/>
                <a:gd name="connsiteX9" fmla="*/ 282428 w 864620"/>
                <a:gd name="connsiteY9" fmla="*/ 937249 h 1715406"/>
                <a:gd name="connsiteX10" fmla="*/ 778158 w 864620"/>
                <a:gd name="connsiteY10" fmla="*/ 937249 h 1715406"/>
                <a:gd name="connsiteX11" fmla="*/ 778158 w 864620"/>
                <a:gd name="connsiteY11" fmla="*/ 1628945 h 1715406"/>
                <a:gd name="connsiteX12" fmla="*/ 86462 w 864620"/>
                <a:gd name="connsiteY12" fmla="*/ 1628945 h 1715406"/>
                <a:gd name="connsiteX13" fmla="*/ 86462 w 864620"/>
                <a:gd name="connsiteY13" fmla="*/ 852170 h 1715406"/>
                <a:gd name="connsiteX14" fmla="*/ 778158 w 864620"/>
                <a:gd name="connsiteY14" fmla="*/ 91304 h 1715406"/>
                <a:gd name="connsiteX15" fmla="*/ 778158 w 864620"/>
                <a:gd name="connsiteY15" fmla="*/ 290772 h 1715406"/>
                <a:gd name="connsiteX16" fmla="*/ 284936 w 864620"/>
                <a:gd name="connsiteY16" fmla="*/ 848366 h 171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64620" h="1715406">
                  <a:moveTo>
                    <a:pt x="864620" y="370922"/>
                  </a:moveTo>
                  <a:lnTo>
                    <a:pt x="864620" y="0"/>
                  </a:lnTo>
                  <a:cubicBezTo>
                    <a:pt x="392455" y="-61"/>
                    <a:pt x="7557" y="378682"/>
                    <a:pt x="0" y="850787"/>
                  </a:cubicBezTo>
                  <a:lnTo>
                    <a:pt x="0" y="1715407"/>
                  </a:lnTo>
                  <a:lnTo>
                    <a:pt x="864620" y="1715407"/>
                  </a:lnTo>
                  <a:lnTo>
                    <a:pt x="864620" y="850787"/>
                  </a:lnTo>
                  <a:lnTo>
                    <a:pt x="371354" y="850787"/>
                  </a:lnTo>
                  <a:cubicBezTo>
                    <a:pt x="378842" y="583710"/>
                    <a:pt x="597440" y="371052"/>
                    <a:pt x="864620" y="370922"/>
                  </a:cubicBezTo>
                  <a:close/>
                  <a:moveTo>
                    <a:pt x="284936" y="848366"/>
                  </a:moveTo>
                  <a:lnTo>
                    <a:pt x="282428" y="937249"/>
                  </a:lnTo>
                  <a:lnTo>
                    <a:pt x="778158" y="937249"/>
                  </a:lnTo>
                  <a:lnTo>
                    <a:pt x="778158" y="1628945"/>
                  </a:lnTo>
                  <a:lnTo>
                    <a:pt x="86462" y="1628945"/>
                  </a:lnTo>
                  <a:lnTo>
                    <a:pt x="86462" y="852170"/>
                  </a:lnTo>
                  <a:cubicBezTo>
                    <a:pt x="94481" y="461327"/>
                    <a:pt x="389844" y="136424"/>
                    <a:pt x="778158" y="91304"/>
                  </a:cubicBezTo>
                  <a:lnTo>
                    <a:pt x="778158" y="290772"/>
                  </a:lnTo>
                  <a:cubicBezTo>
                    <a:pt x="499777" y="331495"/>
                    <a:pt x="291377" y="567096"/>
                    <a:pt x="284936" y="848366"/>
                  </a:cubicBezTo>
                  <a:close/>
                </a:path>
              </a:pathLst>
            </a:custGeom>
            <a:grpFill/>
            <a:ln w="431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DM Sans" pitchFamily="2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D2C7C16-3386-C3EC-11D5-4DE4CCB8DE1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8676" y="1934936"/>
            <a:ext cx="4665888" cy="340450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ts val="5200"/>
              </a:lnSpc>
              <a:defRPr sz="5500" b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Click to Add quote here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0AD28D80-0799-74E0-DD52-40B3A7D76BA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1281723" y="5421086"/>
            <a:ext cx="4212840" cy="45719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9CEE06-9374-B0D2-826D-002A62C126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BCD5E6C-538A-26B3-2E46-B3D2029D0C2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424953" y="1312986"/>
            <a:ext cx="5157787" cy="45653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buFontTx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text or add image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706E94B-6C6C-C2EF-CE71-1A93A9765DDE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828677" y="5421086"/>
            <a:ext cx="359261" cy="45719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–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CB3E7A53-9E6C-0FBC-DCBC-BCCDFD4C777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3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dirty="0"/>
              <a:t>CLICK TO ADD SECTION TITLE HERE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DE711B-6F58-331A-F86B-9BEB0C2E0D3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680742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125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25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14FAFD9-80B0-6572-E789-A2C525556BA3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6096000" cy="625384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DM Sans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C662F0-07DA-3D13-FB44-232EA5344D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2C7C16-3386-C3EC-11D5-4DE4CCB8DE1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8675" y="2756949"/>
            <a:ext cx="4755695" cy="2788619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ts val="5200"/>
              </a:lnSpc>
              <a:defRPr sz="5500" b="1" cap="all" baseline="0">
                <a:solidFill>
                  <a:schemeClr val="accent2"/>
                </a:solidFill>
                <a:effectLst/>
                <a:latin typeface="+mj-lt"/>
              </a:defRPr>
            </a:lvl1pPr>
          </a:lstStyle>
          <a:p>
            <a:r>
              <a:rPr lang="en-US" dirty="0"/>
              <a:t>Click to Add headline here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FCECCA3-5299-11F4-9DAF-17710A180F84}"/>
              </a:ext>
            </a:extLst>
          </p:cNvPr>
          <p:cNvSpPr/>
          <p:nvPr userDrawn="1"/>
        </p:nvSpPr>
        <p:spPr>
          <a:xfrm>
            <a:off x="5156539" y="1111255"/>
            <a:ext cx="1874837" cy="187483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DM Sans" pitchFamily="2" charset="0"/>
            </a:endParaRPr>
          </a:p>
        </p:txBody>
      </p:sp>
      <p:sp>
        <p:nvSpPr>
          <p:cNvPr id="13" name="Online Image Placeholder 12">
            <a:extLst>
              <a:ext uri="{FF2B5EF4-FFF2-40B4-BE49-F238E27FC236}">
                <a16:creationId xmlns:a16="http://schemas.microsoft.com/office/drawing/2014/main" id="{0C19D1D7-BA9A-43A7-0E37-0C7CB0B5129E}"/>
              </a:ext>
            </a:extLst>
          </p:cNvPr>
          <p:cNvSpPr>
            <a:spLocks noGrp="1"/>
          </p:cNvSpPr>
          <p:nvPr>
            <p:ph type="clipArt" sz="quarter" idx="10"/>
          </p:nvPr>
        </p:nvSpPr>
        <p:spPr>
          <a:xfrm>
            <a:off x="5119688" y="1099486"/>
            <a:ext cx="1952625" cy="187483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E9FC32A-5688-AA16-C538-A630DC679C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33663" y="2757402"/>
            <a:ext cx="4923326" cy="2787736"/>
          </a:xfrm>
          <a:prstGeom prst="rect">
            <a:avLst/>
          </a:prstGeom>
        </p:spPr>
        <p:txBody>
          <a:bodyPr anchor="ctr"/>
          <a:lstStyle>
            <a:lvl1pPr marL="0" indent="0">
              <a:spcBef>
                <a:spcPts val="0"/>
              </a:spcBef>
              <a:buFontTx/>
              <a:buNone/>
              <a:defRPr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(Click icon placeholder, choose “From Icons” and then right-click to change fill/color) 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581204-B1EA-49F1-F552-9B8D50A07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74C2FF32-B966-4C1D-37D0-EC88AD7800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3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dirty="0"/>
              <a:t>CLICK TO ADD SECTION TITLE HERE</a:t>
            </a:r>
          </a:p>
        </p:txBody>
      </p:sp>
    </p:spTree>
    <p:extLst>
      <p:ext uri="{BB962C8B-B14F-4D97-AF65-F5344CB8AC3E}">
        <p14:creationId xmlns:p14="http://schemas.microsoft.com/office/powerpoint/2010/main" val="29620036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4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s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B838B2C0-55ED-C65F-B468-3E5DEA6D4A9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256548" y="1479640"/>
            <a:ext cx="8269706" cy="987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(Click icon placeholder, choose “From Icons” and then right-click to change fill/color) </a:t>
            </a:r>
          </a:p>
          <a:p>
            <a:pPr lvl="0"/>
            <a:r>
              <a:rPr lang="en-US" dirty="0"/>
              <a:t>Click to add text here</a:t>
            </a: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B27C5D9E-362C-A56E-ABEA-5D021BA565CB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3256548" y="2791866"/>
            <a:ext cx="8269706" cy="99016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add text here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A50EA831-B5C4-04AA-342F-19AB052A0AE0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3256548" y="4104092"/>
            <a:ext cx="8269706" cy="88370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add text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7C1E40-0B1B-3AE8-A302-77FE5AEC66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2" name="Online Image Placeholder 12">
            <a:extLst>
              <a:ext uri="{FF2B5EF4-FFF2-40B4-BE49-F238E27FC236}">
                <a16:creationId xmlns:a16="http://schemas.microsoft.com/office/drawing/2014/main" id="{FD9901B2-F169-A195-FECA-B0B6CA3D842F}"/>
              </a:ext>
            </a:extLst>
          </p:cNvPr>
          <p:cNvSpPr>
            <a:spLocks noGrp="1"/>
          </p:cNvSpPr>
          <p:nvPr>
            <p:ph type="clipArt" sz="quarter" idx="10"/>
          </p:nvPr>
        </p:nvSpPr>
        <p:spPr>
          <a:xfrm>
            <a:off x="1336431" y="1471752"/>
            <a:ext cx="1594547" cy="95250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7" name="Online Image Placeholder 12">
            <a:extLst>
              <a:ext uri="{FF2B5EF4-FFF2-40B4-BE49-F238E27FC236}">
                <a16:creationId xmlns:a16="http://schemas.microsoft.com/office/drawing/2014/main" id="{48977098-BF77-F7C6-EF4F-61194AFB0BF9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1336431" y="2791866"/>
            <a:ext cx="1594547" cy="95250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9" name="Online Image Placeholder 12">
            <a:extLst>
              <a:ext uri="{FF2B5EF4-FFF2-40B4-BE49-F238E27FC236}">
                <a16:creationId xmlns:a16="http://schemas.microsoft.com/office/drawing/2014/main" id="{381A8240-1F72-08F8-72E1-160C8F2995F8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1336431" y="4104092"/>
            <a:ext cx="1594547" cy="88370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D7CBC259-F77A-C89E-34CB-8DACD83678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dirty="0"/>
              <a:t>CLICK TO ADD SECTION TITLE HERE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E8FD8494-FF16-B2BC-4EA2-1A81F9F1C51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  <p:sp>
        <p:nvSpPr>
          <p:cNvPr id="10" name="Online Image Placeholder 12">
            <a:extLst>
              <a:ext uri="{FF2B5EF4-FFF2-40B4-BE49-F238E27FC236}">
                <a16:creationId xmlns:a16="http://schemas.microsoft.com/office/drawing/2014/main" id="{22CD216A-818F-2344-463A-522ECBA74101}"/>
              </a:ext>
            </a:extLst>
          </p:cNvPr>
          <p:cNvSpPr>
            <a:spLocks noGrp="1"/>
          </p:cNvSpPr>
          <p:nvPr>
            <p:ph type="clipArt" sz="quarter" idx="17"/>
          </p:nvPr>
        </p:nvSpPr>
        <p:spPr>
          <a:xfrm>
            <a:off x="1336430" y="5277162"/>
            <a:ext cx="1594547" cy="85614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E1987ED-CA1F-A087-38D0-CD984416BBA2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256548" y="5249599"/>
            <a:ext cx="8269706" cy="88370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add text here</a:t>
            </a:r>
          </a:p>
        </p:txBody>
      </p:sp>
    </p:spTree>
    <p:extLst>
      <p:ext uri="{BB962C8B-B14F-4D97-AF65-F5344CB8AC3E}">
        <p14:creationId xmlns:p14="http://schemas.microsoft.com/office/powerpoint/2010/main" val="38818812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9" grpId="0"/>
      <p:bldP spid="4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Takeawa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68A6EDE-3F95-0DF9-570E-27704F404C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B838B2C0-55ED-C65F-B468-3E5DEA6D4A9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860884" y="1479639"/>
            <a:ext cx="9665370" cy="60583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add text here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F18DBAB4-052F-1841-20F0-95ADC618BF26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1860884" y="2394897"/>
            <a:ext cx="9665370" cy="60583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add text here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6A14176B-637A-90B6-7A38-D24BAAF0079B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1860884" y="3310155"/>
            <a:ext cx="9665370" cy="60583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add text here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B2C00AB-4783-5839-5DA2-E8458B75D73B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1860884" y="4225413"/>
            <a:ext cx="9665370" cy="60583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add text here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38C8502-47A1-D216-1C7D-28998402C4F5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1860884" y="5140671"/>
            <a:ext cx="9665370" cy="60583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add text here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F3816BEE-A498-59E9-2188-3CC26E555CD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3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dirty="0"/>
              <a:t>CLICK TO ADD SECTION TITLE HERE (RECOMMENDATION: KEY TAKEAWAYS)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753B417-FE5B-1CE7-6694-827424B9480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46150" y="1479550"/>
            <a:ext cx="609600" cy="606425"/>
          </a:xfrm>
          <a:prstGeom prst="flowChartConnector">
            <a:avLst/>
          </a:prstGeom>
          <a:solidFill>
            <a:schemeClr val="bg2"/>
          </a:solidFill>
          <a:ln w="25400">
            <a:noFill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anchor="ctr"/>
          <a:lstStyle>
            <a:lvl1pPr algn="ctr">
              <a:buFontTx/>
              <a:buNone/>
              <a:defRPr sz="35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AA2C756D-63B2-D733-F511-9D85786500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6150" y="2368830"/>
            <a:ext cx="609600" cy="606425"/>
          </a:xfrm>
          <a:prstGeom prst="flowChartConnector">
            <a:avLst/>
          </a:prstGeom>
          <a:solidFill>
            <a:schemeClr val="bg2"/>
          </a:solidFill>
          <a:ln w="25400">
            <a:noFill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>
              <a:buFontTx/>
              <a:buNone/>
              <a:defRPr sz="35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69FEAF01-EE56-14CA-FC2C-EEA2F72AA35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37676" y="3276321"/>
            <a:ext cx="609600" cy="606425"/>
          </a:xfrm>
          <a:prstGeom prst="flowChartConnector">
            <a:avLst/>
          </a:prstGeom>
          <a:solidFill>
            <a:schemeClr val="bg2"/>
          </a:solidFill>
          <a:ln w="25400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>
              <a:buFontTx/>
              <a:buNone/>
              <a:defRPr sz="35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BDCC7398-1FC9-0398-A4D9-98516F95F3C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7676" y="4224823"/>
            <a:ext cx="609600" cy="606425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buFontTx/>
              <a:buNone/>
              <a:defRPr sz="35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8C8F1E58-9728-5846-5797-7EC82F01F4D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7676" y="5140081"/>
            <a:ext cx="609600" cy="606425"/>
          </a:xfrm>
          <a:prstGeom prst="flowChartConnector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buFontTx/>
              <a:buNone/>
              <a:defRPr sz="35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5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75171566-5CE0-8687-E840-73630486D23A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245310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 animBg="1">
        <p:tmplLst>
          <p:tmpl>
            <p:tnLst>
              <p:par>
                <p:cTn presetID="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s (2-person with mini bi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4383120-9019-DAE0-FAB6-752D359F5E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6BB335D-ADF4-0B7A-F1C1-65EA1E33DF6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62965" y="1960386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sp>
        <p:nvSpPr>
          <p:cNvPr id="25" name="Text Placeholder 19">
            <a:extLst>
              <a:ext uri="{FF2B5EF4-FFF2-40B4-BE49-F238E27FC236}">
                <a16:creationId xmlns:a16="http://schemas.microsoft.com/office/drawing/2014/main" id="{E4C6C134-7E96-CA7F-B30C-FD81C58EDA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62965" y="2310544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Text Placeholder 19">
            <a:extLst>
              <a:ext uri="{FF2B5EF4-FFF2-40B4-BE49-F238E27FC236}">
                <a16:creationId xmlns:a16="http://schemas.microsoft.com/office/drawing/2014/main" id="{9C7996F4-F5B9-2849-B7BD-4EA5461871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73781" y="2674307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Office</a:t>
            </a:r>
          </a:p>
        </p:txBody>
      </p:sp>
      <p:sp>
        <p:nvSpPr>
          <p:cNvPr id="27" name="Text Placeholder 19">
            <a:extLst>
              <a:ext uri="{FF2B5EF4-FFF2-40B4-BE49-F238E27FC236}">
                <a16:creationId xmlns:a16="http://schemas.microsoft.com/office/drawing/2014/main" id="{4A0B154E-3C94-A20B-0006-39B181E819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73781" y="3038070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Email@saul.com</a:t>
            </a:r>
          </a:p>
        </p:txBody>
      </p:sp>
      <p:pic>
        <p:nvPicPr>
          <p:cNvPr id="31" name="Graphic 30" descr="@ with solid fill">
            <a:extLst>
              <a:ext uri="{FF2B5EF4-FFF2-40B4-BE49-F238E27FC236}">
                <a16:creationId xmlns:a16="http://schemas.microsoft.com/office/drawing/2014/main" id="{D4A1D3B8-6E00-A7F4-AE0D-88AA7BD4D49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110234" y="3049817"/>
            <a:ext cx="339757" cy="339757"/>
          </a:xfrm>
          <a:prstGeom prst="rect">
            <a:avLst/>
          </a:prstGeom>
        </p:spPr>
      </p:pic>
      <p:pic>
        <p:nvPicPr>
          <p:cNvPr id="33" name="Graphic 32" descr="Marker with solid fill">
            <a:extLst>
              <a:ext uri="{FF2B5EF4-FFF2-40B4-BE49-F238E27FC236}">
                <a16:creationId xmlns:a16="http://schemas.microsoft.com/office/drawing/2014/main" id="{94396597-076D-F46C-B62C-CB8AC8FA74C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028685" y="2651394"/>
            <a:ext cx="475439" cy="475439"/>
          </a:xfrm>
          <a:prstGeom prst="rect">
            <a:avLst/>
          </a:prstGeom>
        </p:spPr>
      </p:pic>
      <p:sp>
        <p:nvSpPr>
          <p:cNvPr id="48" name="Text Placeholder 19">
            <a:extLst>
              <a:ext uri="{FF2B5EF4-FFF2-40B4-BE49-F238E27FC236}">
                <a16:creationId xmlns:a16="http://schemas.microsoft.com/office/drawing/2014/main" id="{3752AE53-64B7-3EB5-8BD1-84740933C81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62965" y="3808183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sp>
        <p:nvSpPr>
          <p:cNvPr id="49" name="Text Placeholder 19">
            <a:extLst>
              <a:ext uri="{FF2B5EF4-FFF2-40B4-BE49-F238E27FC236}">
                <a16:creationId xmlns:a16="http://schemas.microsoft.com/office/drawing/2014/main" id="{58C0E448-BF1F-F52E-4E05-CAB1D9988F7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162965" y="4158341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F9E0E6A3-8D48-902E-3B0C-CDA51CE3758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467052" y="4531411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Office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C92438A5-503F-A3E0-A898-18176BA5AEB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467052" y="4895174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Email@saul.com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6920FD3D-1B88-A19E-FEDF-1CA99119726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23433" y="1917700"/>
            <a:ext cx="5443105" cy="1485900"/>
          </a:xfrm>
          <a:prstGeom prst="rect">
            <a:avLst/>
          </a:prstGeom>
          <a:solidFill>
            <a:schemeClr val="bg2"/>
          </a:solidFill>
        </p:spPr>
        <p:txBody>
          <a:bodyPr lIns="182880" tIns="182880" rIns="182880" bIns="91440" anchor="ctr"/>
          <a:lstStyle>
            <a:lvl1pPr marL="0" indent="0">
              <a:buFontTx/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Headshots: Use “_CirclePlain.png” versions</a:t>
            </a:r>
            <a:br>
              <a:rPr lang="en-US" dirty="0"/>
            </a:br>
            <a:r>
              <a:rPr lang="en-US" dirty="0"/>
              <a:t>Click to add mini bio</a:t>
            </a:r>
          </a:p>
        </p:txBody>
      </p:sp>
      <p:sp>
        <p:nvSpPr>
          <p:cNvPr id="30" name="Text Placeholder 27">
            <a:extLst>
              <a:ext uri="{FF2B5EF4-FFF2-40B4-BE49-F238E27FC236}">
                <a16:creationId xmlns:a16="http://schemas.microsoft.com/office/drawing/2014/main" id="{95F5C53C-2723-AB52-10C2-460C3E07B1D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23433" y="3788461"/>
            <a:ext cx="5443105" cy="1485900"/>
          </a:xfrm>
          <a:prstGeom prst="rect">
            <a:avLst/>
          </a:prstGeom>
          <a:solidFill>
            <a:schemeClr val="bg2"/>
          </a:solidFill>
        </p:spPr>
        <p:txBody>
          <a:bodyPr lIns="182880" tIns="182880" rIns="182880" bIns="91440" anchor="ctr"/>
          <a:lstStyle>
            <a:lvl1pPr marL="0" indent="0">
              <a:buFontTx/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mini bio</a:t>
            </a:r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2655A576-C700-F4E9-E1BF-37FE545CC4E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3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dirty="0"/>
              <a:t>CLICK TO ADD SECTION TITLE HERE (RECOMMENDATION: CONTACTS)</a:t>
            </a:r>
          </a:p>
        </p:txBody>
      </p:sp>
      <p:sp>
        <p:nvSpPr>
          <p:cNvPr id="7" name="Online Image Placeholder 5">
            <a:extLst>
              <a:ext uri="{FF2B5EF4-FFF2-40B4-BE49-F238E27FC236}">
                <a16:creationId xmlns:a16="http://schemas.microsoft.com/office/drawing/2014/main" id="{C9BAF149-2DD2-3669-95C7-4D34555F274F}"/>
              </a:ext>
            </a:extLst>
          </p:cNvPr>
          <p:cNvSpPr>
            <a:spLocks noGrp="1"/>
          </p:cNvSpPr>
          <p:nvPr>
            <p:ph type="clipArt" sz="quarter" idx="39"/>
          </p:nvPr>
        </p:nvSpPr>
        <p:spPr>
          <a:xfrm>
            <a:off x="577398" y="1960386"/>
            <a:ext cx="1460500" cy="14589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8" name="Online Image Placeholder 5">
            <a:extLst>
              <a:ext uri="{FF2B5EF4-FFF2-40B4-BE49-F238E27FC236}">
                <a16:creationId xmlns:a16="http://schemas.microsoft.com/office/drawing/2014/main" id="{AE4EF46D-C6EF-45B1-4037-568CFA46CC5F}"/>
              </a:ext>
            </a:extLst>
          </p:cNvPr>
          <p:cNvSpPr>
            <a:spLocks noGrp="1"/>
          </p:cNvSpPr>
          <p:nvPr>
            <p:ph type="clipArt" sz="quarter" idx="40"/>
          </p:nvPr>
        </p:nvSpPr>
        <p:spPr>
          <a:xfrm>
            <a:off x="583883" y="3817841"/>
            <a:ext cx="1460500" cy="14589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1D4D41D8-B97E-466E-6DC0-0667A1D5A26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165885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acts (4-pers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4383120-9019-DAE0-FAB6-752D359F5E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6BB335D-ADF4-0B7A-F1C1-65EA1E33DF6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62965" y="1960386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sp>
        <p:nvSpPr>
          <p:cNvPr id="25" name="Text Placeholder 19">
            <a:extLst>
              <a:ext uri="{FF2B5EF4-FFF2-40B4-BE49-F238E27FC236}">
                <a16:creationId xmlns:a16="http://schemas.microsoft.com/office/drawing/2014/main" id="{E4C6C134-7E96-CA7F-B30C-FD81C58EDA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62965" y="2310544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Text Placeholder 19">
            <a:extLst>
              <a:ext uri="{FF2B5EF4-FFF2-40B4-BE49-F238E27FC236}">
                <a16:creationId xmlns:a16="http://schemas.microsoft.com/office/drawing/2014/main" id="{9C7996F4-F5B9-2849-B7BD-4EA5461871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73781" y="2674307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Office</a:t>
            </a:r>
          </a:p>
        </p:txBody>
      </p:sp>
      <p:sp>
        <p:nvSpPr>
          <p:cNvPr id="27" name="Text Placeholder 19">
            <a:extLst>
              <a:ext uri="{FF2B5EF4-FFF2-40B4-BE49-F238E27FC236}">
                <a16:creationId xmlns:a16="http://schemas.microsoft.com/office/drawing/2014/main" id="{4A0B154E-3C94-A20B-0006-39B181E819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73781" y="3038070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Email@saul.com</a:t>
            </a:r>
          </a:p>
        </p:txBody>
      </p:sp>
      <p:pic>
        <p:nvPicPr>
          <p:cNvPr id="31" name="Graphic 30" descr="@ with solid fill">
            <a:extLst>
              <a:ext uri="{FF2B5EF4-FFF2-40B4-BE49-F238E27FC236}">
                <a16:creationId xmlns:a16="http://schemas.microsoft.com/office/drawing/2014/main" id="{D4A1D3B8-6E00-A7F4-AE0D-88AA7BD4D49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110234" y="3049817"/>
            <a:ext cx="339757" cy="339757"/>
          </a:xfrm>
          <a:prstGeom prst="rect">
            <a:avLst/>
          </a:prstGeom>
        </p:spPr>
      </p:pic>
      <p:pic>
        <p:nvPicPr>
          <p:cNvPr id="33" name="Graphic 32" descr="Marker with solid fill">
            <a:extLst>
              <a:ext uri="{FF2B5EF4-FFF2-40B4-BE49-F238E27FC236}">
                <a16:creationId xmlns:a16="http://schemas.microsoft.com/office/drawing/2014/main" id="{94396597-076D-F46C-B62C-CB8AC8FA74C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028685" y="2651394"/>
            <a:ext cx="475439" cy="475439"/>
          </a:xfrm>
          <a:prstGeom prst="rect">
            <a:avLst/>
          </a:prstGeom>
        </p:spPr>
      </p:pic>
      <p:sp>
        <p:nvSpPr>
          <p:cNvPr id="41" name="Text Placeholder 19">
            <a:extLst>
              <a:ext uri="{FF2B5EF4-FFF2-40B4-BE49-F238E27FC236}">
                <a16:creationId xmlns:a16="http://schemas.microsoft.com/office/drawing/2014/main" id="{0C976145-5E8C-22E9-0159-340F8EDB27E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87361" y="1928875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sp>
        <p:nvSpPr>
          <p:cNvPr id="42" name="Text Placeholder 19">
            <a:extLst>
              <a:ext uri="{FF2B5EF4-FFF2-40B4-BE49-F238E27FC236}">
                <a16:creationId xmlns:a16="http://schemas.microsoft.com/office/drawing/2014/main" id="{BBAF5421-CBD1-5746-8CB8-FC7CFC1FDE3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87361" y="2279033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8" name="Text Placeholder 19">
            <a:extLst>
              <a:ext uri="{FF2B5EF4-FFF2-40B4-BE49-F238E27FC236}">
                <a16:creationId xmlns:a16="http://schemas.microsoft.com/office/drawing/2014/main" id="{3752AE53-64B7-3EB5-8BD1-84740933C81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62965" y="3808183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sp>
        <p:nvSpPr>
          <p:cNvPr id="49" name="Text Placeholder 19">
            <a:extLst>
              <a:ext uri="{FF2B5EF4-FFF2-40B4-BE49-F238E27FC236}">
                <a16:creationId xmlns:a16="http://schemas.microsoft.com/office/drawing/2014/main" id="{58C0E448-BF1F-F52E-4E05-CAB1D9988F7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162965" y="4158341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5" name="Text Placeholder 19">
            <a:extLst>
              <a:ext uri="{FF2B5EF4-FFF2-40B4-BE49-F238E27FC236}">
                <a16:creationId xmlns:a16="http://schemas.microsoft.com/office/drawing/2014/main" id="{3C8E6437-2046-13F6-F3FC-1AA81ED1C29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87361" y="3776672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sp>
        <p:nvSpPr>
          <p:cNvPr id="56" name="Text Placeholder 19">
            <a:extLst>
              <a:ext uri="{FF2B5EF4-FFF2-40B4-BE49-F238E27FC236}">
                <a16:creationId xmlns:a16="http://schemas.microsoft.com/office/drawing/2014/main" id="{882DD764-9518-23F8-36A4-232F9053297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787361" y="4126830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F9E0E6A3-8D48-902E-3B0C-CDA51CE3758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467052" y="4531411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Office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C92438A5-503F-A3E0-A898-18176BA5AEB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467052" y="4895174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Email@saul.com</a:t>
            </a:r>
          </a:p>
        </p:txBody>
      </p:sp>
      <p:pic>
        <p:nvPicPr>
          <p:cNvPr id="12" name="Graphic 11" descr="@ with solid fill">
            <a:extLst>
              <a:ext uri="{FF2B5EF4-FFF2-40B4-BE49-F238E27FC236}">
                <a16:creationId xmlns:a16="http://schemas.microsoft.com/office/drawing/2014/main" id="{E431A992-1FE6-10FB-AE51-6A27EFA6E3F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103505" y="4906921"/>
            <a:ext cx="339757" cy="339757"/>
          </a:xfrm>
          <a:prstGeom prst="rect">
            <a:avLst/>
          </a:prstGeom>
        </p:spPr>
      </p:pic>
      <p:pic>
        <p:nvPicPr>
          <p:cNvPr id="13" name="Graphic 12" descr="Marker with solid fill">
            <a:extLst>
              <a:ext uri="{FF2B5EF4-FFF2-40B4-BE49-F238E27FC236}">
                <a16:creationId xmlns:a16="http://schemas.microsoft.com/office/drawing/2014/main" id="{6BC2AAA0-ECCA-B4E5-6B37-096E3A2551A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021956" y="4508498"/>
            <a:ext cx="475439" cy="475439"/>
          </a:xfrm>
          <a:prstGeom prst="rect">
            <a:avLst/>
          </a:prstGeom>
        </p:spPr>
      </p:pic>
      <p:sp>
        <p:nvSpPr>
          <p:cNvPr id="14" name="Text Placeholder 19">
            <a:extLst>
              <a:ext uri="{FF2B5EF4-FFF2-40B4-BE49-F238E27FC236}">
                <a16:creationId xmlns:a16="http://schemas.microsoft.com/office/drawing/2014/main" id="{7FB559DD-FEEA-5F1F-E650-BA14E7F40AD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129298" y="4531411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Office</a:t>
            </a:r>
          </a:p>
        </p:txBody>
      </p:sp>
      <p:sp>
        <p:nvSpPr>
          <p:cNvPr id="15" name="Text Placeholder 19">
            <a:extLst>
              <a:ext uri="{FF2B5EF4-FFF2-40B4-BE49-F238E27FC236}">
                <a16:creationId xmlns:a16="http://schemas.microsoft.com/office/drawing/2014/main" id="{021AC59E-BB48-3FCD-5EDD-F794E14E930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29298" y="4895174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Email@saul.com</a:t>
            </a:r>
          </a:p>
        </p:txBody>
      </p:sp>
      <p:pic>
        <p:nvPicPr>
          <p:cNvPr id="16" name="Graphic 15" descr="@ with solid fill">
            <a:extLst>
              <a:ext uri="{FF2B5EF4-FFF2-40B4-BE49-F238E27FC236}">
                <a16:creationId xmlns:a16="http://schemas.microsoft.com/office/drawing/2014/main" id="{44DD203D-5E14-3377-B194-4E498950A3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765751" y="4906921"/>
            <a:ext cx="339757" cy="339757"/>
          </a:xfrm>
          <a:prstGeom prst="rect">
            <a:avLst/>
          </a:prstGeom>
        </p:spPr>
      </p:pic>
      <p:pic>
        <p:nvPicPr>
          <p:cNvPr id="17" name="Graphic 16" descr="Marker with solid fill">
            <a:extLst>
              <a:ext uri="{FF2B5EF4-FFF2-40B4-BE49-F238E27FC236}">
                <a16:creationId xmlns:a16="http://schemas.microsoft.com/office/drawing/2014/main" id="{591B8D59-90EC-0F7A-53F8-BE4F53B3451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84202" y="4508498"/>
            <a:ext cx="475439" cy="475439"/>
          </a:xfrm>
          <a:prstGeom prst="rect">
            <a:avLst/>
          </a:prstGeom>
        </p:spPr>
      </p:pic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E06F6C4C-D5C3-8B8B-852C-5BB5C53954D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98177" y="2674307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Office</a:t>
            </a:r>
          </a:p>
        </p:txBody>
      </p: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F726C4B9-0365-EB19-9246-3AD07D54E42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098177" y="3038070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Email@saul.com</a:t>
            </a:r>
          </a:p>
        </p:txBody>
      </p:sp>
      <p:pic>
        <p:nvPicPr>
          <p:cNvPr id="21" name="Graphic 20" descr="@ with solid fill">
            <a:extLst>
              <a:ext uri="{FF2B5EF4-FFF2-40B4-BE49-F238E27FC236}">
                <a16:creationId xmlns:a16="http://schemas.microsoft.com/office/drawing/2014/main" id="{27D6DA49-44F7-6914-F444-D67BFD79C6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734630" y="3049817"/>
            <a:ext cx="339757" cy="339757"/>
          </a:xfrm>
          <a:prstGeom prst="rect">
            <a:avLst/>
          </a:prstGeom>
        </p:spPr>
      </p:pic>
      <p:pic>
        <p:nvPicPr>
          <p:cNvPr id="22" name="Graphic 21" descr="Marker with solid fill">
            <a:extLst>
              <a:ext uri="{FF2B5EF4-FFF2-40B4-BE49-F238E27FC236}">
                <a16:creationId xmlns:a16="http://schemas.microsoft.com/office/drawing/2014/main" id="{DB77B3DB-1DE1-AD40-72BD-98FE597A2C1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53081" y="2651394"/>
            <a:ext cx="475439" cy="475439"/>
          </a:xfrm>
          <a:prstGeom prst="rect">
            <a:avLst/>
          </a:prstGeom>
        </p:spPr>
      </p:pic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DEA2A30A-B5C2-4E3D-9E8D-A30F2B42E68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3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dirty="0"/>
              <a:t>CLICK TO ADD SECTION TITLE HERE (RECOMMENDATION: CONTACTS)</a:t>
            </a:r>
          </a:p>
        </p:txBody>
      </p:sp>
      <p:sp>
        <p:nvSpPr>
          <p:cNvPr id="9" name="Online Image Placeholder 5">
            <a:extLst>
              <a:ext uri="{FF2B5EF4-FFF2-40B4-BE49-F238E27FC236}">
                <a16:creationId xmlns:a16="http://schemas.microsoft.com/office/drawing/2014/main" id="{FC33357F-C902-D044-C399-6F434524B55D}"/>
              </a:ext>
            </a:extLst>
          </p:cNvPr>
          <p:cNvSpPr>
            <a:spLocks noGrp="1"/>
          </p:cNvSpPr>
          <p:nvPr>
            <p:ph type="clipArt" sz="quarter" idx="39"/>
          </p:nvPr>
        </p:nvSpPr>
        <p:spPr>
          <a:xfrm>
            <a:off x="577398" y="1960386"/>
            <a:ext cx="1460500" cy="14589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23" name="Online Image Placeholder 5">
            <a:extLst>
              <a:ext uri="{FF2B5EF4-FFF2-40B4-BE49-F238E27FC236}">
                <a16:creationId xmlns:a16="http://schemas.microsoft.com/office/drawing/2014/main" id="{A5F8F556-5726-5E63-6757-064B1F5BC0CD}"/>
              </a:ext>
            </a:extLst>
          </p:cNvPr>
          <p:cNvSpPr>
            <a:spLocks noGrp="1"/>
          </p:cNvSpPr>
          <p:nvPr>
            <p:ph type="clipArt" sz="quarter" idx="40"/>
          </p:nvPr>
        </p:nvSpPr>
        <p:spPr>
          <a:xfrm>
            <a:off x="583883" y="3817841"/>
            <a:ext cx="1460500" cy="14589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24" name="Online Image Placeholder 5">
            <a:extLst>
              <a:ext uri="{FF2B5EF4-FFF2-40B4-BE49-F238E27FC236}">
                <a16:creationId xmlns:a16="http://schemas.microsoft.com/office/drawing/2014/main" id="{5764BAD9-2432-F470-157E-328503A1AFAC}"/>
              </a:ext>
            </a:extLst>
          </p:cNvPr>
          <p:cNvSpPr>
            <a:spLocks noGrp="1"/>
          </p:cNvSpPr>
          <p:nvPr>
            <p:ph type="clipArt" sz="quarter" idx="41"/>
          </p:nvPr>
        </p:nvSpPr>
        <p:spPr>
          <a:xfrm>
            <a:off x="6195384" y="1944850"/>
            <a:ext cx="1460500" cy="14589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28" name="Online Image Placeholder 5">
            <a:extLst>
              <a:ext uri="{FF2B5EF4-FFF2-40B4-BE49-F238E27FC236}">
                <a16:creationId xmlns:a16="http://schemas.microsoft.com/office/drawing/2014/main" id="{117102A1-82B8-7E35-9F89-FF43556A35E2}"/>
              </a:ext>
            </a:extLst>
          </p:cNvPr>
          <p:cNvSpPr>
            <a:spLocks noGrp="1"/>
          </p:cNvSpPr>
          <p:nvPr>
            <p:ph type="clipArt" sz="quarter" idx="42"/>
          </p:nvPr>
        </p:nvSpPr>
        <p:spPr>
          <a:xfrm>
            <a:off x="6201869" y="3802305"/>
            <a:ext cx="1460500" cy="14589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50260A93-8F1A-E956-DD2F-F049444649C2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29165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s (6-pers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0BD7469E-FCF3-71F8-819A-423C6B51C8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E1A65E00-EBC7-E4EF-CB39-D45B1CC029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62965" y="1186661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133FCA47-B57E-58AE-4728-A9BCCAF3EA9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62965" y="1536819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19">
            <a:extLst>
              <a:ext uri="{FF2B5EF4-FFF2-40B4-BE49-F238E27FC236}">
                <a16:creationId xmlns:a16="http://schemas.microsoft.com/office/drawing/2014/main" id="{3619F296-55D6-E13F-0582-17E1D1BFD9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73781" y="1900582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Office</a:t>
            </a:r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2A419A4A-3247-EE25-2985-1BF709FD48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73781" y="2264345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Email@saul.com</a:t>
            </a:r>
          </a:p>
        </p:txBody>
      </p:sp>
      <p:pic>
        <p:nvPicPr>
          <p:cNvPr id="30" name="Graphic 29" descr="@ with solid fill">
            <a:extLst>
              <a:ext uri="{FF2B5EF4-FFF2-40B4-BE49-F238E27FC236}">
                <a16:creationId xmlns:a16="http://schemas.microsoft.com/office/drawing/2014/main" id="{FB1BC076-D768-6787-13A0-808415231FA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110234" y="2276092"/>
            <a:ext cx="339757" cy="339757"/>
          </a:xfrm>
          <a:prstGeom prst="rect">
            <a:avLst/>
          </a:prstGeom>
        </p:spPr>
      </p:pic>
      <p:pic>
        <p:nvPicPr>
          <p:cNvPr id="32" name="Graphic 31" descr="Marker with solid fill">
            <a:extLst>
              <a:ext uri="{FF2B5EF4-FFF2-40B4-BE49-F238E27FC236}">
                <a16:creationId xmlns:a16="http://schemas.microsoft.com/office/drawing/2014/main" id="{C9270B6A-78A0-7995-2BAA-F2B108AB88D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028685" y="1877669"/>
            <a:ext cx="475439" cy="475439"/>
          </a:xfrm>
          <a:prstGeom prst="rect">
            <a:avLst/>
          </a:prstGeom>
        </p:spPr>
      </p:pic>
      <p:sp>
        <p:nvSpPr>
          <p:cNvPr id="34" name="Text Placeholder 19">
            <a:extLst>
              <a:ext uri="{FF2B5EF4-FFF2-40B4-BE49-F238E27FC236}">
                <a16:creationId xmlns:a16="http://schemas.microsoft.com/office/drawing/2014/main" id="{6417FB15-5EE4-D45B-274D-A5122A7A9F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87361" y="1155150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sp>
        <p:nvSpPr>
          <p:cNvPr id="35" name="Text Placeholder 19">
            <a:extLst>
              <a:ext uri="{FF2B5EF4-FFF2-40B4-BE49-F238E27FC236}">
                <a16:creationId xmlns:a16="http://schemas.microsoft.com/office/drawing/2014/main" id="{88273BC4-E1C5-E31C-2B26-B1F572E1AB5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87361" y="1505308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7" name="Text Placeholder 19">
            <a:extLst>
              <a:ext uri="{FF2B5EF4-FFF2-40B4-BE49-F238E27FC236}">
                <a16:creationId xmlns:a16="http://schemas.microsoft.com/office/drawing/2014/main" id="{678AD668-C84C-4906-7B62-78FAD25C1EA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62965" y="2858612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sp>
        <p:nvSpPr>
          <p:cNvPr id="38" name="Text Placeholder 19">
            <a:extLst>
              <a:ext uri="{FF2B5EF4-FFF2-40B4-BE49-F238E27FC236}">
                <a16:creationId xmlns:a16="http://schemas.microsoft.com/office/drawing/2014/main" id="{AEFD9AEC-F564-39F8-AE31-29DFBF6B580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162965" y="3208770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0" name="Text Placeholder 19">
            <a:extLst>
              <a:ext uri="{FF2B5EF4-FFF2-40B4-BE49-F238E27FC236}">
                <a16:creationId xmlns:a16="http://schemas.microsoft.com/office/drawing/2014/main" id="{094BC672-3C5E-FFE5-2E19-3F32CFB7071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87361" y="2827101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sp>
        <p:nvSpPr>
          <p:cNvPr id="62" name="Text Placeholder 19">
            <a:extLst>
              <a:ext uri="{FF2B5EF4-FFF2-40B4-BE49-F238E27FC236}">
                <a16:creationId xmlns:a16="http://schemas.microsoft.com/office/drawing/2014/main" id="{74A88F9A-E035-3058-379E-E04818D528F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787361" y="3177259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4" name="Text Placeholder 19">
            <a:extLst>
              <a:ext uri="{FF2B5EF4-FFF2-40B4-BE49-F238E27FC236}">
                <a16:creationId xmlns:a16="http://schemas.microsoft.com/office/drawing/2014/main" id="{3CC7E190-93EB-C251-26CE-158DE8B12B5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467052" y="3581840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Office</a:t>
            </a:r>
          </a:p>
        </p:txBody>
      </p:sp>
      <p:sp>
        <p:nvSpPr>
          <p:cNvPr id="65" name="Text Placeholder 19">
            <a:extLst>
              <a:ext uri="{FF2B5EF4-FFF2-40B4-BE49-F238E27FC236}">
                <a16:creationId xmlns:a16="http://schemas.microsoft.com/office/drawing/2014/main" id="{89537897-94E7-8A2C-4F16-057E0690030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467052" y="3945603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Email@saul.com</a:t>
            </a:r>
          </a:p>
        </p:txBody>
      </p:sp>
      <p:pic>
        <p:nvPicPr>
          <p:cNvPr id="66" name="Graphic 65" descr="@ with solid fill">
            <a:extLst>
              <a:ext uri="{FF2B5EF4-FFF2-40B4-BE49-F238E27FC236}">
                <a16:creationId xmlns:a16="http://schemas.microsoft.com/office/drawing/2014/main" id="{3FA541BA-7F87-7AD7-933C-DD8BFA8C187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103505" y="3957350"/>
            <a:ext cx="339757" cy="339757"/>
          </a:xfrm>
          <a:prstGeom prst="rect">
            <a:avLst/>
          </a:prstGeom>
        </p:spPr>
      </p:pic>
      <p:pic>
        <p:nvPicPr>
          <p:cNvPr id="67" name="Graphic 66" descr="Marker with solid fill">
            <a:extLst>
              <a:ext uri="{FF2B5EF4-FFF2-40B4-BE49-F238E27FC236}">
                <a16:creationId xmlns:a16="http://schemas.microsoft.com/office/drawing/2014/main" id="{2EDFA078-E6FD-5A51-4AE3-4C4B88A81B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021956" y="3558927"/>
            <a:ext cx="475439" cy="475439"/>
          </a:xfrm>
          <a:prstGeom prst="rect">
            <a:avLst/>
          </a:prstGeom>
        </p:spPr>
      </p:pic>
      <p:sp>
        <p:nvSpPr>
          <p:cNvPr id="68" name="Text Placeholder 19">
            <a:extLst>
              <a:ext uri="{FF2B5EF4-FFF2-40B4-BE49-F238E27FC236}">
                <a16:creationId xmlns:a16="http://schemas.microsoft.com/office/drawing/2014/main" id="{1EDC1C90-6576-6E28-7092-A486B3C78DA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129298" y="3581840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Office</a:t>
            </a:r>
          </a:p>
        </p:txBody>
      </p:sp>
      <p:sp>
        <p:nvSpPr>
          <p:cNvPr id="69" name="Text Placeholder 19">
            <a:extLst>
              <a:ext uri="{FF2B5EF4-FFF2-40B4-BE49-F238E27FC236}">
                <a16:creationId xmlns:a16="http://schemas.microsoft.com/office/drawing/2014/main" id="{3B23BC20-AAA4-470B-6191-982E4F5A60A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29298" y="3945603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Email@saul.com</a:t>
            </a:r>
          </a:p>
        </p:txBody>
      </p:sp>
      <p:pic>
        <p:nvPicPr>
          <p:cNvPr id="70" name="Graphic 69" descr="@ with solid fill">
            <a:extLst>
              <a:ext uri="{FF2B5EF4-FFF2-40B4-BE49-F238E27FC236}">
                <a16:creationId xmlns:a16="http://schemas.microsoft.com/office/drawing/2014/main" id="{006EEB07-0BB1-DD06-AB9C-6C0B1EA96AB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765751" y="3957350"/>
            <a:ext cx="339757" cy="339757"/>
          </a:xfrm>
          <a:prstGeom prst="rect">
            <a:avLst/>
          </a:prstGeom>
        </p:spPr>
      </p:pic>
      <p:pic>
        <p:nvPicPr>
          <p:cNvPr id="71" name="Graphic 70" descr="Marker with solid fill">
            <a:extLst>
              <a:ext uri="{FF2B5EF4-FFF2-40B4-BE49-F238E27FC236}">
                <a16:creationId xmlns:a16="http://schemas.microsoft.com/office/drawing/2014/main" id="{37A36EB3-8565-2B0D-22D8-41158C1602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84202" y="3558927"/>
            <a:ext cx="475439" cy="475439"/>
          </a:xfrm>
          <a:prstGeom prst="rect">
            <a:avLst/>
          </a:prstGeom>
        </p:spPr>
      </p:pic>
      <p:sp>
        <p:nvSpPr>
          <p:cNvPr id="72" name="Text Placeholder 19">
            <a:extLst>
              <a:ext uri="{FF2B5EF4-FFF2-40B4-BE49-F238E27FC236}">
                <a16:creationId xmlns:a16="http://schemas.microsoft.com/office/drawing/2014/main" id="{7812F48B-5A45-A91B-C3E8-1F7098DB663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98177" y="1900582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Office</a:t>
            </a:r>
          </a:p>
        </p:txBody>
      </p:sp>
      <p:sp>
        <p:nvSpPr>
          <p:cNvPr id="73" name="Text Placeholder 19">
            <a:extLst>
              <a:ext uri="{FF2B5EF4-FFF2-40B4-BE49-F238E27FC236}">
                <a16:creationId xmlns:a16="http://schemas.microsoft.com/office/drawing/2014/main" id="{122B677A-304D-6933-C79A-9EB55886808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098177" y="2264345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Email@saul.com</a:t>
            </a:r>
          </a:p>
        </p:txBody>
      </p:sp>
      <p:pic>
        <p:nvPicPr>
          <p:cNvPr id="74" name="Graphic 73" descr="@ with solid fill">
            <a:extLst>
              <a:ext uri="{FF2B5EF4-FFF2-40B4-BE49-F238E27FC236}">
                <a16:creationId xmlns:a16="http://schemas.microsoft.com/office/drawing/2014/main" id="{6B503ECE-9CA8-9D97-66B7-C8F71DD3268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734630" y="2276092"/>
            <a:ext cx="339757" cy="339757"/>
          </a:xfrm>
          <a:prstGeom prst="rect">
            <a:avLst/>
          </a:prstGeom>
        </p:spPr>
      </p:pic>
      <p:pic>
        <p:nvPicPr>
          <p:cNvPr id="75" name="Graphic 74" descr="Marker with solid fill">
            <a:extLst>
              <a:ext uri="{FF2B5EF4-FFF2-40B4-BE49-F238E27FC236}">
                <a16:creationId xmlns:a16="http://schemas.microsoft.com/office/drawing/2014/main" id="{725ED848-718C-9EB1-FAB2-235185008B9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53081" y="1877669"/>
            <a:ext cx="475439" cy="475439"/>
          </a:xfrm>
          <a:prstGeom prst="rect">
            <a:avLst/>
          </a:prstGeom>
        </p:spPr>
      </p:pic>
      <p:sp>
        <p:nvSpPr>
          <p:cNvPr id="76" name="Text Placeholder 19">
            <a:extLst>
              <a:ext uri="{FF2B5EF4-FFF2-40B4-BE49-F238E27FC236}">
                <a16:creationId xmlns:a16="http://schemas.microsoft.com/office/drawing/2014/main" id="{4DAEE96A-46B9-D5C5-C056-9B3F82D36F2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162965" y="4562783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sp>
        <p:nvSpPr>
          <p:cNvPr id="77" name="Text Placeholder 19">
            <a:extLst>
              <a:ext uri="{FF2B5EF4-FFF2-40B4-BE49-F238E27FC236}">
                <a16:creationId xmlns:a16="http://schemas.microsoft.com/office/drawing/2014/main" id="{46316CA6-5F5E-9087-0988-1A06B65610C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162965" y="4912941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8" name="Text Placeholder 19">
            <a:extLst>
              <a:ext uri="{FF2B5EF4-FFF2-40B4-BE49-F238E27FC236}">
                <a16:creationId xmlns:a16="http://schemas.microsoft.com/office/drawing/2014/main" id="{27738197-BC0D-074E-F64A-D576DB386AA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473781" y="5276704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Office</a:t>
            </a:r>
          </a:p>
        </p:txBody>
      </p:sp>
      <p:sp>
        <p:nvSpPr>
          <p:cNvPr id="79" name="Text Placeholder 19">
            <a:extLst>
              <a:ext uri="{FF2B5EF4-FFF2-40B4-BE49-F238E27FC236}">
                <a16:creationId xmlns:a16="http://schemas.microsoft.com/office/drawing/2014/main" id="{C5A181C6-030A-6F8F-9456-802DABD7540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473781" y="5640467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Email@saul.com</a:t>
            </a:r>
          </a:p>
        </p:txBody>
      </p:sp>
      <p:pic>
        <p:nvPicPr>
          <p:cNvPr id="81" name="Graphic 80" descr="@ with solid fill">
            <a:extLst>
              <a:ext uri="{FF2B5EF4-FFF2-40B4-BE49-F238E27FC236}">
                <a16:creationId xmlns:a16="http://schemas.microsoft.com/office/drawing/2014/main" id="{5D8ADD99-928D-5300-010D-D6CEFCE0F45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110234" y="5652214"/>
            <a:ext cx="339757" cy="339757"/>
          </a:xfrm>
          <a:prstGeom prst="rect">
            <a:avLst/>
          </a:prstGeom>
        </p:spPr>
      </p:pic>
      <p:pic>
        <p:nvPicPr>
          <p:cNvPr id="82" name="Graphic 81" descr="Marker with solid fill">
            <a:extLst>
              <a:ext uri="{FF2B5EF4-FFF2-40B4-BE49-F238E27FC236}">
                <a16:creationId xmlns:a16="http://schemas.microsoft.com/office/drawing/2014/main" id="{7B1119C6-F06A-C55C-D2F6-77CFA08FD6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028685" y="5253791"/>
            <a:ext cx="475439" cy="475439"/>
          </a:xfrm>
          <a:prstGeom prst="rect">
            <a:avLst/>
          </a:prstGeom>
        </p:spPr>
      </p:pic>
      <p:sp>
        <p:nvSpPr>
          <p:cNvPr id="83" name="Text Placeholder 19">
            <a:extLst>
              <a:ext uri="{FF2B5EF4-FFF2-40B4-BE49-F238E27FC236}">
                <a16:creationId xmlns:a16="http://schemas.microsoft.com/office/drawing/2014/main" id="{8025A81C-2E87-2701-AB76-297C6350EAF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787361" y="4531272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</a:t>
            </a:r>
          </a:p>
        </p:txBody>
      </p:sp>
      <p:sp>
        <p:nvSpPr>
          <p:cNvPr id="84" name="Text Placeholder 19">
            <a:extLst>
              <a:ext uri="{FF2B5EF4-FFF2-40B4-BE49-F238E27FC236}">
                <a16:creationId xmlns:a16="http://schemas.microsoft.com/office/drawing/2014/main" id="{B275D2CE-BBD1-561B-F3D9-4E728179AE4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787361" y="4881430"/>
            <a:ext cx="3878609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6" name="Text Placeholder 19">
            <a:extLst>
              <a:ext uri="{FF2B5EF4-FFF2-40B4-BE49-F238E27FC236}">
                <a16:creationId xmlns:a16="http://schemas.microsoft.com/office/drawing/2014/main" id="{44589ECE-2369-60CB-E271-8900F11C56B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98177" y="5276704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Office</a:t>
            </a:r>
          </a:p>
        </p:txBody>
      </p:sp>
      <p:sp>
        <p:nvSpPr>
          <p:cNvPr id="87" name="Text Placeholder 19">
            <a:extLst>
              <a:ext uri="{FF2B5EF4-FFF2-40B4-BE49-F238E27FC236}">
                <a16:creationId xmlns:a16="http://schemas.microsoft.com/office/drawing/2014/main" id="{72AEFDBC-DE31-A103-5622-71BF6E94382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98177" y="5640467"/>
            <a:ext cx="3567793" cy="3501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Email@saul.com</a:t>
            </a:r>
          </a:p>
        </p:txBody>
      </p:sp>
      <p:pic>
        <p:nvPicPr>
          <p:cNvPr id="88" name="Graphic 87" descr="@ with solid fill">
            <a:extLst>
              <a:ext uri="{FF2B5EF4-FFF2-40B4-BE49-F238E27FC236}">
                <a16:creationId xmlns:a16="http://schemas.microsoft.com/office/drawing/2014/main" id="{208A6484-F259-E4CD-C004-4C51D8CFF4C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734630" y="5652214"/>
            <a:ext cx="339757" cy="339757"/>
          </a:xfrm>
          <a:prstGeom prst="rect">
            <a:avLst/>
          </a:prstGeom>
        </p:spPr>
      </p:pic>
      <p:pic>
        <p:nvPicPr>
          <p:cNvPr id="89" name="Graphic 88" descr="Marker with solid fill">
            <a:extLst>
              <a:ext uri="{FF2B5EF4-FFF2-40B4-BE49-F238E27FC236}">
                <a16:creationId xmlns:a16="http://schemas.microsoft.com/office/drawing/2014/main" id="{22AFB638-8559-AB21-87D4-C3191A1071A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53081" y="5253791"/>
            <a:ext cx="475439" cy="475439"/>
          </a:xfrm>
          <a:prstGeom prst="rect">
            <a:avLst/>
          </a:prstGeom>
        </p:spPr>
      </p:pic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1FA817A4-4F16-BB7C-E3B1-D9F5DB2F78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3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/>
            <a:r>
              <a:rPr lang="en-US" dirty="0"/>
              <a:t>CLICK TO ADD SECTION TITLE HERE (RECOMMENDATION: CONTACTS)</a:t>
            </a:r>
          </a:p>
        </p:txBody>
      </p:sp>
      <p:sp>
        <p:nvSpPr>
          <p:cNvPr id="6" name="Online Image Placeholder 5">
            <a:extLst>
              <a:ext uri="{FF2B5EF4-FFF2-40B4-BE49-F238E27FC236}">
                <a16:creationId xmlns:a16="http://schemas.microsoft.com/office/drawing/2014/main" id="{7068917E-DDFE-FFE0-35C4-AAE5A9D06068}"/>
              </a:ext>
            </a:extLst>
          </p:cNvPr>
          <p:cNvSpPr>
            <a:spLocks noGrp="1"/>
          </p:cNvSpPr>
          <p:nvPr>
            <p:ph type="clipArt" sz="quarter" idx="39"/>
          </p:nvPr>
        </p:nvSpPr>
        <p:spPr>
          <a:xfrm>
            <a:off x="561975" y="1155700"/>
            <a:ext cx="1460500" cy="14589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7" name="Online Image Placeholder 5">
            <a:extLst>
              <a:ext uri="{FF2B5EF4-FFF2-40B4-BE49-F238E27FC236}">
                <a16:creationId xmlns:a16="http://schemas.microsoft.com/office/drawing/2014/main" id="{618C9330-9EB3-4722-EA34-4BF0D6CD542D}"/>
              </a:ext>
            </a:extLst>
          </p:cNvPr>
          <p:cNvSpPr>
            <a:spLocks noGrp="1"/>
          </p:cNvSpPr>
          <p:nvPr>
            <p:ph type="clipArt" sz="quarter" idx="40"/>
          </p:nvPr>
        </p:nvSpPr>
        <p:spPr>
          <a:xfrm>
            <a:off x="559822" y="2858612"/>
            <a:ext cx="1460500" cy="14589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8" name="Online Image Placeholder 5">
            <a:extLst>
              <a:ext uri="{FF2B5EF4-FFF2-40B4-BE49-F238E27FC236}">
                <a16:creationId xmlns:a16="http://schemas.microsoft.com/office/drawing/2014/main" id="{8F545FB6-F03C-D8EB-472B-D1482A4FEB97}"/>
              </a:ext>
            </a:extLst>
          </p:cNvPr>
          <p:cNvSpPr>
            <a:spLocks noGrp="1"/>
          </p:cNvSpPr>
          <p:nvPr>
            <p:ph type="clipArt" sz="quarter" idx="41"/>
          </p:nvPr>
        </p:nvSpPr>
        <p:spPr>
          <a:xfrm>
            <a:off x="568185" y="4561524"/>
            <a:ext cx="1460500" cy="14589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9" name="Online Image Placeholder 5">
            <a:extLst>
              <a:ext uri="{FF2B5EF4-FFF2-40B4-BE49-F238E27FC236}">
                <a16:creationId xmlns:a16="http://schemas.microsoft.com/office/drawing/2014/main" id="{3615CB85-27E3-8510-CEDD-758550B1F9EE}"/>
              </a:ext>
            </a:extLst>
          </p:cNvPr>
          <p:cNvSpPr>
            <a:spLocks noGrp="1"/>
          </p:cNvSpPr>
          <p:nvPr>
            <p:ph type="clipArt" sz="quarter" idx="42"/>
          </p:nvPr>
        </p:nvSpPr>
        <p:spPr>
          <a:xfrm>
            <a:off x="6186371" y="1155150"/>
            <a:ext cx="1460500" cy="14589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10" name="Online Image Placeholder 5">
            <a:extLst>
              <a:ext uri="{FF2B5EF4-FFF2-40B4-BE49-F238E27FC236}">
                <a16:creationId xmlns:a16="http://schemas.microsoft.com/office/drawing/2014/main" id="{1D5D73B8-3BE6-B684-1E7F-1F9C9269A125}"/>
              </a:ext>
            </a:extLst>
          </p:cNvPr>
          <p:cNvSpPr>
            <a:spLocks noGrp="1"/>
          </p:cNvSpPr>
          <p:nvPr>
            <p:ph type="clipArt" sz="quarter" idx="43"/>
          </p:nvPr>
        </p:nvSpPr>
        <p:spPr>
          <a:xfrm>
            <a:off x="6184218" y="2858062"/>
            <a:ext cx="1460500" cy="14589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11" name="Online Image Placeholder 5">
            <a:extLst>
              <a:ext uri="{FF2B5EF4-FFF2-40B4-BE49-F238E27FC236}">
                <a16:creationId xmlns:a16="http://schemas.microsoft.com/office/drawing/2014/main" id="{A714B73F-A6B9-1878-88F1-32522F3C0DF4}"/>
              </a:ext>
            </a:extLst>
          </p:cNvPr>
          <p:cNvSpPr>
            <a:spLocks noGrp="1"/>
          </p:cNvSpPr>
          <p:nvPr>
            <p:ph type="clipArt" sz="quarter" idx="44"/>
          </p:nvPr>
        </p:nvSpPr>
        <p:spPr>
          <a:xfrm>
            <a:off x="6192581" y="4560974"/>
            <a:ext cx="1460500" cy="145891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online image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E59EE426-3798-E341-3EAF-597F84A13CBD}"/>
              </a:ext>
            </a:extLst>
          </p:cNvPr>
          <p:cNvSpPr>
            <a:spLocks noGrp="1"/>
          </p:cNvSpPr>
          <p:nvPr>
            <p:ph type="sldNum" sz="quarter" idx="45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503801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ffices Map (current as of July 2026)"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52545B7-E95F-5586-1C46-04AFAE49A8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52500"/>
          </a:xfrm>
          <a:prstGeom prst="rect">
            <a:avLst/>
          </a:prstGeom>
        </p:spPr>
      </p:pic>
      <p:pic>
        <p:nvPicPr>
          <p:cNvPr id="9" name="Picture 8" descr="A map of the united states&#10;&#10;AI-generated content may be incorrect.">
            <a:extLst>
              <a:ext uri="{FF2B5EF4-FFF2-40B4-BE49-F238E27FC236}">
                <a16:creationId xmlns:a16="http://schemas.microsoft.com/office/drawing/2014/main" id="{D4246AE3-539C-A568-94AA-87A897E4F9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0" t="13572" r="7378" b="15595"/>
          <a:stretch>
            <a:fillRect/>
          </a:stretch>
        </p:blipFill>
        <p:spPr>
          <a:xfrm>
            <a:off x="831095" y="971974"/>
            <a:ext cx="8204736" cy="533531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3AF809F-DFCD-4BCD-FFEE-84C43C7D5B20}"/>
              </a:ext>
            </a:extLst>
          </p:cNvPr>
          <p:cNvGrpSpPr/>
          <p:nvPr userDrawn="1"/>
        </p:nvGrpSpPr>
        <p:grpSpPr>
          <a:xfrm>
            <a:off x="9264225" y="2411832"/>
            <a:ext cx="1820634" cy="2490107"/>
            <a:chOff x="9142987" y="2345459"/>
            <a:chExt cx="1820634" cy="2490107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9A10FB5B-4EA4-73A7-36B3-A316CD54A3FC}"/>
                </a:ext>
              </a:extLst>
            </p:cNvPr>
            <p:cNvSpPr>
              <a:spLocks/>
            </p:cNvSpPr>
            <p:nvPr userDrawn="1"/>
          </p:nvSpPr>
          <p:spPr>
            <a:xfrm>
              <a:off x="9142987" y="2345459"/>
              <a:ext cx="1820634" cy="2490107"/>
            </a:xfrm>
            <a:prstGeom prst="roundRect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DM Sans" pitchFamily="2" charset="0"/>
              </a:endParaRPr>
            </a:p>
          </p:txBody>
        </p:sp>
        <p:pic>
          <p:nvPicPr>
            <p:cNvPr id="13" name="Graphic 12" descr="Marker with solid fill">
              <a:extLst>
                <a:ext uri="{FF2B5EF4-FFF2-40B4-BE49-F238E27FC236}">
                  <a16:creationId xmlns:a16="http://schemas.microsoft.com/office/drawing/2014/main" id="{371E2C2F-3CCC-473B-BCB2-82FF7529C8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476700" y="2503362"/>
              <a:ext cx="1153205" cy="1153205"/>
            </a:xfrm>
            <a:prstGeom prst="rect">
              <a:avLst/>
            </a:prstGeom>
          </p:spPr>
        </p:pic>
        <p:sp>
          <p:nvSpPr>
            <p:cNvPr id="15" name="Title 1">
              <a:extLst>
                <a:ext uri="{FF2B5EF4-FFF2-40B4-BE49-F238E27FC236}">
                  <a16:creationId xmlns:a16="http://schemas.microsoft.com/office/drawing/2014/main" id="{F3AB2CE4-EC52-3FF9-50E9-E319E90488DA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9357299" y="3639634"/>
              <a:ext cx="1392009" cy="100405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 lnSpcReduction="1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accent3"/>
                  </a:solidFill>
                  <a:latin typeface="Rift Bold" panose="00000800000000000000" pitchFamily="50" charset="0"/>
                  <a:ea typeface="+mj-ea"/>
                  <a:cs typeface="+mj-cs"/>
                </a:defRPr>
              </a:lvl1pPr>
            </a:lstStyle>
            <a:p>
              <a:r>
                <a:rPr lang="en-US" sz="5000" b="1" dirty="0">
                  <a:latin typeface="Bahnschrift" panose="020B0502040204020203" pitchFamily="34" charset="0"/>
                </a:rPr>
                <a:t>18</a:t>
              </a:r>
              <a:r>
                <a:rPr lang="en-US" sz="2000" b="1" dirty="0">
                  <a:latin typeface="Rift Bold" panose="00000800000000000000" pitchFamily="50" charset="0"/>
                </a:rPr>
                <a:t> </a:t>
              </a:r>
            </a:p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Offices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9EFFDAB9-F7D2-0579-1DD2-B59AB8F733BD}"/>
              </a:ext>
            </a:extLst>
          </p:cNvPr>
          <p:cNvSpPr txBox="1"/>
          <p:nvPr userDrawn="1"/>
        </p:nvSpPr>
        <p:spPr>
          <a:xfrm>
            <a:off x="838200" y="217078"/>
            <a:ext cx="1082777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3200" b="1" cap="all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We Advise </a:t>
            </a:r>
            <a:r>
              <a:rPr lang="en-US" sz="3200" b="1" cap="none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CLIENTS </a:t>
            </a:r>
            <a:r>
              <a:rPr lang="en-US" sz="3200" b="1" cap="all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Across the U.S.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EA9CDDF6-29C1-C0F0-D6C1-2E5255018DC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414471" y="6356350"/>
            <a:ext cx="2743200" cy="365125"/>
          </a:xfrm>
        </p:spPr>
        <p:txBody>
          <a:bodyPr/>
          <a:lstStyle>
            <a:lvl1pPr>
              <a:defRPr sz="1800"/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439147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A5AFB4-8485-C861-957A-FDA8298FCA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Graphic 9" descr="Badge Question Mark with solid fill">
            <a:extLst>
              <a:ext uri="{FF2B5EF4-FFF2-40B4-BE49-F238E27FC236}">
                <a16:creationId xmlns:a16="http://schemas.microsoft.com/office/drawing/2014/main" id="{87364318-A3E9-61C8-EE02-3CC99D14890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096" t="7771" r="22198" b="7504"/>
          <a:stretch>
            <a:fillRect/>
          </a:stretch>
        </p:blipFill>
        <p:spPr>
          <a:xfrm>
            <a:off x="7552592" y="192108"/>
            <a:ext cx="4639408" cy="5333448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9E91B578-A088-9205-E30A-E86B0178EAE2}"/>
              </a:ext>
            </a:extLst>
          </p:cNvPr>
          <p:cNvGrpSpPr/>
          <p:nvPr userDrawn="1"/>
        </p:nvGrpSpPr>
        <p:grpSpPr>
          <a:xfrm>
            <a:off x="0" y="5816361"/>
            <a:ext cx="12192000" cy="1059223"/>
            <a:chOff x="0" y="5816361"/>
            <a:chExt cx="12192000" cy="1059223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76A37E1-F12E-BACF-EABD-1D2A36D2F034}"/>
                </a:ext>
              </a:extLst>
            </p:cNvPr>
            <p:cNvSpPr/>
            <p:nvPr userDrawn="1"/>
          </p:nvSpPr>
          <p:spPr>
            <a:xfrm>
              <a:off x="0" y="5816361"/>
              <a:ext cx="12192000" cy="104163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BA0A2FF-AA59-5825-E2AD-3B897FE57C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28275" y="5833945"/>
              <a:ext cx="2383777" cy="1041639"/>
            </a:xfrm>
            <a:prstGeom prst="rect">
              <a:avLst/>
            </a:prstGeom>
          </p:spPr>
        </p:pic>
        <p:sp>
          <p:nvSpPr>
            <p:cNvPr id="15" name="Date Placeholder 3">
              <a:extLst>
                <a:ext uri="{FF2B5EF4-FFF2-40B4-BE49-F238E27FC236}">
                  <a16:creationId xmlns:a16="http://schemas.microsoft.com/office/drawing/2014/main" id="{3A4C84A6-D34F-CEFB-CAFF-10E0D44EC84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08150" y="6426426"/>
              <a:ext cx="1815192" cy="250825"/>
            </a:xfrm>
            <a:prstGeom prst="rect">
              <a:avLst/>
            </a:prstGeom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000" kern="1200">
                  <a:solidFill>
                    <a:schemeClr val="tx1"/>
                  </a:solidFill>
                  <a:latin typeface="DM Sans" pitchFamily="2" charset="0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en-US" sz="1600" b="1" dirty="0">
                  <a:solidFill>
                    <a:schemeClr val="accent1"/>
                  </a:solidFill>
                  <a:cs typeface="Arial"/>
                </a:rPr>
                <a:t>saul.com</a:t>
              </a:r>
              <a:endParaRPr lang="en-US" altLang="en-US" sz="1600" dirty="0">
                <a:solidFill>
                  <a:schemeClr val="accent1"/>
                </a:solidFill>
                <a:cs typeface="Arial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A073064-54A8-67A9-FB93-96A802779246}"/>
              </a:ext>
            </a:extLst>
          </p:cNvPr>
          <p:cNvSpPr txBox="1"/>
          <p:nvPr userDrawn="1"/>
        </p:nvSpPr>
        <p:spPr>
          <a:xfrm>
            <a:off x="643467" y="2347042"/>
            <a:ext cx="6955042" cy="186204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1500" b="1" cap="all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31037173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/Disclaim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FE2A6D30-9B01-9560-904C-1C0EC9503F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" r="42500"/>
          <a:stretch>
            <a:fillRect/>
          </a:stretch>
        </p:blipFill>
        <p:spPr>
          <a:xfrm>
            <a:off x="0" y="0"/>
            <a:ext cx="6949440" cy="68580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01AFEC82-1E23-6B2A-CD89-2665FCF83A0C}"/>
              </a:ext>
            </a:extLst>
          </p:cNvPr>
          <p:cNvGrpSpPr/>
          <p:nvPr userDrawn="1"/>
        </p:nvGrpSpPr>
        <p:grpSpPr>
          <a:xfrm>
            <a:off x="0" y="5816361"/>
            <a:ext cx="12192000" cy="1059223"/>
            <a:chOff x="0" y="5816361"/>
            <a:chExt cx="12192000" cy="105922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8AEC778-B58E-7946-7DFB-F77AA672D3C8}"/>
                </a:ext>
              </a:extLst>
            </p:cNvPr>
            <p:cNvSpPr/>
            <p:nvPr userDrawn="1"/>
          </p:nvSpPr>
          <p:spPr>
            <a:xfrm>
              <a:off x="0" y="5816361"/>
              <a:ext cx="12192000" cy="104163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8CBB11B-3409-5487-51E3-7C2E5021B9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28275" y="5833945"/>
              <a:ext cx="2383777" cy="1041639"/>
            </a:xfrm>
            <a:prstGeom prst="rect">
              <a:avLst/>
            </a:prstGeom>
          </p:spPr>
        </p:pic>
        <p:sp>
          <p:nvSpPr>
            <p:cNvPr id="11" name="Date Placeholder 3">
              <a:extLst>
                <a:ext uri="{FF2B5EF4-FFF2-40B4-BE49-F238E27FC236}">
                  <a16:creationId xmlns:a16="http://schemas.microsoft.com/office/drawing/2014/main" id="{E5EBD339-1B84-B37F-19BB-3C511863743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08150" y="6426426"/>
              <a:ext cx="1815192" cy="250825"/>
            </a:xfrm>
            <a:prstGeom prst="rect">
              <a:avLst/>
            </a:prstGeom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000" kern="1200">
                  <a:solidFill>
                    <a:schemeClr val="tx1"/>
                  </a:solidFill>
                  <a:latin typeface="DM Sans" pitchFamily="2" charset="0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en-US" sz="1600" b="1" dirty="0">
                  <a:solidFill>
                    <a:schemeClr val="accent1"/>
                  </a:solidFill>
                  <a:cs typeface="Arial"/>
                </a:rPr>
                <a:t>saul.com</a:t>
              </a:r>
              <a:endParaRPr lang="en-US" altLang="en-US" sz="1600" dirty="0">
                <a:solidFill>
                  <a:schemeClr val="accent1"/>
                </a:solidFill>
                <a:cs typeface="Arial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1C0339D-B5BE-F996-7F8F-BD416FAC706F}"/>
              </a:ext>
            </a:extLst>
          </p:cNvPr>
          <p:cNvSpPr txBox="1"/>
          <p:nvPr userDrawn="1"/>
        </p:nvSpPr>
        <p:spPr>
          <a:xfrm>
            <a:off x="7491046" y="1085244"/>
            <a:ext cx="4281854" cy="39703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800" b="0" cap="none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provision and receipt of the information in this publication (a) should not be considered legal advice, (b) does not create a lawyer-client relationship, and (c) should not be acted on without seeking professional counsel who have been informed of the specific facts. Prior results do not guarantee a similar outcome. Under the rules of certain jurisdictions, this communication may constitute “Attorney Advertising.”  </a:t>
            </a:r>
            <a:br>
              <a:rPr lang="en-US" sz="1800" b="0" cap="none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800" b="0" cap="none" baseline="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b="0" cap="none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© 2026 Saul Ewing LLP, a Delaware Limited Liability Partnership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FA57738-B9B7-4C97-5376-71898CEC639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606" y="4130329"/>
            <a:ext cx="4005080" cy="1069850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C56E588-8484-437F-A516-A41688682759}"/>
              </a:ext>
            </a:extLst>
          </p:cNvPr>
          <p:cNvCxnSpPr>
            <a:cxnSpLocks/>
          </p:cNvCxnSpPr>
          <p:nvPr userDrawn="1"/>
        </p:nvCxnSpPr>
        <p:spPr>
          <a:xfrm>
            <a:off x="937022" y="3771899"/>
            <a:ext cx="3599809" cy="0"/>
          </a:xfrm>
          <a:prstGeom prst="line">
            <a:avLst/>
          </a:prstGeom>
          <a:ln w="57150"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E009F51-D7BA-DCBB-FAEF-CA05EF158BDB}"/>
              </a:ext>
            </a:extLst>
          </p:cNvPr>
          <p:cNvSpPr txBox="1"/>
          <p:nvPr userDrawn="1"/>
        </p:nvSpPr>
        <p:spPr>
          <a:xfrm>
            <a:off x="478047" y="1418523"/>
            <a:ext cx="5816600" cy="186204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500" b="1" cap="all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512552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020F52-B887-4A1B-E007-6FB5EB37A199}"/>
              </a:ext>
            </a:extLst>
          </p:cNvPr>
          <p:cNvSpPr/>
          <p:nvPr userDrawn="1"/>
        </p:nvSpPr>
        <p:spPr>
          <a:xfrm>
            <a:off x="0" y="6245679"/>
            <a:ext cx="12192000" cy="6123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DM Sans" pitchFamily="2" charset="0"/>
            </a:endParaRP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0FD51B9C-EFAE-0683-4E1D-F22C77D97E4F}"/>
              </a:ext>
            </a:extLst>
          </p:cNvPr>
          <p:cNvSpPr txBox="1">
            <a:spLocks/>
          </p:cNvSpPr>
          <p:nvPr userDrawn="1"/>
        </p:nvSpPr>
        <p:spPr>
          <a:xfrm>
            <a:off x="10068658" y="6415121"/>
            <a:ext cx="1815192" cy="2508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DM Sans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alt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Saul Ewing LLP</a:t>
            </a:r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E06B1C42-2745-A700-AE30-597A1ADCE428}"/>
              </a:ext>
            </a:extLst>
          </p:cNvPr>
          <p:cNvSpPr txBox="1">
            <a:spLocks/>
          </p:cNvSpPr>
          <p:nvPr userDrawn="1"/>
        </p:nvSpPr>
        <p:spPr>
          <a:xfrm>
            <a:off x="308150" y="6426426"/>
            <a:ext cx="1815192" cy="2508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DM Sans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en-US" sz="1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saul.com</a:t>
            </a:r>
            <a:endParaRPr lang="en-US" altLang="en-US" sz="16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159553C-1B66-3951-CD91-2DE5FDABDD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1447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00" b="1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fld id="{DDB4B163-A19F-40D8-B271-33FDB32582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577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07" r:id="rId2"/>
    <p:sldLayoutId id="2147483650" r:id="rId3"/>
    <p:sldLayoutId id="2147483660" r:id="rId4"/>
    <p:sldLayoutId id="2147483701" r:id="rId5"/>
    <p:sldLayoutId id="2147483661" r:id="rId6"/>
    <p:sldLayoutId id="2147483663" r:id="rId7"/>
    <p:sldLayoutId id="2147483654" r:id="rId8"/>
    <p:sldLayoutId id="2147483653" r:id="rId9"/>
    <p:sldLayoutId id="2147483664" r:id="rId10"/>
    <p:sldLayoutId id="2147483669" r:id="rId11"/>
    <p:sldLayoutId id="2147483671" r:id="rId12"/>
    <p:sldLayoutId id="2147483672" r:id="rId13"/>
    <p:sldLayoutId id="2147483667" r:id="rId14"/>
    <p:sldLayoutId id="2147483673" r:id="rId15"/>
    <p:sldLayoutId id="2147483665" r:id="rId16"/>
    <p:sldLayoutId id="2147483666" r:id="rId17"/>
    <p:sldLayoutId id="2147483668" r:id="rId18"/>
    <p:sldLayoutId id="2147483670" r:id="rId19"/>
    <p:sldLayoutId id="2147483674" r:id="rId20"/>
    <p:sldLayoutId id="2147483703" r:id="rId21"/>
    <p:sldLayoutId id="2147483675" r:id="rId22"/>
    <p:sldLayoutId id="2147483658" r:id="rId23"/>
    <p:sldLayoutId id="2147483676" r:id="rId24"/>
    <p:sldLayoutId id="2147483704" r:id="rId25"/>
  </p:sldLayoutIdLst>
  <p:transition spd="slow">
    <p:wipe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inglefamily.fanniemae.com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guide.freddiemac.com/app/guide/section/1302.8" TargetMode="Externa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3D431-AC65-F2EE-FCBC-9193AA52C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414A8F4-CBDF-C8A5-B7D2-CCE7E005B8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8676" y="2389709"/>
            <a:ext cx="6735002" cy="31514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6000" dirty="0"/>
              <a:t>AI-Driven Litigation Risk in Consumer Financial Services</a:t>
            </a:r>
            <a:endParaRPr lang="en-US" sz="3600" dirty="0"/>
          </a:p>
        </p:txBody>
      </p: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585501D2-D441-12E5-F1F6-810D30341EB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4724400" y="6356350"/>
            <a:ext cx="2743200" cy="365125"/>
          </a:xfrm>
        </p:spPr>
        <p:txBody>
          <a:bodyPr/>
          <a:lstStyle/>
          <a:p>
            <a:fld id="{DDB4B163-A19F-40D8-B271-33FDB32582B6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DEF287BA-201E-BE3A-2F30-92AE9CDF4F76}"/>
              </a:ext>
            </a:extLst>
          </p:cNvPr>
          <p:cNvSpPr txBox="1">
            <a:spLocks/>
          </p:cNvSpPr>
          <p:nvPr/>
        </p:nvSpPr>
        <p:spPr>
          <a:xfrm>
            <a:off x="2343151" y="653505"/>
            <a:ext cx="6153150" cy="789325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ts val="5200"/>
              </a:lnSpc>
              <a:spcBef>
                <a:spcPct val="0"/>
              </a:spcBef>
              <a:buNone/>
              <a:defRPr sz="5500" b="1" kern="1200" cap="all" baseline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From Code to Courtroom:</a:t>
            </a:r>
          </a:p>
        </p:txBody>
      </p:sp>
      <p:pic>
        <p:nvPicPr>
          <p:cNvPr id="5" name="Graphic 4" descr="Shield Tick with solid fill">
            <a:extLst>
              <a:ext uri="{FF2B5EF4-FFF2-40B4-BE49-F238E27FC236}">
                <a16:creationId xmlns:a16="http://schemas.microsoft.com/office/drawing/2014/main" id="{6ABABA25-E6A2-E857-797E-FFED0D1BD6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7251" y="780843"/>
            <a:ext cx="1072095" cy="1072095"/>
          </a:xfrm>
          <a:prstGeom prst="rect">
            <a:avLst/>
          </a:prstGeom>
        </p:spPr>
      </p:pic>
      <p:sp>
        <p:nvSpPr>
          <p:cNvPr id="6" name="Subtitle 13">
            <a:extLst>
              <a:ext uri="{FF2B5EF4-FFF2-40B4-BE49-F238E27FC236}">
                <a16:creationId xmlns:a16="http://schemas.microsoft.com/office/drawing/2014/main" id="{6D611BF8-9960-55B4-8688-90C16755E422}"/>
              </a:ext>
            </a:extLst>
          </p:cNvPr>
          <p:cNvSpPr txBox="1">
            <a:spLocks/>
          </p:cNvSpPr>
          <p:nvPr/>
        </p:nvSpPr>
        <p:spPr>
          <a:xfrm>
            <a:off x="8011767" y="4510594"/>
            <a:ext cx="3762375" cy="103051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kern="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Jeremy Potter</a:t>
            </a:r>
            <a:br>
              <a:rPr lang="en-US" b="1" kern="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</a:br>
            <a:r>
              <a:rPr lang="en-US" kern="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Chief Business Officer</a:t>
            </a:r>
            <a:br>
              <a:rPr lang="en-US" kern="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</a:br>
            <a:r>
              <a:rPr lang="en-US" kern="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Kelley Blue Book Homes	</a:t>
            </a:r>
          </a:p>
          <a:p>
            <a:endParaRPr lang="en-US" kern="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8" name="Subtitle 13">
            <a:extLst>
              <a:ext uri="{FF2B5EF4-FFF2-40B4-BE49-F238E27FC236}">
                <a16:creationId xmlns:a16="http://schemas.microsoft.com/office/drawing/2014/main" id="{032AF16D-42C2-B873-7D1B-F2BC1EC94685}"/>
              </a:ext>
            </a:extLst>
          </p:cNvPr>
          <p:cNvSpPr txBox="1">
            <a:spLocks/>
          </p:cNvSpPr>
          <p:nvPr/>
        </p:nvSpPr>
        <p:spPr>
          <a:xfrm>
            <a:off x="8011767" y="2570667"/>
            <a:ext cx="3762375" cy="103051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kern="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Francis X. Riley III</a:t>
            </a:r>
            <a:br>
              <a:rPr lang="en-US" b="1" kern="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</a:br>
            <a:r>
              <a:rPr lang="en-US" kern="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Partner</a:t>
            </a:r>
            <a:br>
              <a:rPr lang="en-US" kern="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</a:br>
            <a:r>
              <a:rPr lang="en-US" kern="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Head of Consumer Financial Services Litigation Practice</a:t>
            </a:r>
            <a:br>
              <a:rPr lang="en-US" kern="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</a:br>
            <a:r>
              <a:rPr lang="en-US" kern="0" dirty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Saul Ewing</a:t>
            </a:r>
          </a:p>
          <a:p>
            <a:endParaRPr lang="en-US" kern="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  <a:p>
            <a:endParaRPr lang="en-US" kern="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073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ADB4-B3EB-D934-94DC-7067E09DB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0362DDA-0BF8-E7AF-369C-BAD7BE691B4D}"/>
              </a:ext>
            </a:extLst>
          </p:cNvPr>
          <p:cNvSpPr/>
          <p:nvPr/>
        </p:nvSpPr>
        <p:spPr>
          <a:xfrm>
            <a:off x="1964664" y="2443833"/>
            <a:ext cx="707149" cy="11399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DFB753B-4589-B3C9-65A9-4B769B0E93DA}"/>
              </a:ext>
            </a:extLst>
          </p:cNvPr>
          <p:cNvSpPr/>
          <p:nvPr/>
        </p:nvSpPr>
        <p:spPr>
          <a:xfrm>
            <a:off x="9199084" y="1253931"/>
            <a:ext cx="2663295" cy="1760399"/>
          </a:xfrm>
          <a:prstGeom prst="roundRect">
            <a:avLst/>
          </a:prstGeom>
          <a:solidFill>
            <a:schemeClr val="bg2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3AF86F-56CE-E91F-3EF1-9B0888C61AFB}"/>
              </a:ext>
            </a:extLst>
          </p:cNvPr>
          <p:cNvSpPr/>
          <p:nvPr/>
        </p:nvSpPr>
        <p:spPr>
          <a:xfrm>
            <a:off x="9252686" y="3267763"/>
            <a:ext cx="2556090" cy="255609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9CC24F94-9B42-5903-044B-1C77C6A651AA}"/>
              </a:ext>
            </a:extLst>
          </p:cNvPr>
          <p:cNvSpPr/>
          <p:nvPr/>
        </p:nvSpPr>
        <p:spPr>
          <a:xfrm>
            <a:off x="1490870" y="4527682"/>
            <a:ext cx="6850576" cy="1564009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en-US" sz="24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74D72C11-C852-7C0C-8341-E55104786E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16398" y="1646864"/>
            <a:ext cx="4101163" cy="326882"/>
          </a:xfrm>
        </p:spPr>
        <p:txBody>
          <a:bodyPr/>
          <a:lstStyle/>
          <a:p>
            <a:r>
              <a:rPr lang="en-US" sz="480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Matt Kohel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8565305D-511B-27F8-50CA-32EECB52A5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11636" y="2288649"/>
            <a:ext cx="4101163" cy="326882"/>
          </a:xfrm>
        </p:spPr>
        <p:txBody>
          <a:bodyPr/>
          <a:lstStyle/>
          <a:p>
            <a:r>
              <a:rPr lang="en-US" sz="240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Partner, Saul Ewing LLP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D135CB-D55D-155C-7D4E-F307EBA03A0F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DDB4B163-A19F-40D8-B271-33FDB32582B6}" type="slidenum">
              <a:rPr lang="en-US" smtClean="0"/>
              <a:pPr/>
              <a:t>2</a:t>
            </a:fld>
            <a:endParaRPr lang="en-US" sz="1400" dirty="0"/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9AE7F4A9-9865-4C5E-E3BC-D423E5E576C3}"/>
              </a:ext>
            </a:extLst>
          </p:cNvPr>
          <p:cNvSpPr txBox="1">
            <a:spLocks/>
          </p:cNvSpPr>
          <p:nvPr/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Speakers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CE618A5-4189-EDFE-154B-4559AD48451E}"/>
              </a:ext>
            </a:extLst>
          </p:cNvPr>
          <p:cNvSpPr/>
          <p:nvPr/>
        </p:nvSpPr>
        <p:spPr>
          <a:xfrm>
            <a:off x="2548421" y="1102705"/>
            <a:ext cx="6267450" cy="3073811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32">
            <a:extLst>
              <a:ext uri="{FF2B5EF4-FFF2-40B4-BE49-F238E27FC236}">
                <a16:creationId xmlns:a16="http://schemas.microsoft.com/office/drawing/2014/main" id="{400AD97C-A648-E531-F0AD-B066341799B3}"/>
              </a:ext>
            </a:extLst>
          </p:cNvPr>
          <p:cNvSpPr txBox="1">
            <a:spLocks/>
          </p:cNvSpPr>
          <p:nvPr/>
        </p:nvSpPr>
        <p:spPr>
          <a:xfrm>
            <a:off x="2794883" y="1236134"/>
            <a:ext cx="5663800" cy="12114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b="1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kern="0" dirty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Calibri" panose="020F0502020204030204" pitchFamily="34" charset="0"/>
              </a:rPr>
              <a:t>Francis X. Riley III</a:t>
            </a:r>
          </a:p>
        </p:txBody>
      </p:sp>
      <p:sp>
        <p:nvSpPr>
          <p:cNvPr id="12" name="Text Placeholder 33">
            <a:extLst>
              <a:ext uri="{FF2B5EF4-FFF2-40B4-BE49-F238E27FC236}">
                <a16:creationId xmlns:a16="http://schemas.microsoft.com/office/drawing/2014/main" id="{8D8ACA16-7EFC-FE9D-D769-02F88CCE0871}"/>
              </a:ext>
            </a:extLst>
          </p:cNvPr>
          <p:cNvSpPr txBox="1">
            <a:spLocks/>
          </p:cNvSpPr>
          <p:nvPr/>
        </p:nvSpPr>
        <p:spPr>
          <a:xfrm>
            <a:off x="2794883" y="1895115"/>
            <a:ext cx="4523735" cy="3268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b="0" i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400" i="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Partner</a:t>
            </a:r>
          </a:p>
          <a:p>
            <a:pPr>
              <a:spcBef>
                <a:spcPts val="0"/>
              </a:spcBef>
            </a:pPr>
            <a:r>
              <a:rPr lang="en-US" sz="2400" i="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Head of Consumer Financial Services Litigation Practice</a:t>
            </a:r>
          </a:p>
          <a:p>
            <a:pPr>
              <a:spcBef>
                <a:spcPts val="0"/>
              </a:spcBef>
            </a:pPr>
            <a:r>
              <a:rPr lang="en-US" sz="2400" i="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Saul Ewing LLP</a:t>
            </a:r>
          </a:p>
          <a:p>
            <a:pPr>
              <a:spcBef>
                <a:spcPts val="0"/>
              </a:spcBef>
            </a:pPr>
            <a:r>
              <a:rPr lang="en-US" sz="2400" i="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P: 609-452-3150</a:t>
            </a:r>
          </a:p>
          <a:p>
            <a:pPr>
              <a:spcBef>
                <a:spcPts val="0"/>
              </a:spcBef>
            </a:pPr>
            <a:r>
              <a:rPr lang="en-US" sz="2400" i="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E: francis.riley@saul.com</a:t>
            </a:r>
          </a:p>
        </p:txBody>
      </p:sp>
      <p:pic>
        <p:nvPicPr>
          <p:cNvPr id="13" name="Online Image Placeholder 50">
            <a:extLst>
              <a:ext uri="{FF2B5EF4-FFF2-40B4-BE49-F238E27FC236}">
                <a16:creationId xmlns:a16="http://schemas.microsoft.com/office/drawing/2014/main" id="{91B0477C-48F4-5449-D352-0B1093B61C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" b="54"/>
          <a:stretch/>
        </p:blipFill>
        <p:spPr>
          <a:xfrm>
            <a:off x="6740258" y="2130416"/>
            <a:ext cx="2198683" cy="2196294"/>
          </a:xfrm>
          <a:prstGeom prst="ellipse">
            <a:avLst/>
          </a:prstGeom>
          <a:solidFill>
            <a:schemeClr val="accent6"/>
          </a:solidFill>
          <a:ln w="76200">
            <a:solidFill>
              <a:schemeClr val="accent6"/>
            </a:solidFill>
          </a:ln>
          <a:effectLst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4C52347-F76B-3BD2-9D87-55B1FD389BBB}"/>
              </a:ext>
            </a:extLst>
          </p:cNvPr>
          <p:cNvSpPr txBox="1"/>
          <p:nvPr/>
        </p:nvSpPr>
        <p:spPr>
          <a:xfrm>
            <a:off x="9252686" y="1363383"/>
            <a:ext cx="26632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+mj-lt"/>
              </a:rPr>
              <a:t>SUBSCRIBE TO RECEIVE LEGAL UPDATES: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9B31B6-4703-FC9F-799F-98BE032DCBF4}"/>
              </a:ext>
            </a:extLst>
          </p:cNvPr>
          <p:cNvSpPr txBox="1"/>
          <p:nvPr/>
        </p:nvSpPr>
        <p:spPr>
          <a:xfrm>
            <a:off x="2932549" y="5229522"/>
            <a:ext cx="33985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Chief Business Officer</a:t>
            </a:r>
          </a:p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Kelley Blue Book Homes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D413766-D41C-E027-8AA3-A50F13553E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674" y="3288197"/>
            <a:ext cx="2535656" cy="2535656"/>
          </a:xfrm>
          <a:prstGeom prst="rect">
            <a:avLst/>
          </a:prstGeom>
        </p:spPr>
      </p:pic>
      <p:pic>
        <p:nvPicPr>
          <p:cNvPr id="51" name="Online Image Placeholder 50">
            <a:extLst>
              <a:ext uri="{FF2B5EF4-FFF2-40B4-BE49-F238E27FC236}">
                <a16:creationId xmlns:a16="http://schemas.microsoft.com/office/drawing/2014/main" id="{787CEA22-CB31-4F30-1714-5E09C07BC360}"/>
              </a:ext>
            </a:extLst>
          </p:cNvPr>
          <p:cNvPicPr>
            <a:picLocks noGrp="1" noChangeAspect="1"/>
          </p:cNvPicPr>
          <p:nvPr>
            <p:ph type="clipArt" sz="quarter" idx="39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1" b="431"/>
          <a:stretch/>
        </p:blipFill>
        <p:spPr>
          <a:xfrm>
            <a:off x="596200" y="3819873"/>
            <a:ext cx="2198683" cy="2196294"/>
          </a:xfrm>
          <a:prstGeom prst="ellipse">
            <a:avLst/>
          </a:prstGeom>
          <a:solidFill>
            <a:schemeClr val="accent6"/>
          </a:solidFill>
          <a:ln w="76200">
            <a:solidFill>
              <a:schemeClr val="accent6"/>
            </a:solidFill>
          </a:ln>
          <a:effectLst/>
        </p:spPr>
      </p:pic>
      <p:sp>
        <p:nvSpPr>
          <p:cNvPr id="6" name="Text Placeholder 32">
            <a:extLst>
              <a:ext uri="{FF2B5EF4-FFF2-40B4-BE49-F238E27FC236}">
                <a16:creationId xmlns:a16="http://schemas.microsoft.com/office/drawing/2014/main" id="{DBE791B4-378A-10C5-FCBC-3988F036F762}"/>
              </a:ext>
            </a:extLst>
          </p:cNvPr>
          <p:cNvSpPr txBox="1">
            <a:spLocks/>
          </p:cNvSpPr>
          <p:nvPr/>
        </p:nvSpPr>
        <p:spPr>
          <a:xfrm>
            <a:off x="2932549" y="4575469"/>
            <a:ext cx="5663800" cy="12114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b="1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kern="0" dirty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Calibri" panose="020F0502020204030204" pitchFamily="34" charset="0"/>
              </a:rPr>
              <a:t>Jeremy Potter</a:t>
            </a:r>
          </a:p>
        </p:txBody>
      </p:sp>
    </p:spTree>
    <p:extLst>
      <p:ext uri="{BB962C8B-B14F-4D97-AF65-F5344CB8AC3E}">
        <p14:creationId xmlns:p14="http://schemas.microsoft.com/office/powerpoint/2010/main" val="425386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670E4-8816-EBB1-4276-AA6F322FB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1C9AE3B-E71D-29B6-D2D9-CC4EBAB4290E}"/>
              </a:ext>
            </a:extLst>
          </p:cNvPr>
          <p:cNvSpPr/>
          <p:nvPr/>
        </p:nvSpPr>
        <p:spPr>
          <a:xfrm>
            <a:off x="266700" y="1166144"/>
            <a:ext cx="11658600" cy="1087342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5CEF8B0-43CD-394A-4712-4400ED9D149D}"/>
              </a:ext>
            </a:extLst>
          </p:cNvPr>
          <p:cNvSpPr/>
          <p:nvPr/>
        </p:nvSpPr>
        <p:spPr>
          <a:xfrm>
            <a:off x="266700" y="2417556"/>
            <a:ext cx="11658600" cy="1087342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C053AB5-AC1C-EF5F-85D9-D773073B473A}"/>
              </a:ext>
            </a:extLst>
          </p:cNvPr>
          <p:cNvSpPr/>
          <p:nvPr/>
        </p:nvSpPr>
        <p:spPr>
          <a:xfrm>
            <a:off x="266700" y="3668968"/>
            <a:ext cx="11658600" cy="1087342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867A5D7-8253-2F97-BABD-1A2AD3F1578E}"/>
              </a:ext>
            </a:extLst>
          </p:cNvPr>
          <p:cNvSpPr/>
          <p:nvPr/>
        </p:nvSpPr>
        <p:spPr>
          <a:xfrm>
            <a:off x="266700" y="4920380"/>
            <a:ext cx="11658600" cy="1087342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2C1231-E4D1-E076-F6A7-7B2051C62E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86151" y="1245346"/>
            <a:ext cx="9625778" cy="928937"/>
          </a:xfrm>
        </p:spPr>
        <p:txBody>
          <a:bodyPr/>
          <a:lstStyle/>
          <a:p>
            <a:pPr lvl="0"/>
            <a:r>
              <a:rPr lang="en-US" sz="2400" dirty="0"/>
              <a:t>Where AI use in loan origination and servicing creates private litigation exposure</a:t>
            </a:r>
            <a:r>
              <a:rPr lang="en-US" sz="2000" dirty="0"/>
              <a:t>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E5F11-1FF8-BB5F-05BD-64B4FACBD01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603099" y="2462393"/>
            <a:ext cx="9625778" cy="997667"/>
          </a:xfrm>
        </p:spPr>
        <p:txBody>
          <a:bodyPr/>
          <a:lstStyle/>
          <a:p>
            <a:pPr lvl="0"/>
            <a:r>
              <a:rPr lang="en-US" sz="2400" dirty="0"/>
              <a:t>How state consumer protection statutes are being leveraged against AI-driven practices.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3178E2-8D6F-345E-E74C-7DE26E7A33C1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1586151" y="3720094"/>
            <a:ext cx="9625778" cy="997667"/>
          </a:xfrm>
        </p:spPr>
        <p:txBody>
          <a:bodyPr/>
          <a:lstStyle/>
          <a:p>
            <a:pPr lvl="0"/>
            <a:r>
              <a:rPr lang="en-US" sz="2400" dirty="0"/>
              <a:t>Emerging AI-specific state laws and how they expand theories of liability.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B1F527D-1AEE-367D-CD8D-B8CC5794C0CE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1586151" y="4972705"/>
            <a:ext cx="9625778" cy="997667"/>
          </a:xfrm>
        </p:spPr>
        <p:txBody>
          <a:bodyPr/>
          <a:lstStyle/>
          <a:p>
            <a:pPr lvl="0"/>
            <a:r>
              <a:rPr lang="en-US" sz="2400" dirty="0"/>
              <a:t>Litigation patterns developing in AI-related consumer finance cases.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19DAD2C-D07D-5AF7-DEBD-4663804744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/>
            <a:r>
              <a:rPr lang="en-US" dirty="0"/>
              <a:t>What We’ll Cover Today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B0D309C-AF1A-68D6-9BA5-93185F08EA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23599" y="1300657"/>
            <a:ext cx="822601" cy="818316"/>
          </a:xfrm>
          <a:solidFill>
            <a:schemeClr val="bg1"/>
          </a:solidFill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1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5DF1A61-4B42-6010-DE5C-FA62F863F7A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123" y="2552069"/>
            <a:ext cx="822601" cy="818316"/>
          </a:xfrm>
          <a:solidFill>
            <a:schemeClr val="bg1"/>
          </a:solidFill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2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9F3F76D-48D7-862B-C143-322D6B70977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5125" y="3806331"/>
            <a:ext cx="822601" cy="818316"/>
          </a:xfrm>
          <a:solidFill>
            <a:schemeClr val="bg1"/>
          </a:solidFill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3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A0EA0DC-D97D-602B-C9AC-5302E88A8E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5124" y="5062381"/>
            <a:ext cx="822601" cy="818316"/>
          </a:xfrm>
          <a:solidFill>
            <a:schemeClr val="bg1"/>
          </a:solidFill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55416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0012C-583D-08F8-B061-2399E72DB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4BA8B60-678D-9329-925F-26ADB9B98B1B}"/>
              </a:ext>
            </a:extLst>
          </p:cNvPr>
          <p:cNvSpPr/>
          <p:nvPr/>
        </p:nvSpPr>
        <p:spPr>
          <a:xfrm>
            <a:off x="266700" y="1112245"/>
            <a:ext cx="11658600" cy="4990382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CC66A00-79CC-CB47-5AAD-69B4ABB199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46559" y="1434905"/>
            <a:ext cx="9665370" cy="605835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Fannie and Freddie AI Guidance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63F4F0-48F5-F9C4-70B9-94718DE935C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546559" y="2176163"/>
            <a:ext cx="9665370" cy="605835"/>
          </a:xfrm>
        </p:spPr>
        <p:txBody>
          <a:bodyPr/>
          <a:lstStyle/>
          <a:p>
            <a:r>
              <a:rPr lang="en-US" b="1" dirty="0"/>
              <a:t>New Jersey Consumer Fraud Act (CFA) – N.J.S.A. 56:8-1 et seq.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A1C21F-4413-5756-B4E8-80CE30930F89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1546559" y="2917421"/>
            <a:ext cx="9665370" cy="605835"/>
          </a:xfrm>
        </p:spPr>
        <p:txBody>
          <a:bodyPr/>
          <a:lstStyle/>
          <a:p>
            <a:r>
              <a:rPr lang="en-US" b="1" dirty="0"/>
              <a:t>Pennsylvania UTPCPL – 73 P.S. § 201-1 et seq.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FB0CC12-B2A7-3DC6-E896-377BA3B567DD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1546559" y="3690973"/>
            <a:ext cx="9665370" cy="605835"/>
          </a:xfrm>
        </p:spPr>
        <p:txBody>
          <a:bodyPr/>
          <a:lstStyle/>
          <a:p>
            <a:r>
              <a:rPr lang="en-US" b="1" dirty="0"/>
              <a:t>New York General Business Law § 349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6AFD3A4-A0A4-7254-4FFA-0D908EE99B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/>
            <a:r>
              <a:rPr lang="en-US" dirty="0"/>
              <a:t>Risk Exposure Under State Consumer Protection Statute</a:t>
            </a:r>
            <a:endParaRPr lang="en-US" sz="28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28B55A9-C9AE-C104-9127-2E0773647FC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6600" y="1434315"/>
            <a:ext cx="609600" cy="606425"/>
          </a:xfrm>
          <a:solidFill>
            <a:schemeClr val="bg1"/>
          </a:solidFill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A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5958031-5900-C862-2004-18736B131D4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26661" y="2163451"/>
            <a:ext cx="609600" cy="606425"/>
          </a:xfrm>
          <a:solidFill>
            <a:schemeClr val="bg1"/>
          </a:solidFill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B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29D0292-9EF5-B48D-7EAA-68A10A24B8D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28126" y="2920638"/>
            <a:ext cx="609600" cy="606425"/>
          </a:xfrm>
          <a:solidFill>
            <a:schemeClr val="bg1"/>
          </a:solidFill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C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7D57911-86DD-71D6-4400-418724AC364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9775" y="3690973"/>
            <a:ext cx="609600" cy="606425"/>
          </a:xfrm>
          <a:solidFill>
            <a:schemeClr val="bg1"/>
          </a:solidFill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D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72382F44-209F-AAC6-B168-2425D54CA9A7}"/>
              </a:ext>
            </a:extLst>
          </p:cNvPr>
          <p:cNvSpPr txBox="1">
            <a:spLocks/>
          </p:cNvSpPr>
          <p:nvPr/>
        </p:nvSpPr>
        <p:spPr>
          <a:xfrm>
            <a:off x="736600" y="4453554"/>
            <a:ext cx="609600" cy="606425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5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6"/>
                </a:solidFill>
              </a:rPr>
              <a:t>E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C15C6A52-0889-8666-8995-5E7E854B2561}"/>
              </a:ext>
            </a:extLst>
          </p:cNvPr>
          <p:cNvSpPr txBox="1">
            <a:spLocks/>
          </p:cNvSpPr>
          <p:nvPr/>
        </p:nvSpPr>
        <p:spPr>
          <a:xfrm>
            <a:off x="1546559" y="4454144"/>
            <a:ext cx="9665370" cy="60583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kern="1200">
                <a:solidFill>
                  <a:schemeClr val="dk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Massachusetts Chapter 93A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0A074683-3ECA-59D0-9D99-13E0CE200410}"/>
              </a:ext>
            </a:extLst>
          </p:cNvPr>
          <p:cNvSpPr txBox="1">
            <a:spLocks/>
          </p:cNvSpPr>
          <p:nvPr/>
        </p:nvSpPr>
        <p:spPr>
          <a:xfrm>
            <a:off x="736600" y="5215545"/>
            <a:ext cx="609600" cy="606425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5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6"/>
                </a:solidFill>
              </a:rPr>
              <a:t>F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588A6BB3-C69D-BFFC-CED7-87A95FB459F7}"/>
              </a:ext>
            </a:extLst>
          </p:cNvPr>
          <p:cNvSpPr txBox="1">
            <a:spLocks/>
          </p:cNvSpPr>
          <p:nvPr/>
        </p:nvSpPr>
        <p:spPr>
          <a:xfrm>
            <a:off x="1546559" y="5216135"/>
            <a:ext cx="9665370" cy="60583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kern="1200">
                <a:solidFill>
                  <a:schemeClr val="dk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California – CLRA &amp; Related Consumer Statutes</a:t>
            </a:r>
          </a:p>
        </p:txBody>
      </p:sp>
    </p:spTree>
    <p:extLst>
      <p:ext uri="{BB962C8B-B14F-4D97-AF65-F5344CB8AC3E}">
        <p14:creationId xmlns:p14="http://schemas.microsoft.com/office/powerpoint/2010/main" val="730783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B0D9B-D68C-59A0-0768-426F33032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6BAE0A72-10E1-193D-8245-18008B1537E3}"/>
              </a:ext>
            </a:extLst>
          </p:cNvPr>
          <p:cNvSpPr/>
          <p:nvPr/>
        </p:nvSpPr>
        <p:spPr>
          <a:xfrm>
            <a:off x="266700" y="2802835"/>
            <a:ext cx="11658600" cy="3339547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F6C8DF8-A2A0-EE81-A7BA-B9B1F95309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2026 Fannie Mae Lender Letter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8991A583-9878-9190-C189-3A0F711FCEC7}"/>
              </a:ext>
            </a:extLst>
          </p:cNvPr>
          <p:cNvSpPr txBox="1">
            <a:spLocks/>
          </p:cNvSpPr>
          <p:nvPr/>
        </p:nvSpPr>
        <p:spPr>
          <a:xfrm>
            <a:off x="471487" y="2971800"/>
            <a:ext cx="10820400" cy="3022872"/>
          </a:xfrm>
          <a:prstGeom prst="rect">
            <a:avLst/>
          </a:prstGeom>
          <a:noFill/>
          <a:ln>
            <a:noFill/>
          </a:ln>
          <a:effectLst/>
        </p:spPr>
        <p:txBody>
          <a:bodyPr numCol="2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kern="1200">
                <a:solidFill>
                  <a:schemeClr val="dk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Maintain written policies and procedures covering development, implementation, use, maintenance, and risk measurement/management of any AI/ML system. At a minimum those policies must: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be transparent and communicated to relevant personnel;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incorporate characteristics of trustworthy and ethical AI/ML;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reflect legal and regulatory requirements;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align risk management with the institution’s risk tolerance; and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have designated owner(s) who implement, maintain, and review them at least annually for legal compliance and industry best practices.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Comply with Fannie Mae’s Information Security and Business Resiliency Supplement.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Apply governance to subcontractors and vendors that is no less protective than the above requirements.</a:t>
            </a:r>
            <a:endParaRPr lang="en-US" sz="1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7A815F-59FE-1FD5-009F-18712328F28F}"/>
              </a:ext>
            </a:extLst>
          </p:cNvPr>
          <p:cNvSpPr txBox="1"/>
          <p:nvPr/>
        </p:nvSpPr>
        <p:spPr>
          <a:xfrm>
            <a:off x="471487" y="1087137"/>
            <a:ext cx="1145381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Fannie Mae Lender Letter LL-2026-04 (April 8, 2026)</a:t>
            </a:r>
            <a:r>
              <a:rPr lang="en-US" sz="2000" dirty="0"/>
              <a:t>:  Framework for Seller/Servicers’ use of artificial intelligence and/or machine learning (AI/ML) in origination </a:t>
            </a:r>
            <a:r>
              <a:rPr lang="en-US" sz="2000" u="sng" dirty="0"/>
              <a:t>and</a:t>
            </a:r>
            <a:r>
              <a:rPr lang="en-US" sz="2000" dirty="0"/>
              <a:t> servicing of loans sold to or guaranteed by Fannie Mae.  (</a:t>
            </a:r>
            <a:r>
              <a:rPr lang="en-US" sz="2000" dirty="0">
                <a:hlinkClick r:id="rId3"/>
              </a:rPr>
              <a:t>singlefamily.fanniemae.com</a:t>
            </a:r>
            <a:r>
              <a:rPr lang="en-US" sz="2000" u="sng" dirty="0">
                <a:hlinkClick r:id="rId3"/>
              </a:rPr>
              <a:t>) </a:t>
            </a:r>
            <a:endParaRPr lang="en-US" sz="2000" u="sng" dirty="0"/>
          </a:p>
          <a:p>
            <a:r>
              <a:rPr lang="en-US" sz="2000" dirty="0"/>
              <a:t>Effective: August 2026. No ban or pre-approve specific tools. Requires AI/ML used in connection to comply with applicable law and the Lender Contract, </a:t>
            </a:r>
            <a:r>
              <a:rPr lang="en-US" sz="2000" i="1" dirty="0"/>
              <a:t>plus</a:t>
            </a:r>
            <a:r>
              <a:rPr lang="en-US" sz="2000" dirty="0"/>
              <a:t> these additional obligations: </a:t>
            </a:r>
          </a:p>
        </p:txBody>
      </p:sp>
    </p:spTree>
    <p:extLst>
      <p:ext uri="{BB962C8B-B14F-4D97-AF65-F5344CB8AC3E}">
        <p14:creationId xmlns:p14="http://schemas.microsoft.com/office/powerpoint/2010/main" val="2494347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AE1DE-68B9-883B-536F-E8712D62C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5F037BA5-2E8D-7E4F-FDD3-E7F2D279208F}"/>
              </a:ext>
            </a:extLst>
          </p:cNvPr>
          <p:cNvSpPr/>
          <p:nvPr/>
        </p:nvSpPr>
        <p:spPr>
          <a:xfrm>
            <a:off x="266700" y="1232452"/>
            <a:ext cx="11658600" cy="2584174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AEC7FC5-BF13-BBD9-5786-7A216E5F91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2026 Fannie Mae Lender Letter [cont.]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5DC1D766-DD4D-14F9-65F9-6D791C2DA504}"/>
              </a:ext>
            </a:extLst>
          </p:cNvPr>
          <p:cNvSpPr txBox="1">
            <a:spLocks/>
          </p:cNvSpPr>
          <p:nvPr/>
        </p:nvSpPr>
        <p:spPr>
          <a:xfrm>
            <a:off x="685800" y="1723238"/>
            <a:ext cx="10820400" cy="1486348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kern="1200">
                <a:solidFill>
                  <a:schemeClr val="dk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2400"/>
              </a:spcAft>
            </a:pPr>
            <a:r>
              <a:rPr lang="en-US" sz="2800" dirty="0"/>
              <a:t>Upon Fannie Mae’s request, the seller/servicer must promptly disclose the types of AI/ML used, the purpose and manner of use, the safeguards in place, and any other information Fannie Mae requires. 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DB5E498-1B67-3828-67BA-DCED8C6AC62C}"/>
              </a:ext>
            </a:extLst>
          </p:cNvPr>
          <p:cNvSpPr/>
          <p:nvPr/>
        </p:nvSpPr>
        <p:spPr>
          <a:xfrm>
            <a:off x="266700" y="4088894"/>
            <a:ext cx="11658600" cy="1857415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A6EE38-8F64-0D3E-6AE5-C7F762161E48}"/>
              </a:ext>
            </a:extLst>
          </p:cNvPr>
          <p:cNvSpPr txBox="1">
            <a:spLocks/>
          </p:cNvSpPr>
          <p:nvPr/>
        </p:nvSpPr>
        <p:spPr>
          <a:xfrm>
            <a:off x="685800" y="4307412"/>
            <a:ext cx="10820400" cy="116232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kern="1200">
                <a:solidFill>
                  <a:schemeClr val="dk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dirty="0"/>
              <a:t>Fannie Mae Multifamily issued a parallel Lender Letter with essentially the same requirements for multifamily lenders.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585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1D1BA005-AEB0-2B81-22BD-C3FCECA19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Freddie Guidance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1F68FAB-992F-0D99-6D70-BF2EB5AD58F7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dirty="0"/>
              <a:t>Freddie Mac’s artificial intelligence guidance requires approved single-family sellers and servicers to implement a comprehensive risk management and governance framework for any AI or machine learning (ML) systems used in loan origination or servicing. </a:t>
            </a:r>
          </a:p>
          <a:p>
            <a:pPr marL="0" indent="0">
              <a:buNone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https://guide.freddiemac.com/app/guide/section/1302.8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 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683AFB1-7CE4-06C0-BB34-65294A6E07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4B163-A19F-40D8-B271-33FDB32582B6}" type="slidenum">
              <a:rPr lang="en-US" smtClean="0"/>
              <a:pPr/>
              <a:t>7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17463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C935B-19A1-270B-AECB-8008A6258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736F9D-D1A7-944D-A03A-8F9151A1E0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79543" y="1530627"/>
            <a:ext cx="5405171" cy="4492486"/>
          </a:xfrm>
          <a:prstGeom prst="roundRect">
            <a:avLst/>
          </a:prstGeom>
          <a:solidFill>
            <a:schemeClr val="accent5"/>
          </a:solidFill>
        </p:spPr>
        <p:txBody>
          <a:bodyPr/>
          <a:lstStyle/>
          <a:p>
            <a:endParaRPr lang="en-US" sz="2400" b="1" dirty="0"/>
          </a:p>
          <a:p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58C29-3383-8813-86D6-347BD21785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7286" y="1530627"/>
            <a:ext cx="5872843" cy="4492485"/>
          </a:xfrm>
          <a:prstGeom prst="round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endParaRPr lang="en-US" sz="2400" kern="100" dirty="0">
              <a:solidFill>
                <a:srgbClr val="000000"/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2400" kern="100" dirty="0">
                <a:solidFill>
                  <a:srgbClr val="00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Allegations of deceptive AI-driven marketing (“instant approval,” “bias-free decisions,” “objective underwriting”).</a:t>
            </a:r>
          </a:p>
          <a:p>
            <a:pPr>
              <a:lnSpc>
                <a:spcPct val="100000"/>
              </a:lnSpc>
            </a:pPr>
            <a:r>
              <a:rPr lang="en-US" sz="2400" kern="100" dirty="0">
                <a:solidFill>
                  <a:srgbClr val="00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Failure to disclose material limitations of automated underwriting or servicing tools.</a:t>
            </a:r>
          </a:p>
          <a:p>
            <a:pPr marL="57150" indent="-285750">
              <a:lnSpc>
                <a:spcPct val="100000"/>
              </a:lnSpc>
            </a:pPr>
            <a:r>
              <a:rPr lang="en-US" sz="2400" kern="100" dirty="0">
                <a:solidFill>
                  <a:srgbClr val="00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Automated account actions causing ascertainable loss.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29A0941-1DB0-156D-648E-CCB2F6DEC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Jersey Consumer Fraud Act (CFA) – N.J.S.A. 56:8-1 et seq.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F5ADDB9-72C0-EAA6-1FE1-86618085598E}"/>
              </a:ext>
            </a:extLst>
          </p:cNvPr>
          <p:cNvSpPr txBox="1"/>
          <p:nvPr/>
        </p:nvSpPr>
        <p:spPr>
          <a:xfrm>
            <a:off x="6971503" y="2526197"/>
            <a:ext cx="4174494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4572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kern="100" dirty="0">
                <a:solidFill>
                  <a:srgbClr val="00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Treble damages.</a:t>
            </a:r>
          </a:p>
          <a:p>
            <a:pPr marL="228600" indent="-4572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kern="100" dirty="0">
                <a:solidFill>
                  <a:srgbClr val="00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Attorneys’ fees.</a:t>
            </a:r>
          </a:p>
          <a:p>
            <a:pPr marL="228600" indent="-4572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kern="100" dirty="0">
                <a:solidFill>
                  <a:srgbClr val="00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Broad definition of “unlawful practice.”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E76AC2D-47A1-3632-C7C7-054D0390D168}"/>
              </a:ext>
            </a:extLst>
          </p:cNvPr>
          <p:cNvSpPr/>
          <p:nvPr/>
        </p:nvSpPr>
        <p:spPr>
          <a:xfrm>
            <a:off x="7035185" y="1259517"/>
            <a:ext cx="2879078" cy="704986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E6E7B4F9-DC4D-857F-D5AD-A73FCE6409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25391" y="1386198"/>
            <a:ext cx="2609213" cy="578304"/>
          </a:xfrm>
        </p:spPr>
        <p:txBody>
          <a:bodyPr/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+mj-lt"/>
              </a:rPr>
              <a:t>Exposure Drivers: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076FC46-D87B-CE69-A3A0-178FACDBDC28}"/>
              </a:ext>
            </a:extLst>
          </p:cNvPr>
          <p:cNvSpPr/>
          <p:nvPr/>
        </p:nvSpPr>
        <p:spPr>
          <a:xfrm>
            <a:off x="838200" y="1259517"/>
            <a:ext cx="2879078" cy="704986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076415FA-0FE0-2A83-517B-3A01DE6F979C}"/>
              </a:ext>
            </a:extLst>
          </p:cNvPr>
          <p:cNvSpPr txBox="1">
            <a:spLocks/>
          </p:cNvSpPr>
          <p:nvPr/>
        </p:nvSpPr>
        <p:spPr>
          <a:xfrm>
            <a:off x="928406" y="1386198"/>
            <a:ext cx="2609213" cy="578304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chemeClr val="tx2"/>
                </a:solidFill>
                <a:latin typeface="+mj-lt"/>
              </a:rPr>
              <a:t>Risk Themes:</a:t>
            </a:r>
          </a:p>
        </p:txBody>
      </p:sp>
    </p:spTree>
    <p:extLst>
      <p:ext uri="{BB962C8B-B14F-4D97-AF65-F5344CB8AC3E}">
        <p14:creationId xmlns:p14="http://schemas.microsoft.com/office/powerpoint/2010/main" val="3657074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1CD1B-4F8B-ED9A-91D1-5D6191BE4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1D70B29D-1B88-58EC-691B-953C87815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661"/>
            <a:ext cx="12192000" cy="5295577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B4BA1A34-4769-43A3-02FE-19CC9AAC567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DB4B163-A19F-40D8-B271-33FDB32582B6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CD91EFA-6E6D-0CBA-2C47-4E7D2364A319}"/>
              </a:ext>
            </a:extLst>
          </p:cNvPr>
          <p:cNvSpPr/>
          <p:nvPr/>
        </p:nvSpPr>
        <p:spPr>
          <a:xfrm>
            <a:off x="600075" y="1190580"/>
            <a:ext cx="10991850" cy="337141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/>
              <a:t>Repurchase &amp; Compliance Risk: Algorithmic errors driving loan buyback and fair lending exposure.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C3BF9D9-1497-4EF6-377C-775D655F9D67}"/>
              </a:ext>
            </a:extLst>
          </p:cNvPr>
          <p:cNvSpPr txBox="1"/>
          <p:nvPr/>
        </p:nvSpPr>
        <p:spPr>
          <a:xfrm>
            <a:off x="1226186" y="1460517"/>
            <a:ext cx="8712811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en-US" sz="2800" b="1" dirty="0"/>
              <a:t>Risk Themes: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Alleged deceptive conduct in automated loan modification or hardship processing.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Misleading chatbot interactions.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Representations about speed, personalization, or approval likelihood.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6E3E4C0-F5B4-7318-2069-F03C111878BD}"/>
              </a:ext>
            </a:extLst>
          </p:cNvPr>
          <p:cNvSpPr/>
          <p:nvPr/>
        </p:nvSpPr>
        <p:spPr>
          <a:xfrm>
            <a:off x="600074" y="4793326"/>
            <a:ext cx="10991849" cy="1253139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D8B09C-EF95-EC41-23AE-EE8E56B12F74}"/>
              </a:ext>
            </a:extLst>
          </p:cNvPr>
          <p:cNvSpPr txBox="1"/>
          <p:nvPr/>
        </p:nvSpPr>
        <p:spPr>
          <a:xfrm>
            <a:off x="838200" y="5105095"/>
            <a:ext cx="104924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+mj-lt"/>
              </a:rPr>
              <a:t>KEY ISSUE: </a:t>
            </a:r>
            <a:r>
              <a:rPr lang="en-US" sz="2400" dirty="0"/>
              <a:t>Justifiable reliance in digital and AI-mediated communications.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D4567331-47F3-4BAA-5D84-9C4AD07E90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-7816"/>
            <a:ext cx="10086975" cy="987879"/>
          </a:xfrm>
        </p:spPr>
        <p:txBody>
          <a:bodyPr/>
          <a:lstStyle/>
          <a:p>
            <a:pPr marL="0"/>
            <a:r>
              <a:rPr lang="en-US" dirty="0"/>
              <a:t>Pennsylvania UTPCPL – 73 P.S. § 201-1 et seq.</a:t>
            </a:r>
          </a:p>
        </p:txBody>
      </p:sp>
    </p:spTree>
    <p:extLst>
      <p:ext uri="{BB962C8B-B14F-4D97-AF65-F5344CB8AC3E}">
        <p14:creationId xmlns:p14="http://schemas.microsoft.com/office/powerpoint/2010/main" val="363267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F769B-9D04-46FD-507B-A8927790A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501F52D-3F64-1E0B-EDD0-6A4710C068FC}"/>
              </a:ext>
            </a:extLst>
          </p:cNvPr>
          <p:cNvSpPr/>
          <p:nvPr/>
        </p:nvSpPr>
        <p:spPr>
          <a:xfrm>
            <a:off x="0" y="952500"/>
            <a:ext cx="12192000" cy="53149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49E4A0C7-22CF-E26A-3DAE-F8F8D1CD70C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DB4B163-A19F-40D8-B271-33FDB32582B6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81F58A5-BBD3-E9B3-5BC5-D4C146BE58E4}"/>
              </a:ext>
            </a:extLst>
          </p:cNvPr>
          <p:cNvSpPr/>
          <p:nvPr/>
        </p:nvSpPr>
        <p:spPr>
          <a:xfrm>
            <a:off x="600075" y="1094144"/>
            <a:ext cx="10991850" cy="335207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/>
              <a:t>Repurchase &amp; Compliance Risk: Algorithmic errors driving loan buyback and fair lending exposure.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17083A2-5E6B-E459-AFD5-9A06AF2CABF5}"/>
              </a:ext>
            </a:extLst>
          </p:cNvPr>
          <p:cNvSpPr txBox="1"/>
          <p:nvPr/>
        </p:nvSpPr>
        <p:spPr>
          <a:xfrm>
            <a:off x="1226186" y="1249602"/>
            <a:ext cx="871281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en-US" sz="2800" b="1" dirty="0"/>
              <a:t>Risk Themes:</a:t>
            </a:r>
          </a:p>
          <a:p>
            <a:pPr marL="457200" lvl="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“Consumer-oriented” AI practices with allegedly misleading effects.</a:t>
            </a:r>
          </a:p>
          <a:p>
            <a:pPr marL="457200" lvl="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Failure to disclose automated decisioning affecting account access.</a:t>
            </a:r>
          </a:p>
          <a:p>
            <a:pPr marL="457200" lvl="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Algorithmic pricing or risk-based servicing framed as deceptive.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6617420-DD7F-F50D-3362-06B55E0101F7}"/>
              </a:ext>
            </a:extLst>
          </p:cNvPr>
          <p:cNvSpPr/>
          <p:nvPr/>
        </p:nvSpPr>
        <p:spPr>
          <a:xfrm>
            <a:off x="600074" y="4630497"/>
            <a:ext cx="10991849" cy="1422433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630BE9-568E-520B-9B8C-322405BBB82C}"/>
              </a:ext>
            </a:extLst>
          </p:cNvPr>
          <p:cNvSpPr txBox="1"/>
          <p:nvPr/>
        </p:nvSpPr>
        <p:spPr>
          <a:xfrm>
            <a:off x="838201" y="4710925"/>
            <a:ext cx="10333382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+mj-lt"/>
              </a:rPr>
              <a:t>EXPOSURE: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Statutory damages.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Strong class certification potential due to uniform automated conduct.</a:t>
            </a:r>
            <a:endParaRPr lang="en-US" sz="2800" dirty="0"/>
          </a:p>
          <a:p>
            <a:pPr marL="0" indent="0" algn="ctr">
              <a:buNone/>
            </a:pPr>
            <a:endParaRPr lang="en-US" sz="3200" b="1" dirty="0">
              <a:latin typeface="+mj-lt"/>
            </a:endParaRP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7CEE8613-C65E-0A17-9058-BFCB54399F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-7816"/>
            <a:ext cx="10086975" cy="987879"/>
          </a:xfrm>
        </p:spPr>
        <p:txBody>
          <a:bodyPr/>
          <a:lstStyle/>
          <a:p>
            <a:pPr marL="0"/>
            <a:r>
              <a:rPr lang="en-US" dirty="0"/>
              <a:t>New York General Business Law § 349</a:t>
            </a:r>
          </a:p>
        </p:txBody>
      </p:sp>
    </p:spTree>
    <p:extLst>
      <p:ext uri="{BB962C8B-B14F-4D97-AF65-F5344CB8AC3E}">
        <p14:creationId xmlns:p14="http://schemas.microsoft.com/office/powerpoint/2010/main" val="2011020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DA462-4141-4076-E58E-245B681DD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lide Number Placeholder 45">
            <a:extLst>
              <a:ext uri="{FF2B5EF4-FFF2-40B4-BE49-F238E27FC236}">
                <a16:creationId xmlns:a16="http://schemas.microsoft.com/office/drawing/2014/main" id="{719DC107-7A1A-D9BA-2874-465802957B16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4414471" y="6356350"/>
            <a:ext cx="2743200" cy="365125"/>
          </a:xfrm>
        </p:spPr>
        <p:txBody>
          <a:bodyPr/>
          <a:lstStyle/>
          <a:p>
            <a:fld id="{DDB4B163-A19F-40D8-B271-33FDB32582B6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9C2DF3E9-85AC-CFA5-C232-708A081307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66875" y="1110616"/>
            <a:ext cx="9897588" cy="2889883"/>
          </a:xfrm>
          <a:prstGeom prst="roundRect">
            <a:avLst/>
          </a:prstGeo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4000" dirty="0">
                <a:solidFill>
                  <a:schemeClr val="accent6"/>
                </a:solidFill>
                <a:latin typeface="+mj-lt"/>
              </a:rPr>
              <a:t>RISK THEMES: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Automated servicing errors affecting payment processing or late fees.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AI-generated collection communications.</a:t>
            </a:r>
          </a:p>
          <a:p>
            <a:pPr lvl="1">
              <a:spcBef>
                <a:spcPts val="0"/>
              </a:spcBef>
            </a:pPr>
            <a:r>
              <a:rPr lang="en-US" dirty="0"/>
              <a:t>Allegations of unfair or oppressive automated conduct.</a:t>
            </a:r>
          </a:p>
        </p:txBody>
      </p:sp>
      <p:sp>
        <p:nvSpPr>
          <p:cNvPr id="48" name="Title 47">
            <a:extLst>
              <a:ext uri="{FF2B5EF4-FFF2-40B4-BE49-F238E27FC236}">
                <a16:creationId xmlns:a16="http://schemas.microsoft.com/office/drawing/2014/main" id="{C3533F7E-C545-B310-1F2C-CC53BA05F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Massachusetts Chapter 93A</a:t>
            </a:r>
            <a:endParaRPr lang="en-US" dirty="0"/>
          </a:p>
        </p:txBody>
      </p:sp>
      <p:sp>
        <p:nvSpPr>
          <p:cNvPr id="12" name="Text Placeholder 48">
            <a:extLst>
              <a:ext uri="{FF2B5EF4-FFF2-40B4-BE49-F238E27FC236}">
                <a16:creationId xmlns:a16="http://schemas.microsoft.com/office/drawing/2014/main" id="{D0C56C58-E163-22E7-019E-C70743088DC0}"/>
              </a:ext>
            </a:extLst>
          </p:cNvPr>
          <p:cNvSpPr txBox="1">
            <a:spLocks/>
          </p:cNvSpPr>
          <p:nvPr/>
        </p:nvSpPr>
        <p:spPr>
          <a:xfrm>
            <a:off x="1666875" y="4248152"/>
            <a:ext cx="9897588" cy="1499232"/>
          </a:xfrm>
          <a:prstGeom prst="roundRect">
            <a:avLst/>
          </a:prstGeom>
          <a:solidFill>
            <a:schemeClr val="accent5"/>
          </a:solidFill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b="1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1" indent="0">
              <a:buNone/>
            </a:pPr>
            <a:r>
              <a:rPr lang="en-US" sz="4000" b="1" dirty="0">
                <a:solidFill>
                  <a:schemeClr val="accent6"/>
                </a:solidFill>
                <a:latin typeface="+mj-lt"/>
                <a:cs typeface="Arial" panose="020B0604020202020204" pitchFamily="34" charset="0"/>
              </a:rPr>
              <a:t>Strategic Feature:</a:t>
            </a:r>
          </a:p>
          <a:p>
            <a:pPr marL="228600" lvl="1" indent="0">
              <a:buNone/>
            </a:pPr>
            <a:r>
              <a:rPr lang="en-US" dirty="0"/>
              <a:t>93A demand letters used as pre-suit leverage.</a:t>
            </a:r>
          </a:p>
        </p:txBody>
      </p:sp>
      <p:pic>
        <p:nvPicPr>
          <p:cNvPr id="3" name="Graphic 2" descr="Badge Question Mark with solid fill">
            <a:extLst>
              <a:ext uri="{FF2B5EF4-FFF2-40B4-BE49-F238E27FC236}">
                <a16:creationId xmlns:a16="http://schemas.microsoft.com/office/drawing/2014/main" id="{F22ADB6D-909C-9442-00E8-400BDA5630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7244" y="1884601"/>
            <a:ext cx="1341912" cy="1341912"/>
          </a:xfrm>
          <a:prstGeom prst="rect">
            <a:avLst/>
          </a:prstGeom>
        </p:spPr>
      </p:pic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FC46C9DB-596C-6891-510E-337557F94433}"/>
              </a:ext>
            </a:extLst>
          </p:cNvPr>
          <p:cNvSpPr/>
          <p:nvPr/>
        </p:nvSpPr>
        <p:spPr>
          <a:xfrm>
            <a:off x="319087" y="4543427"/>
            <a:ext cx="1058623" cy="1058623"/>
          </a:xfrm>
          <a:prstGeom prst="flowChart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Graphic 5" descr="Clipboard with solid fill">
            <a:extLst>
              <a:ext uri="{FF2B5EF4-FFF2-40B4-BE49-F238E27FC236}">
                <a16:creationId xmlns:a16="http://schemas.microsoft.com/office/drawing/2014/main" id="{367F8C4F-29F1-C3BC-FBA1-21E6B28F18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8720" y="4671343"/>
            <a:ext cx="798960" cy="79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92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6E76D-0F64-81EB-C023-4B3E53C90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D4B4CC-5308-6563-2594-32D1DAD16B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6564" y="1541524"/>
            <a:ext cx="5256339" cy="4431893"/>
          </a:xfrm>
          <a:prstGeom prst="roundRect">
            <a:avLst/>
          </a:prstGeom>
        </p:spPr>
        <p:txBody>
          <a:bodyPr/>
          <a:lstStyle/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Misrepresentations regarding AI-driven underwriting or loan features.</a:t>
            </a:r>
          </a:p>
          <a:p>
            <a:r>
              <a:rPr lang="en-US" sz="2400" dirty="0"/>
              <a:t>Opaque personalization practices.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73E32F0-AF5A-FDE1-D1E7-645C7F147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47522" y="1597486"/>
            <a:ext cx="5950225" cy="4375931"/>
          </a:xfrm>
          <a:prstGeom prst="roundRect">
            <a:avLst/>
          </a:prstGeom>
          <a:solidFill>
            <a:schemeClr val="accent5"/>
          </a:solidFill>
        </p:spPr>
        <p:txBody>
          <a:bodyPr/>
          <a:lstStyle/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Failure to provide required automated decision-making notices.</a:t>
            </a:r>
          </a:p>
          <a:p>
            <a:r>
              <a:rPr lang="en-US" sz="2400" dirty="0"/>
              <a:t>Alleged failure to honor opt-out rights.</a:t>
            </a:r>
          </a:p>
          <a:p>
            <a:r>
              <a:rPr lang="en-US" sz="2400" dirty="0"/>
              <a:t>Profiling claims involving significant consumer effects.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D8DE080-A001-A281-0C05-E07287939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California – CLRA &amp; Related Consumer Statutes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FF073FE-92CA-959F-5EAD-7D995985656F}"/>
              </a:ext>
            </a:extLst>
          </p:cNvPr>
          <p:cNvSpPr/>
          <p:nvPr/>
        </p:nvSpPr>
        <p:spPr>
          <a:xfrm>
            <a:off x="1027000" y="1251522"/>
            <a:ext cx="2879078" cy="1461861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1321876-D9EF-D4E8-47C2-2F7C28FAB2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7206" y="1378204"/>
            <a:ext cx="2609213" cy="578304"/>
          </a:xfrm>
        </p:spPr>
        <p:txBody>
          <a:bodyPr/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+mj-lt"/>
              </a:rPr>
              <a:t>Consumers Legal Remedies Act (CLRA):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A574AE8-1397-BFA4-8E4E-EF0B24570240}"/>
              </a:ext>
            </a:extLst>
          </p:cNvPr>
          <p:cNvSpPr/>
          <p:nvPr/>
        </p:nvSpPr>
        <p:spPr>
          <a:xfrm>
            <a:off x="6516759" y="1251523"/>
            <a:ext cx="3670850" cy="1461860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7BF7C0-C950-25B6-B6B6-DEAD089401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68656" y="1365141"/>
            <a:ext cx="3408030" cy="578304"/>
          </a:xfrm>
        </p:spPr>
        <p:txBody>
          <a:bodyPr/>
          <a:lstStyle/>
          <a:p>
            <a:pPr algn="ctr"/>
            <a:r>
              <a:rPr lang="en-US" sz="2800" dirty="0">
                <a:latin typeface="+mj-lt"/>
              </a:rPr>
              <a:t>Overlap with CCPA/CPRA ADMT Regulations </a:t>
            </a:r>
            <a:br>
              <a:rPr lang="en-US" sz="2800" dirty="0">
                <a:latin typeface="+mj-lt"/>
              </a:rPr>
            </a:br>
            <a:r>
              <a:rPr lang="en-US" sz="2800" dirty="0">
                <a:latin typeface="+mj-lt"/>
              </a:rPr>
              <a:t>(effective 2026+):</a:t>
            </a:r>
          </a:p>
        </p:txBody>
      </p:sp>
    </p:spTree>
    <p:extLst>
      <p:ext uri="{BB962C8B-B14F-4D97-AF65-F5344CB8AC3E}">
        <p14:creationId xmlns:p14="http://schemas.microsoft.com/office/powerpoint/2010/main" val="230791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98857-F66B-E4B9-7C33-03478FAA5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87FA9D44-C3DF-139D-2E13-2C43B76FF6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661"/>
            <a:ext cx="12192000" cy="5295577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20BF720-DB68-CBE8-861E-59B394B1BB14}"/>
              </a:ext>
            </a:extLst>
          </p:cNvPr>
          <p:cNvSpPr/>
          <p:nvPr/>
        </p:nvSpPr>
        <p:spPr>
          <a:xfrm>
            <a:off x="174384" y="3029267"/>
            <a:ext cx="5783930" cy="24880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/>
            <a:r>
              <a:rPr lang="en-US" sz="2800" dirty="0"/>
              <a:t>Be practical yet operationally mature.</a:t>
            </a:r>
          </a:p>
        </p:txBody>
      </p: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EE28AC81-5277-43E5-4AFD-ACA57C5122C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DB4B163-A19F-40D8-B271-33FDB32582B6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A8AE5D-6102-A1C9-123C-86AAA9EAA256}"/>
              </a:ext>
            </a:extLst>
          </p:cNvPr>
          <p:cNvSpPr txBox="1"/>
          <p:nvPr/>
        </p:nvSpPr>
        <p:spPr>
          <a:xfrm>
            <a:off x="470764" y="3582552"/>
            <a:ext cx="496843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4400" dirty="0">
                <a:latin typeface="+mj-lt"/>
              </a:rPr>
              <a:t>AUDITABLE GOVERNANCE PROTOCOL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E23C1618-019D-3735-CE8A-92AB35B23F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-7816"/>
            <a:ext cx="10086975" cy="987879"/>
          </a:xfrm>
        </p:spPr>
        <p:txBody>
          <a:bodyPr/>
          <a:lstStyle/>
          <a:p>
            <a:pPr marL="0"/>
            <a:r>
              <a:rPr lang="en-US" dirty="0"/>
              <a:t>Federal Statutory Exposure</a:t>
            </a:r>
          </a:p>
        </p:txBody>
      </p:sp>
      <p:sp>
        <p:nvSpPr>
          <p:cNvPr id="18" name="Arrow: Bent 17">
            <a:extLst>
              <a:ext uri="{FF2B5EF4-FFF2-40B4-BE49-F238E27FC236}">
                <a16:creationId xmlns:a16="http://schemas.microsoft.com/office/drawing/2014/main" id="{13E4828F-57F7-991D-4DC8-FB114A88DC28}"/>
              </a:ext>
            </a:extLst>
          </p:cNvPr>
          <p:cNvSpPr/>
          <p:nvPr/>
        </p:nvSpPr>
        <p:spPr>
          <a:xfrm rot="5400000">
            <a:off x="8129849" y="1732766"/>
            <a:ext cx="1113182" cy="1097084"/>
          </a:xfrm>
          <a:prstGeom prst="ben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Arrow: Bent 21">
            <a:extLst>
              <a:ext uri="{FF2B5EF4-FFF2-40B4-BE49-F238E27FC236}">
                <a16:creationId xmlns:a16="http://schemas.microsoft.com/office/drawing/2014/main" id="{2C9FE171-7E94-A3FC-01D6-DFD81032137B}"/>
              </a:ext>
            </a:extLst>
          </p:cNvPr>
          <p:cNvSpPr/>
          <p:nvPr/>
        </p:nvSpPr>
        <p:spPr>
          <a:xfrm rot="16200000" flipH="1">
            <a:off x="2364537" y="1732766"/>
            <a:ext cx="1113182" cy="1097084"/>
          </a:xfrm>
          <a:prstGeom prst="ben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3627882-AEBF-DD55-CF7B-EAE32FD87F07}"/>
              </a:ext>
            </a:extLst>
          </p:cNvPr>
          <p:cNvSpPr/>
          <p:nvPr/>
        </p:nvSpPr>
        <p:spPr>
          <a:xfrm>
            <a:off x="3266936" y="1249207"/>
            <a:ext cx="5073696" cy="1315147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1A661C-E2AC-5131-46B8-62774B41D1C3}"/>
              </a:ext>
            </a:extLst>
          </p:cNvPr>
          <p:cNvSpPr txBox="1"/>
          <p:nvPr/>
        </p:nvSpPr>
        <p:spPr>
          <a:xfrm>
            <a:off x="3337600" y="1422961"/>
            <a:ext cx="491187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5400" b="1" dirty="0">
                <a:latin typeface="+mj-lt"/>
              </a:rPr>
              <a:t>FTC, CFPB &amp; GSE 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CDB226E-9819-B47E-89C4-5006B1CD6B08}"/>
              </a:ext>
            </a:extLst>
          </p:cNvPr>
          <p:cNvSpPr/>
          <p:nvPr/>
        </p:nvSpPr>
        <p:spPr>
          <a:xfrm>
            <a:off x="6233686" y="3020213"/>
            <a:ext cx="5783930" cy="24880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/>
            <a:r>
              <a:rPr lang="en-US" sz="2800" dirty="0"/>
              <a:t>Be practical yet operationally mature.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A95880B-7095-C185-A3C6-91E0CADA5D82}"/>
              </a:ext>
            </a:extLst>
          </p:cNvPr>
          <p:cNvSpPr txBox="1"/>
          <p:nvPr/>
        </p:nvSpPr>
        <p:spPr>
          <a:xfrm>
            <a:off x="6530065" y="3233937"/>
            <a:ext cx="519117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4400" dirty="0">
                <a:latin typeface="+mj-lt"/>
              </a:rPr>
              <a:t>ADVERTISING OF EFFECTIVENESS AND ACCURACY</a:t>
            </a:r>
          </a:p>
        </p:txBody>
      </p:sp>
    </p:spTree>
    <p:extLst>
      <p:ext uri="{BB962C8B-B14F-4D97-AF65-F5344CB8AC3E}">
        <p14:creationId xmlns:p14="http://schemas.microsoft.com/office/powerpoint/2010/main" val="376401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D9552-9709-FC91-7680-755704082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28505A1-0302-3DE7-6C2A-1F14D22026D3}"/>
              </a:ext>
            </a:extLst>
          </p:cNvPr>
          <p:cNvSpPr/>
          <p:nvPr/>
        </p:nvSpPr>
        <p:spPr>
          <a:xfrm>
            <a:off x="0" y="952500"/>
            <a:ext cx="12192000" cy="53149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CAD98DD-D9A5-3D6D-335C-3B7C4054DFA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DB4B163-A19F-40D8-B271-33FDB32582B6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565D16E-A8FE-E5F3-C7FF-72CC289F5C2D}"/>
              </a:ext>
            </a:extLst>
          </p:cNvPr>
          <p:cNvSpPr/>
          <p:nvPr/>
        </p:nvSpPr>
        <p:spPr>
          <a:xfrm>
            <a:off x="600075" y="2583095"/>
            <a:ext cx="10991850" cy="354256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/>
              <a:t>Repurchase &amp; Compliance Risk: Algorithmic errors driving loan buyback and fair lending exposure.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0D08A0A-82DC-32E7-D152-1F85CBE7CF48}"/>
              </a:ext>
            </a:extLst>
          </p:cNvPr>
          <p:cNvSpPr txBox="1"/>
          <p:nvPr/>
        </p:nvSpPr>
        <p:spPr>
          <a:xfrm>
            <a:off x="838200" y="2692385"/>
            <a:ext cx="8712811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b="1" dirty="0"/>
              <a:t>15 U.S.C. § 1691(a) - Prohibited Discrimination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000" dirty="0"/>
              <a:t>“It shall be unlawful for any creditor to discriminate against any applicant, with respect to any aspect of a credit transaction</a:t>
            </a: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(1) on the basis of race, color, religion, national origin, sex or marital status, or age (provided the applicant has the capacity to contract);</a:t>
            </a:r>
            <a:br>
              <a:rPr lang="en-US" sz="2000" dirty="0"/>
            </a:br>
            <a:r>
              <a:rPr lang="en-US" sz="2000" dirty="0"/>
              <a:t>(2) because all or part of the applicant’s income derives from any public assistance program; or</a:t>
            </a:r>
            <a:br>
              <a:rPr lang="en-US" sz="2000" dirty="0"/>
            </a:br>
            <a:r>
              <a:rPr lang="en-US" sz="2000" dirty="0"/>
              <a:t>(3) because the applicant has in good faith exercised any right under this chapter.”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CB0F216-5742-A264-ADAC-AC19A86B24E7}"/>
              </a:ext>
            </a:extLst>
          </p:cNvPr>
          <p:cNvSpPr/>
          <p:nvPr/>
        </p:nvSpPr>
        <p:spPr>
          <a:xfrm>
            <a:off x="600074" y="1121849"/>
            <a:ext cx="7301535" cy="1329357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CD1360-ABE2-D1AD-FFCB-4324697BD2E8}"/>
              </a:ext>
            </a:extLst>
          </p:cNvPr>
          <p:cNvSpPr txBox="1"/>
          <p:nvPr/>
        </p:nvSpPr>
        <p:spPr>
          <a:xfrm>
            <a:off x="838200" y="1212073"/>
            <a:ext cx="513521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+mj-lt"/>
              </a:rPr>
              <a:t>Equal Credit Opportunity Act (ECOA) </a:t>
            </a:r>
            <a:br>
              <a:rPr lang="en-US" sz="3200" b="1" dirty="0">
                <a:latin typeface="+mj-lt"/>
              </a:rPr>
            </a:br>
            <a:r>
              <a:rPr lang="en-US" sz="3200" b="1" dirty="0">
                <a:latin typeface="+mj-lt"/>
              </a:rPr>
              <a:t>15 U.S.C. §§ 1691–1691f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5C17579-BFBF-226A-1207-349DF3B430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-7816"/>
            <a:ext cx="10086975" cy="987879"/>
          </a:xfrm>
        </p:spPr>
        <p:txBody>
          <a:bodyPr/>
          <a:lstStyle/>
          <a:p>
            <a:pPr marL="0"/>
            <a:r>
              <a:rPr lang="en-US" dirty="0"/>
              <a:t>Federal Statutory Exposure</a:t>
            </a:r>
          </a:p>
        </p:txBody>
      </p:sp>
    </p:spTree>
    <p:extLst>
      <p:ext uri="{BB962C8B-B14F-4D97-AF65-F5344CB8AC3E}">
        <p14:creationId xmlns:p14="http://schemas.microsoft.com/office/powerpoint/2010/main" val="376201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71520-5C56-1B2B-DDEC-3DE7D1340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8EB13B4-D8AC-7258-1068-15A871861105}"/>
              </a:ext>
            </a:extLst>
          </p:cNvPr>
          <p:cNvSpPr/>
          <p:nvPr/>
        </p:nvSpPr>
        <p:spPr>
          <a:xfrm>
            <a:off x="266700" y="1112245"/>
            <a:ext cx="11658600" cy="4990382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0C1FFA1-10A2-733D-9470-D04F349F35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/>
            <a:r>
              <a:rPr lang="en-US" dirty="0"/>
              <a:t>Federal Statutory Exposure</a:t>
            </a:r>
            <a:endParaRPr lang="en-US" sz="2800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946B103-F45B-0626-21F3-9E47B88C45A7}"/>
              </a:ext>
            </a:extLst>
          </p:cNvPr>
          <p:cNvSpPr txBox="1">
            <a:spLocks/>
          </p:cNvSpPr>
          <p:nvPr/>
        </p:nvSpPr>
        <p:spPr>
          <a:xfrm>
            <a:off x="838200" y="1455511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Risk Themes (Non-Discrimination Focus):</a:t>
            </a:r>
            <a:endParaRPr lang="en-US" dirty="0"/>
          </a:p>
          <a:p>
            <a:r>
              <a:rPr lang="en-US" dirty="0"/>
              <a:t>Inadequate adverse action explanations generated by AI systems.</a:t>
            </a:r>
          </a:p>
          <a:p>
            <a:r>
              <a:rPr lang="en-US" dirty="0"/>
              <a:t>Failure to provide specific principal reasons for denial or credit limit reduction.</a:t>
            </a:r>
          </a:p>
          <a:p>
            <a:r>
              <a:rPr lang="en-US" dirty="0"/>
              <a:t>Boilerplate or vague automated notices.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Common Allegations:</a:t>
            </a:r>
            <a:endParaRPr lang="en-US" dirty="0"/>
          </a:p>
          <a:p>
            <a:r>
              <a:rPr lang="en-US" dirty="0"/>
              <a:t>“Opaque decision-making.”</a:t>
            </a:r>
          </a:p>
          <a:p>
            <a:r>
              <a:rPr lang="en-US" dirty="0"/>
              <a:t>Failure to meaningfully explain automated determinations.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342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878A2-E5BA-E2B2-7EA9-0F97827F5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1A2D3AA1-B009-0D33-5938-BCCBEC29F0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661"/>
            <a:ext cx="12192000" cy="5295577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E72148D7-39CA-B260-72E2-40740C7A2C1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DB4B163-A19F-40D8-B271-33FDB32582B6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DF9AA38-C35E-2856-E292-EABE1330DE9E}"/>
              </a:ext>
            </a:extLst>
          </p:cNvPr>
          <p:cNvSpPr/>
          <p:nvPr/>
        </p:nvSpPr>
        <p:spPr>
          <a:xfrm>
            <a:off x="2313547" y="1621789"/>
            <a:ext cx="9582151" cy="398472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/>
            <a:r>
              <a:rPr lang="en-US" sz="2800" dirty="0"/>
              <a:t>Be practical yet operationally mature.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6D1A34B6-BC88-0939-C763-1D0B0C7493CC}"/>
              </a:ext>
            </a:extLst>
          </p:cNvPr>
          <p:cNvGraphicFramePr/>
          <p:nvPr/>
        </p:nvGraphicFramePr>
        <p:xfrm>
          <a:off x="296302" y="1183529"/>
          <a:ext cx="3812054" cy="4798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6BADD732-64C8-5DBD-05FA-668567B1F396}"/>
              </a:ext>
            </a:extLst>
          </p:cNvPr>
          <p:cNvSpPr txBox="1"/>
          <p:nvPr/>
        </p:nvSpPr>
        <p:spPr>
          <a:xfrm>
            <a:off x="4385146" y="1940540"/>
            <a:ext cx="6839317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dirty="0"/>
              <a:t>New AI statutes introduce additional duties that may: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/>
              <a:t>Be enforced by Attorneys General.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/>
              <a:t>Serve as predicate acts under broader consumer protection laws.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/>
              <a:t>Inspire parallel or follow-on private litigation.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B8B351-234B-09BE-B972-FB05BA363FEC}"/>
              </a:ext>
            </a:extLst>
          </p:cNvPr>
          <p:cNvSpPr txBox="1"/>
          <p:nvPr/>
        </p:nvSpPr>
        <p:spPr>
          <a:xfrm>
            <a:off x="587841" y="1689748"/>
            <a:ext cx="322897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4800" b="1" dirty="0">
                <a:latin typeface="+mj-lt"/>
              </a:rPr>
              <a:t>Emerging AI-Specific State Statutes &amp; Litigation Implications</a:t>
            </a:r>
          </a:p>
        </p:txBody>
      </p:sp>
    </p:spTree>
    <p:extLst>
      <p:ext uri="{BB962C8B-B14F-4D97-AF65-F5344CB8AC3E}">
        <p14:creationId xmlns:p14="http://schemas.microsoft.com/office/powerpoint/2010/main" val="137719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E5712-F171-2CE7-3B71-3556CE5D9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CB685262-CDDA-46C4-E834-E608BFB1D304}"/>
              </a:ext>
            </a:extLst>
          </p:cNvPr>
          <p:cNvSpPr/>
          <p:nvPr/>
        </p:nvSpPr>
        <p:spPr>
          <a:xfrm>
            <a:off x="266700" y="1152938"/>
            <a:ext cx="11658600" cy="2365513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C931FBE-E876-C606-B2B7-F6F8805825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Colorado AI Act (SB 24-205 → SB 26-189; effective 2027)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9AB6F57-5849-4631-A72D-922972435CD5}"/>
              </a:ext>
            </a:extLst>
          </p:cNvPr>
          <p:cNvSpPr/>
          <p:nvPr/>
        </p:nvSpPr>
        <p:spPr>
          <a:xfrm>
            <a:off x="266700" y="3741510"/>
            <a:ext cx="11658600" cy="2251785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E9941B6-37DD-2C64-81EC-DB4AF674FD65}"/>
              </a:ext>
            </a:extLst>
          </p:cNvPr>
          <p:cNvSpPr txBox="1">
            <a:spLocks/>
          </p:cNvSpPr>
          <p:nvPr/>
        </p:nvSpPr>
        <p:spPr>
          <a:xfrm>
            <a:off x="623887" y="1375997"/>
            <a:ext cx="10515600" cy="197348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Applies to “high-risk” AI systems influencing consequential decisions (including credit).</a:t>
            </a:r>
          </a:p>
          <a:p>
            <a:r>
              <a:rPr lang="en-US" dirty="0"/>
              <a:t>Enforced via the Colorado Consumer Protection Act.</a:t>
            </a:r>
          </a:p>
          <a:p>
            <a:r>
              <a:rPr lang="en-US" dirty="0"/>
              <a:t>Civil penalties up to $20,000 per violation.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9B5D98-9348-D273-411F-C5A1A2FD2C1C}"/>
              </a:ext>
            </a:extLst>
          </p:cNvPr>
          <p:cNvSpPr txBox="1"/>
          <p:nvPr/>
        </p:nvSpPr>
        <p:spPr>
          <a:xfrm>
            <a:off x="623887" y="3896211"/>
            <a:ext cx="1114425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2800" b="1" dirty="0"/>
              <a:t>Implication:</a:t>
            </a: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Alleged statutory violations may be pled as “unlawful practices.”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Risk assessments and internal documentation may become focal points in discovery.</a:t>
            </a:r>
          </a:p>
        </p:txBody>
      </p:sp>
    </p:spTree>
    <p:extLst>
      <p:ext uri="{BB962C8B-B14F-4D97-AF65-F5344CB8AC3E}">
        <p14:creationId xmlns:p14="http://schemas.microsoft.com/office/powerpoint/2010/main" val="320028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76498-EC33-BA30-5E6D-29F583943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67965EDB-AF28-7C6F-64B6-C619A1FAB37E}"/>
              </a:ext>
            </a:extLst>
          </p:cNvPr>
          <p:cNvSpPr/>
          <p:nvPr/>
        </p:nvSpPr>
        <p:spPr>
          <a:xfrm>
            <a:off x="266700" y="1152939"/>
            <a:ext cx="11658600" cy="2107096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83CB1CA-216C-99A8-630B-E087A3C4E1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Utah Artificial Intelligence Policy Act (SB 149)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5EB3F2E-6C99-DE73-07A0-00D7A7EE5455}"/>
              </a:ext>
            </a:extLst>
          </p:cNvPr>
          <p:cNvSpPr/>
          <p:nvPr/>
        </p:nvSpPr>
        <p:spPr>
          <a:xfrm>
            <a:off x="266700" y="3429000"/>
            <a:ext cx="11658600" cy="2564295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85316CD-ABF7-9AFB-E9F9-5500F6D005C6}"/>
              </a:ext>
            </a:extLst>
          </p:cNvPr>
          <p:cNvSpPr txBox="1">
            <a:spLocks/>
          </p:cNvSpPr>
          <p:nvPr/>
        </p:nvSpPr>
        <p:spPr>
          <a:xfrm>
            <a:off x="623887" y="1477091"/>
            <a:ext cx="10515600" cy="161568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Requires disclosure when consumers interact with generative AI in certain contexts.</a:t>
            </a:r>
          </a:p>
          <a:p>
            <a:r>
              <a:rPr lang="en-US" dirty="0"/>
              <a:t>Effective May 1, 2024 (amendments narrowed scope in 2025).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5B0A42-F72F-9A6B-92AC-E46515C398AB}"/>
              </a:ext>
            </a:extLst>
          </p:cNvPr>
          <p:cNvSpPr txBox="1"/>
          <p:nvPr/>
        </p:nvSpPr>
        <p:spPr>
          <a:xfrm>
            <a:off x="623887" y="3685596"/>
            <a:ext cx="11144250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 sz="2800" b="1" dirty="0"/>
              <a:t>Risk: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Failure-to-disclose claims involving AI chatbots in financial services.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Allegations that undisclosed automation misled consumers.</a:t>
            </a:r>
          </a:p>
        </p:txBody>
      </p:sp>
    </p:spTree>
    <p:extLst>
      <p:ext uri="{BB962C8B-B14F-4D97-AF65-F5344CB8AC3E}">
        <p14:creationId xmlns:p14="http://schemas.microsoft.com/office/powerpoint/2010/main" val="1783504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77203-9648-BC25-0D46-4ECF48D2F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6C60D4AC-94C8-1BF5-4B5D-A3F0EEE907A6}"/>
              </a:ext>
            </a:extLst>
          </p:cNvPr>
          <p:cNvSpPr/>
          <p:nvPr/>
        </p:nvSpPr>
        <p:spPr>
          <a:xfrm>
            <a:off x="266700" y="1113182"/>
            <a:ext cx="11658600" cy="2690791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B4F9CA9-C8C2-8D63-D052-6A889C74C1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California AI Transparency &amp; ADMT Rules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DB621FB-3569-B64E-CFC7-13F007A8305B}"/>
              </a:ext>
            </a:extLst>
          </p:cNvPr>
          <p:cNvSpPr/>
          <p:nvPr/>
        </p:nvSpPr>
        <p:spPr>
          <a:xfrm>
            <a:off x="266700" y="3964570"/>
            <a:ext cx="11658600" cy="2062942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998DCAA-8C18-2FC3-8CC4-9F6DFEE68656}"/>
              </a:ext>
            </a:extLst>
          </p:cNvPr>
          <p:cNvSpPr txBox="1">
            <a:spLocks/>
          </p:cNvSpPr>
          <p:nvPr/>
        </p:nvSpPr>
        <p:spPr>
          <a:xfrm>
            <a:off x="623887" y="1564840"/>
            <a:ext cx="10515600" cy="1973489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dirty="0"/>
              <a:t>Notice and opt-out requirements for automated decisions producing significant effects.</a:t>
            </a:r>
          </a:p>
          <a:p>
            <a:pPr>
              <a:spcAft>
                <a:spcPts val="1200"/>
              </a:spcAft>
            </a:pPr>
            <a:r>
              <a:rPr lang="en-US" dirty="0"/>
              <a:t>Training data and transparency obligations for certain AI systems.</a:t>
            </a:r>
          </a:p>
          <a:p>
            <a:pPr>
              <a:spcAft>
                <a:spcPts val="1200"/>
              </a:spcAft>
            </a:pPr>
            <a:r>
              <a:rPr lang="en-US" dirty="0"/>
              <a:t>Effective dates largely 2026 onward.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D1CB2C-CBBE-C4BC-642D-3401B0D3D699}"/>
              </a:ext>
            </a:extLst>
          </p:cNvPr>
          <p:cNvSpPr txBox="1"/>
          <p:nvPr/>
        </p:nvSpPr>
        <p:spPr>
          <a:xfrm>
            <a:off x="623887" y="4166179"/>
            <a:ext cx="11144250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 sz="2800" b="1" dirty="0"/>
              <a:t>Risk: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Class actions alleging lack of required notice.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Profiling or automated pricing challenges.</a:t>
            </a:r>
          </a:p>
        </p:txBody>
      </p:sp>
    </p:spTree>
    <p:extLst>
      <p:ext uri="{BB962C8B-B14F-4D97-AF65-F5344CB8AC3E}">
        <p14:creationId xmlns:p14="http://schemas.microsoft.com/office/powerpoint/2010/main" val="24195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C825A-56D4-359C-215B-83416DB10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96FFBB3-B234-EA07-1DC0-D2F4ADBAA117}"/>
              </a:ext>
            </a:extLst>
          </p:cNvPr>
          <p:cNvSpPr/>
          <p:nvPr/>
        </p:nvSpPr>
        <p:spPr>
          <a:xfrm>
            <a:off x="266700" y="1152938"/>
            <a:ext cx="11658600" cy="220648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7E4EF8E-EDD7-17B6-E729-4F91F3E4D7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Texas Responsible AI Governance Act (Effective Jan. 1, 2026)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B38EB49-E94F-22C8-01AD-7442068DC569}"/>
              </a:ext>
            </a:extLst>
          </p:cNvPr>
          <p:cNvSpPr/>
          <p:nvPr/>
        </p:nvSpPr>
        <p:spPr>
          <a:xfrm>
            <a:off x="266700" y="3584187"/>
            <a:ext cx="11658600" cy="239533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99CEBD1-CA09-C64E-F95C-9D3289F8B441}"/>
              </a:ext>
            </a:extLst>
          </p:cNvPr>
          <p:cNvSpPr txBox="1">
            <a:spLocks/>
          </p:cNvSpPr>
          <p:nvPr/>
        </p:nvSpPr>
        <p:spPr>
          <a:xfrm>
            <a:off x="623887" y="1477091"/>
            <a:ext cx="10515600" cy="1615681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/>
              <a:t>Prohibits certain harmful AI uses.</a:t>
            </a:r>
          </a:p>
          <a:p>
            <a:pPr>
              <a:spcAft>
                <a:spcPts val="600"/>
              </a:spcAft>
            </a:pPr>
            <a:r>
              <a:rPr lang="en-US" dirty="0"/>
              <a:t>Enforced by the Attorney General.</a:t>
            </a:r>
          </a:p>
          <a:p>
            <a:pPr>
              <a:spcAft>
                <a:spcPts val="600"/>
              </a:spcAft>
            </a:pPr>
            <a:r>
              <a:rPr lang="en-US" dirty="0"/>
              <a:t>Safe harbor tied to NIST AI RMF compliance.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3845FA-22DC-0781-85E2-E6177F4C465F}"/>
              </a:ext>
            </a:extLst>
          </p:cNvPr>
          <p:cNvSpPr txBox="1"/>
          <p:nvPr/>
        </p:nvSpPr>
        <p:spPr>
          <a:xfrm>
            <a:off x="623887" y="3973938"/>
            <a:ext cx="11144250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 sz="2800" b="1" dirty="0"/>
              <a:t>Implication: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AG enforcement actions may precede or parallel private litigation.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Allegations of prohibited manipulation or harmful AI practices.</a:t>
            </a:r>
          </a:p>
        </p:txBody>
      </p:sp>
    </p:spTree>
    <p:extLst>
      <p:ext uri="{BB962C8B-B14F-4D97-AF65-F5344CB8AC3E}">
        <p14:creationId xmlns:p14="http://schemas.microsoft.com/office/powerpoint/2010/main" val="418177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972F1-75A2-29C9-45C6-C91CE27F6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9972673B-572C-E1D4-7063-40A40ADF4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661"/>
            <a:ext cx="12192000" cy="5295577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0F3104E8-3832-DA6D-2685-83BE7815AAE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DB4B163-A19F-40D8-B271-33FDB32582B6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756196B-96ED-A2C6-E5E0-BAA15042D658}"/>
              </a:ext>
            </a:extLst>
          </p:cNvPr>
          <p:cNvSpPr/>
          <p:nvPr/>
        </p:nvSpPr>
        <p:spPr>
          <a:xfrm>
            <a:off x="600075" y="1149435"/>
            <a:ext cx="10991850" cy="344105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/>
              <a:t>Repurchase &amp; Compliance Risk: Algorithmic errors driving loan buyback and fair lending exposure.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B12A60E-93C9-785B-723A-588036DCF4D5}"/>
              </a:ext>
            </a:extLst>
          </p:cNvPr>
          <p:cNvSpPr txBox="1"/>
          <p:nvPr/>
        </p:nvSpPr>
        <p:spPr>
          <a:xfrm>
            <a:off x="1226186" y="1508823"/>
            <a:ext cx="8712811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Illinois AI Safety Measures Act and related AI statutes.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New York AI safety initiatives and local rules.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Connecticut, Nebraska, and others regulating AI in pricing, insurance, or chatbot use.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Nearly 20 states regulate profiling or automated decision-making under comprehensive privacy laws.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1D112AC-98BC-FE6F-0058-484372796E85}"/>
              </a:ext>
            </a:extLst>
          </p:cNvPr>
          <p:cNvSpPr/>
          <p:nvPr/>
        </p:nvSpPr>
        <p:spPr>
          <a:xfrm>
            <a:off x="600074" y="4790791"/>
            <a:ext cx="10991849" cy="1290568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8E4714-86AB-1A0D-2569-142C8E20934C}"/>
              </a:ext>
            </a:extLst>
          </p:cNvPr>
          <p:cNvSpPr txBox="1"/>
          <p:nvPr/>
        </p:nvSpPr>
        <p:spPr>
          <a:xfrm>
            <a:off x="818322" y="4924799"/>
            <a:ext cx="1074212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+mj-lt"/>
              </a:rPr>
              <a:t>TREND: </a:t>
            </a:r>
            <a:r>
              <a:rPr lang="en-US" sz="2400" dirty="0"/>
              <a:t>AI-driven consumer lending increasingly intersects with privacy-based claims tied to automated decisions producing legal or significant effects.</a:t>
            </a:r>
          </a:p>
          <a:p>
            <a:endParaRPr lang="en-US" sz="2400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81604565-422A-02BC-55EC-829913C25C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-7816"/>
            <a:ext cx="10086975" cy="987879"/>
          </a:xfrm>
        </p:spPr>
        <p:txBody>
          <a:bodyPr/>
          <a:lstStyle/>
          <a:p>
            <a:pPr marL="0"/>
            <a:r>
              <a:rPr lang="en-US" dirty="0"/>
              <a:t>Other States &amp; Privacy Law Overlay</a:t>
            </a:r>
          </a:p>
        </p:txBody>
      </p:sp>
    </p:spTree>
    <p:extLst>
      <p:ext uri="{BB962C8B-B14F-4D97-AF65-F5344CB8AC3E}">
        <p14:creationId xmlns:p14="http://schemas.microsoft.com/office/powerpoint/2010/main" val="751064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BECBD-C5EA-12AA-96DE-8387E983B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BA2EEB-5C93-1004-6B70-E858D26AA2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2330" y="1312500"/>
            <a:ext cx="10578724" cy="605835"/>
          </a:xfrm>
        </p:spPr>
        <p:txBody>
          <a:bodyPr/>
          <a:lstStyle/>
          <a:p>
            <a:r>
              <a:rPr lang="en-US" b="1" dirty="0"/>
              <a:t>Uniform Algorithms Strengthen Class Allegations and/or Antitrust</a:t>
            </a:r>
            <a:br>
              <a:rPr lang="en-US" b="1" dirty="0"/>
            </a:br>
            <a:r>
              <a:rPr lang="en-US" sz="2000" dirty="0"/>
              <a:t>Automation can support commonality and predominance arguments. Conspiracy to fix pricing.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42140-ED53-6A08-7353-AE13716B1F6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252330" y="2443301"/>
            <a:ext cx="10578724" cy="605835"/>
          </a:xfrm>
        </p:spPr>
        <p:txBody>
          <a:bodyPr/>
          <a:lstStyle/>
          <a:p>
            <a:r>
              <a:rPr lang="en-US" b="1" dirty="0"/>
              <a:t>Marketing Language Becomes Central Evidence</a:t>
            </a:r>
            <a:br>
              <a:rPr lang="en-US" dirty="0"/>
            </a:br>
            <a:r>
              <a:rPr lang="en-US" sz="2000" dirty="0"/>
              <a:t>Claims such as “objective,” “instant,” “fair,” or “AI-powered transparency” are closely scrutinized.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8CA74-F9F6-97B7-4A3E-8F4A753D8E8E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1252330" y="3429000"/>
            <a:ext cx="10578724" cy="605835"/>
          </a:xfrm>
        </p:spPr>
        <p:txBody>
          <a:bodyPr/>
          <a:lstStyle/>
          <a:p>
            <a:r>
              <a:rPr lang="en-US" b="1" dirty="0"/>
              <a:t>Technical Failures Become Unfairness Claims</a:t>
            </a:r>
            <a:br>
              <a:rPr lang="en-US" dirty="0"/>
            </a:br>
            <a:r>
              <a:rPr lang="en-US" sz="2000" dirty="0"/>
              <a:t>System errors or unexplained decisions are framed as deceptive or unfair practices.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EE3891-BE3C-6D81-F0FF-CE620FA9C2B4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1252330" y="4412697"/>
            <a:ext cx="10578724" cy="605835"/>
          </a:xfrm>
        </p:spPr>
        <p:txBody>
          <a:bodyPr/>
          <a:lstStyle/>
          <a:p>
            <a:r>
              <a:rPr lang="en-US" b="1" dirty="0"/>
              <a:t>Discovery Focuses on Internal Model Testing and Communications</a:t>
            </a:r>
            <a:br>
              <a:rPr lang="en-US" dirty="0"/>
            </a:br>
            <a:r>
              <a:rPr lang="en-US" sz="2000" dirty="0"/>
              <a:t>Plaintiffs seek validation studies, internal analyses, and performance metrics.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49EC0A-8E7C-B05A-2F26-495FB780E45A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252330" y="5350969"/>
            <a:ext cx="10578724" cy="605835"/>
          </a:xfrm>
        </p:spPr>
        <p:txBody>
          <a:bodyPr/>
          <a:lstStyle/>
          <a:p>
            <a:r>
              <a:rPr lang="en-US" b="1" dirty="0"/>
              <a:t>Statutory Damages Drive Settlement Pressure</a:t>
            </a:r>
            <a:br>
              <a:rPr lang="en-US" dirty="0"/>
            </a:br>
            <a:r>
              <a:rPr lang="en-US" sz="2000" dirty="0"/>
              <a:t>Consumer protection statutes amplify financial exposure even absent large individual harm.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342705F-2514-DD30-0603-D1E2DEC1F8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Risk Patterns in AI Consumer Finance Cases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ED6C4C5-0DE4-A3A8-4E5B-71CB445C7B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0946" y="1342214"/>
            <a:ext cx="609600" cy="606425"/>
          </a:xfrm>
        </p:spPr>
        <p:txBody>
          <a:bodyPr/>
          <a:lstStyle/>
          <a:p>
            <a:r>
              <a:rPr lang="en-US" dirty="0"/>
              <a:t>1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EB1FF37-5074-584E-90DB-1EBB4D4D799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0946" y="2379809"/>
            <a:ext cx="609600" cy="606425"/>
          </a:xfrm>
          <a:solidFill>
            <a:schemeClr val="accent5"/>
          </a:solidFill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A5C5FDF-8864-53DE-5A87-0BB4A7BA2AE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60946" y="3411287"/>
            <a:ext cx="609600" cy="606425"/>
          </a:xfrm>
        </p:spPr>
        <p:txBody>
          <a:bodyPr/>
          <a:lstStyle/>
          <a:p>
            <a:r>
              <a:rPr lang="en-US" dirty="0"/>
              <a:t>3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0A4EFA5-D7A7-7E9F-DAFA-032897E54B6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60946" y="4379863"/>
            <a:ext cx="609600" cy="606425"/>
          </a:xfrm>
          <a:solidFill>
            <a:schemeClr val="accent5"/>
          </a:solidFill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4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C43BC1F-033F-64BF-708C-5C5781FFA2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60946" y="5303014"/>
            <a:ext cx="609600" cy="606425"/>
          </a:xfrm>
        </p:spPr>
        <p:txBody>
          <a:bodyPr/>
          <a:lstStyle/>
          <a:p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04072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C3681-1400-EDC6-23A2-2D74D44B9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966B72D-8106-4EFD-5DB3-61E053E98E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2330" y="1219679"/>
            <a:ext cx="10833653" cy="605835"/>
          </a:xfrm>
        </p:spPr>
        <p:txBody>
          <a:bodyPr/>
          <a:lstStyle/>
          <a:p>
            <a:r>
              <a:rPr lang="en-US" sz="2000" b="1" dirty="0"/>
              <a:t>AI in Consumer Lending Is Now a Private Litigation:</a:t>
            </a:r>
            <a:r>
              <a:rPr lang="en-US" sz="2000" dirty="0"/>
              <a:t> Target Plaintiffs are actively adapting traditional consumer protection statutes to automated systems.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5CDC22-7EB7-274A-7D78-D37FED4A0808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252330" y="2067361"/>
            <a:ext cx="10578724" cy="605835"/>
          </a:xfrm>
        </p:spPr>
        <p:txBody>
          <a:bodyPr/>
          <a:lstStyle/>
          <a:p>
            <a:r>
              <a:rPr lang="en-US" sz="2000" b="1" dirty="0"/>
              <a:t>Automated Uniformity Increases Class Action Risk:</a:t>
            </a:r>
            <a:r>
              <a:rPr lang="en-US" sz="2000" dirty="0"/>
              <a:t> Standardized decision logic can create scalable exposure.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233A42-4474-26C6-81ED-B48F9FF7E029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1252330" y="2885207"/>
            <a:ext cx="10578724" cy="605835"/>
          </a:xfrm>
        </p:spPr>
        <p:txBody>
          <a:bodyPr/>
          <a:lstStyle/>
          <a:p>
            <a:r>
              <a:rPr lang="en-US" sz="2000" b="1" dirty="0"/>
              <a:t>Disclosure and Explanation Failures Are Recurring Triggers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7A00B2-DBCC-4F8E-5957-A6C5261608FE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1252330" y="3700389"/>
            <a:ext cx="10578724" cy="605835"/>
          </a:xfrm>
        </p:spPr>
        <p:txBody>
          <a:bodyPr/>
          <a:lstStyle/>
          <a:p>
            <a:r>
              <a:rPr lang="en-US" sz="2000" b="1" dirty="0"/>
              <a:t>Vague or generic AI-generated notices frequently anchor complaints.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A7AA2F-234A-927D-BE27-26C12D37CF5C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252330" y="4545840"/>
            <a:ext cx="10578724" cy="605835"/>
          </a:xfrm>
        </p:spPr>
        <p:txBody>
          <a:bodyPr/>
          <a:lstStyle/>
          <a:p>
            <a:r>
              <a:rPr lang="en-US" sz="2000" b="1" dirty="0"/>
              <a:t>Emerging AI Laws Expand the Liability Landscape:</a:t>
            </a:r>
            <a:r>
              <a:rPr lang="en-US" sz="2000" dirty="0"/>
              <a:t> New statutory duties create additional avenues for claims.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89F2216-7D4F-6A6B-B9BB-8EE5B7CC08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sIX Key Takeaways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AFB23F3-9A60-FA08-627D-DC15E5E99B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7579" y="1188348"/>
            <a:ext cx="609600" cy="606425"/>
          </a:xfrm>
          <a:solidFill>
            <a:schemeClr val="accent5"/>
          </a:solidFill>
        </p:spPr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1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ABF9C60-4C56-2BBA-BB71-EA24CD93D8D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090" y="2066771"/>
            <a:ext cx="609600" cy="60642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7CBBC1-D92B-C9F1-3B6B-7B1B882697B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4090" y="2893194"/>
            <a:ext cx="609600" cy="606425"/>
          </a:xfrm>
          <a:solidFill>
            <a:schemeClr val="accent5"/>
          </a:solidFill>
        </p:spPr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3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7FB349A-0DEE-A452-52EF-635B46FB5C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7579" y="3719222"/>
            <a:ext cx="609600" cy="60642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4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32124B1-A658-046A-AE48-048A765FEA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60946" y="4545250"/>
            <a:ext cx="609600" cy="606425"/>
          </a:xfrm>
          <a:solidFill>
            <a:schemeClr val="accent5"/>
          </a:solidFill>
        </p:spPr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5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B5B2DE19-5398-390A-4AE6-AE9C32F163AB}"/>
              </a:ext>
            </a:extLst>
          </p:cNvPr>
          <p:cNvSpPr txBox="1">
            <a:spLocks/>
          </p:cNvSpPr>
          <p:nvPr/>
        </p:nvSpPr>
        <p:spPr>
          <a:xfrm>
            <a:off x="1252330" y="5371868"/>
            <a:ext cx="10578724" cy="60583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kern="1200">
                <a:solidFill>
                  <a:schemeClr val="dk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Early Case Trends Show Courts Engaging with AI Decisioning:</a:t>
            </a:r>
            <a:r>
              <a:rPr lang="en-US" sz="2000" dirty="0"/>
              <a:t> Judges are increasingly willing to examine how automated systems affect consumers.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5E7E1B7B-A95C-60C4-F401-F1C3D78B6B80}"/>
              </a:ext>
            </a:extLst>
          </p:cNvPr>
          <p:cNvSpPr txBox="1">
            <a:spLocks/>
          </p:cNvSpPr>
          <p:nvPr/>
        </p:nvSpPr>
        <p:spPr>
          <a:xfrm>
            <a:off x="334090" y="5371278"/>
            <a:ext cx="609600" cy="606425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5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566172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45A54-54C1-D9D6-B281-29DD049DB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34708AE-BA04-BF01-6219-6A6C207FFE3C}"/>
              </a:ext>
            </a:extLst>
          </p:cNvPr>
          <p:cNvSpPr/>
          <p:nvPr/>
        </p:nvSpPr>
        <p:spPr>
          <a:xfrm>
            <a:off x="1964664" y="2443833"/>
            <a:ext cx="707149" cy="11399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2E633D6-96D4-4E22-979D-6EBB3592AAAE}"/>
              </a:ext>
            </a:extLst>
          </p:cNvPr>
          <p:cNvSpPr/>
          <p:nvPr/>
        </p:nvSpPr>
        <p:spPr>
          <a:xfrm>
            <a:off x="9199084" y="1253931"/>
            <a:ext cx="2663295" cy="1760399"/>
          </a:xfrm>
          <a:prstGeom prst="roundRect">
            <a:avLst/>
          </a:prstGeom>
          <a:solidFill>
            <a:schemeClr val="bg2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337B67-F382-666F-EC7D-D2C3D1397F34}"/>
              </a:ext>
            </a:extLst>
          </p:cNvPr>
          <p:cNvSpPr/>
          <p:nvPr/>
        </p:nvSpPr>
        <p:spPr>
          <a:xfrm>
            <a:off x="9252686" y="3267763"/>
            <a:ext cx="2556090" cy="255609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EC5E3729-9DB5-34BB-B225-02DFD8951A03}"/>
              </a:ext>
            </a:extLst>
          </p:cNvPr>
          <p:cNvSpPr/>
          <p:nvPr/>
        </p:nvSpPr>
        <p:spPr>
          <a:xfrm>
            <a:off x="1490870" y="4527682"/>
            <a:ext cx="6850576" cy="1564009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en-US" sz="24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0CEC8BC9-1B71-EDE6-3940-07B40D7647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16398" y="1646864"/>
            <a:ext cx="4101163" cy="326882"/>
          </a:xfrm>
        </p:spPr>
        <p:txBody>
          <a:bodyPr/>
          <a:lstStyle/>
          <a:p>
            <a:r>
              <a:rPr lang="en-US" sz="480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Matt Kohel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56A5B53F-2AE0-4D11-22E9-70D67A8A82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11636" y="2288649"/>
            <a:ext cx="4101163" cy="326882"/>
          </a:xfrm>
        </p:spPr>
        <p:txBody>
          <a:bodyPr/>
          <a:lstStyle/>
          <a:p>
            <a:r>
              <a:rPr lang="en-US" sz="240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Partner, Saul Ewing LLP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C9AFF2-5572-3213-F1E7-988AFC07FA40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DDB4B163-A19F-40D8-B271-33FDB32582B6}" type="slidenum">
              <a:rPr lang="en-US" smtClean="0"/>
              <a:pPr/>
              <a:t>24</a:t>
            </a:fld>
            <a:endParaRPr lang="en-US" sz="1400" dirty="0"/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AFF7D7C8-ACE7-5918-B872-22950D59E9F6}"/>
              </a:ext>
            </a:extLst>
          </p:cNvPr>
          <p:cNvSpPr txBox="1">
            <a:spLocks/>
          </p:cNvSpPr>
          <p:nvPr/>
        </p:nvSpPr>
        <p:spPr>
          <a:xfrm>
            <a:off x="838200" y="-7816"/>
            <a:ext cx="10086975" cy="987879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Speakers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1C85508-1440-D30B-3DC9-EC27F00BEE6D}"/>
              </a:ext>
            </a:extLst>
          </p:cNvPr>
          <p:cNvSpPr/>
          <p:nvPr/>
        </p:nvSpPr>
        <p:spPr>
          <a:xfrm>
            <a:off x="2548421" y="1102705"/>
            <a:ext cx="6267450" cy="3073811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32">
            <a:extLst>
              <a:ext uri="{FF2B5EF4-FFF2-40B4-BE49-F238E27FC236}">
                <a16:creationId xmlns:a16="http://schemas.microsoft.com/office/drawing/2014/main" id="{E0DF842E-90E7-0956-5EF6-1EA817680A1F}"/>
              </a:ext>
            </a:extLst>
          </p:cNvPr>
          <p:cNvSpPr txBox="1">
            <a:spLocks/>
          </p:cNvSpPr>
          <p:nvPr/>
        </p:nvSpPr>
        <p:spPr>
          <a:xfrm>
            <a:off x="2794883" y="1236134"/>
            <a:ext cx="5663800" cy="12114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b="1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kern="0" dirty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Calibri" panose="020F0502020204030204" pitchFamily="34" charset="0"/>
              </a:rPr>
              <a:t>Francis X. Riley III</a:t>
            </a:r>
          </a:p>
        </p:txBody>
      </p:sp>
      <p:sp>
        <p:nvSpPr>
          <p:cNvPr id="12" name="Text Placeholder 33">
            <a:extLst>
              <a:ext uri="{FF2B5EF4-FFF2-40B4-BE49-F238E27FC236}">
                <a16:creationId xmlns:a16="http://schemas.microsoft.com/office/drawing/2014/main" id="{2FA93968-2E90-F97E-3E98-1FE2777E3FC9}"/>
              </a:ext>
            </a:extLst>
          </p:cNvPr>
          <p:cNvSpPr txBox="1">
            <a:spLocks/>
          </p:cNvSpPr>
          <p:nvPr/>
        </p:nvSpPr>
        <p:spPr>
          <a:xfrm>
            <a:off x="2794883" y="1895115"/>
            <a:ext cx="4523735" cy="3268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b="0" i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400" i="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Partner</a:t>
            </a:r>
          </a:p>
          <a:p>
            <a:pPr>
              <a:spcBef>
                <a:spcPts val="0"/>
              </a:spcBef>
            </a:pPr>
            <a:r>
              <a:rPr lang="en-US" sz="2400" i="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Head of Consumer Financial Services Litigation Practice</a:t>
            </a:r>
          </a:p>
          <a:p>
            <a:pPr>
              <a:spcBef>
                <a:spcPts val="0"/>
              </a:spcBef>
            </a:pPr>
            <a:r>
              <a:rPr lang="en-US" sz="2400" i="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Saul Ewing LLP</a:t>
            </a:r>
          </a:p>
          <a:p>
            <a:pPr>
              <a:spcBef>
                <a:spcPts val="0"/>
              </a:spcBef>
            </a:pPr>
            <a:r>
              <a:rPr lang="en-US" sz="2400" i="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P: 609-452-3150</a:t>
            </a:r>
          </a:p>
          <a:p>
            <a:pPr>
              <a:spcBef>
                <a:spcPts val="0"/>
              </a:spcBef>
            </a:pPr>
            <a:r>
              <a:rPr lang="en-US" sz="2400" i="0" kern="0" dirty="0">
                <a:solidFill>
                  <a:schemeClr val="bg1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E: francis.riley@saul.com</a:t>
            </a:r>
          </a:p>
        </p:txBody>
      </p:sp>
      <p:pic>
        <p:nvPicPr>
          <p:cNvPr id="13" name="Online Image Placeholder 50">
            <a:extLst>
              <a:ext uri="{FF2B5EF4-FFF2-40B4-BE49-F238E27FC236}">
                <a16:creationId xmlns:a16="http://schemas.microsoft.com/office/drawing/2014/main" id="{7208FC7E-AE66-D084-297A-3E0095EE0C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" b="54"/>
          <a:stretch/>
        </p:blipFill>
        <p:spPr>
          <a:xfrm>
            <a:off x="6740258" y="2130416"/>
            <a:ext cx="2198683" cy="2196294"/>
          </a:xfrm>
          <a:prstGeom prst="ellipse">
            <a:avLst/>
          </a:prstGeom>
          <a:solidFill>
            <a:schemeClr val="accent6"/>
          </a:solidFill>
          <a:ln w="76200">
            <a:solidFill>
              <a:schemeClr val="accent6"/>
            </a:solidFill>
          </a:ln>
          <a:effectLst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8C596F3-709D-DC9D-9D96-66446451CBB9}"/>
              </a:ext>
            </a:extLst>
          </p:cNvPr>
          <p:cNvSpPr txBox="1"/>
          <p:nvPr/>
        </p:nvSpPr>
        <p:spPr>
          <a:xfrm>
            <a:off x="9252686" y="1363383"/>
            <a:ext cx="26632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+mj-lt"/>
              </a:rPr>
              <a:t>SUBSCRIBE TO RECEIVE LEGAL UPDATES: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0621C6-4136-7C34-E6EE-C02C4B00195D}"/>
              </a:ext>
            </a:extLst>
          </p:cNvPr>
          <p:cNvSpPr txBox="1"/>
          <p:nvPr/>
        </p:nvSpPr>
        <p:spPr>
          <a:xfrm>
            <a:off x="2932549" y="5229522"/>
            <a:ext cx="33985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Chief Business Officer</a:t>
            </a:r>
          </a:p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Kelley Blue Book Homes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AC00D9C-074B-6A1D-6605-081FDC1B42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674" y="3288197"/>
            <a:ext cx="2535656" cy="2535656"/>
          </a:xfrm>
          <a:prstGeom prst="rect">
            <a:avLst/>
          </a:prstGeom>
        </p:spPr>
      </p:pic>
      <p:pic>
        <p:nvPicPr>
          <p:cNvPr id="51" name="Online Image Placeholder 50">
            <a:extLst>
              <a:ext uri="{FF2B5EF4-FFF2-40B4-BE49-F238E27FC236}">
                <a16:creationId xmlns:a16="http://schemas.microsoft.com/office/drawing/2014/main" id="{E51BAADA-7C4A-0BA2-F868-904AC7CDADFD}"/>
              </a:ext>
            </a:extLst>
          </p:cNvPr>
          <p:cNvPicPr>
            <a:picLocks noGrp="1" noChangeAspect="1"/>
          </p:cNvPicPr>
          <p:nvPr>
            <p:ph type="clipArt" sz="quarter" idx="39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1" b="431"/>
          <a:stretch/>
        </p:blipFill>
        <p:spPr>
          <a:xfrm>
            <a:off x="596200" y="3819873"/>
            <a:ext cx="2198683" cy="2196294"/>
          </a:xfrm>
          <a:prstGeom prst="ellipse">
            <a:avLst/>
          </a:prstGeom>
          <a:solidFill>
            <a:schemeClr val="accent6"/>
          </a:solidFill>
          <a:ln w="76200">
            <a:solidFill>
              <a:schemeClr val="accent6"/>
            </a:solidFill>
          </a:ln>
          <a:effectLst/>
        </p:spPr>
      </p:pic>
      <p:sp>
        <p:nvSpPr>
          <p:cNvPr id="6" name="Text Placeholder 32">
            <a:extLst>
              <a:ext uri="{FF2B5EF4-FFF2-40B4-BE49-F238E27FC236}">
                <a16:creationId xmlns:a16="http://schemas.microsoft.com/office/drawing/2014/main" id="{30862034-C26C-7C16-3C43-74DDC8AFB7FB}"/>
              </a:ext>
            </a:extLst>
          </p:cNvPr>
          <p:cNvSpPr txBox="1">
            <a:spLocks/>
          </p:cNvSpPr>
          <p:nvPr/>
        </p:nvSpPr>
        <p:spPr>
          <a:xfrm>
            <a:off x="2932549" y="4575469"/>
            <a:ext cx="5663800" cy="12114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b="1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kern="0" dirty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Calibri" panose="020F0502020204030204" pitchFamily="34" charset="0"/>
              </a:rPr>
              <a:t>Jeremy Potter</a:t>
            </a:r>
          </a:p>
        </p:txBody>
      </p:sp>
    </p:spTree>
    <p:extLst>
      <p:ext uri="{BB962C8B-B14F-4D97-AF65-F5344CB8AC3E}">
        <p14:creationId xmlns:p14="http://schemas.microsoft.com/office/powerpoint/2010/main" val="2327465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09ACC6B5-9401-2512-A379-C75C90E01B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761408" y="3034190"/>
            <a:ext cx="5590503" cy="605835"/>
          </a:xfrm>
        </p:spPr>
        <p:txBody>
          <a:bodyPr/>
          <a:lstStyle/>
          <a:p>
            <a:r>
              <a:rPr lang="en-US" sz="2000" dirty="0"/>
              <a:t>Disputes, Damages &amp; Default Judgments: Navigating the FCRA/FDCPA Landscape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CECE81DF-C215-11B8-0EFB-69EC47DE6658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761408" y="3949448"/>
            <a:ext cx="9665370" cy="605835"/>
          </a:xfrm>
        </p:spPr>
        <p:txBody>
          <a:bodyPr/>
          <a:lstStyle/>
          <a:p>
            <a:r>
              <a:rPr lang="en-US" sz="2000" dirty="0"/>
              <a:t>When Washington Steps Back, the States </a:t>
            </a:r>
          </a:p>
          <a:p>
            <a:r>
              <a:rPr lang="en-US" sz="2000" dirty="0"/>
              <a:t>Step Up: The State AG Enforcement Wave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24277565-C192-75E8-A3A9-110A535B7CE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1761408" y="4864706"/>
            <a:ext cx="9665370" cy="605835"/>
          </a:xfrm>
        </p:spPr>
        <p:txBody>
          <a:bodyPr/>
          <a:lstStyle/>
          <a:p>
            <a:r>
              <a:rPr lang="en-US" sz="2000" dirty="0"/>
              <a:t>In-House Counsel Perspectives on </a:t>
            </a:r>
          </a:p>
          <a:p>
            <a:r>
              <a:rPr lang="en-US" sz="2000" dirty="0"/>
              <a:t>Origination, Servicing &amp; the Road Ahead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6BA6514-4505-1C2E-4A0D-31A8807945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Don’t Miss our November 12</a:t>
            </a:r>
            <a:r>
              <a:rPr lang="en-US" baseline="30000" dirty="0"/>
              <a:t>th</a:t>
            </a:r>
            <a:r>
              <a:rPr lang="en-US" dirty="0"/>
              <a:t> Annual Consumer Finance Webinar!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83A96D3C-1D98-33FE-EFE7-8142B31E7C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46674" y="3034101"/>
            <a:ext cx="609600" cy="6064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8E861A6D-5955-F6FD-3BD9-620E646559E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46674" y="3923381"/>
            <a:ext cx="609600" cy="606425"/>
          </a:xfrm>
        </p:spPr>
        <p:txBody>
          <a:bodyPr/>
          <a:lstStyle/>
          <a:p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06A1FF9D-5ECF-5496-FC25-F4418A56C78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38200" y="4830872"/>
            <a:ext cx="609600" cy="6064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FC8479-FE23-2CFB-79AD-123CE0504C87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DB4B163-A19F-40D8-B271-33FDB32582B6}" type="slidenum">
              <a:rPr lang="en-US" smtClean="0"/>
              <a:pPr/>
              <a:t>25</a:t>
            </a:fld>
            <a:endParaRPr lang="en-US" sz="2000" dirty="0"/>
          </a:p>
        </p:txBody>
      </p:sp>
      <p:pic>
        <p:nvPicPr>
          <p:cNvPr id="27" name="Content Placeholder 5">
            <a:extLst>
              <a:ext uri="{FF2B5EF4-FFF2-40B4-BE49-F238E27FC236}">
                <a16:creationId xmlns:a16="http://schemas.microsoft.com/office/drawing/2014/main" id="{80820557-CE18-6CD5-A9EF-5306CD8926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8314" y="2397626"/>
            <a:ext cx="3434569" cy="3434569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6E15AEF-3C22-9624-EFEE-EBFC322EC168}"/>
              </a:ext>
            </a:extLst>
          </p:cNvPr>
          <p:cNvSpPr/>
          <p:nvPr/>
        </p:nvSpPr>
        <p:spPr>
          <a:xfrm>
            <a:off x="7918315" y="1566713"/>
            <a:ext cx="3508463" cy="79766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+mj-lt"/>
              </a:rPr>
              <a:t>REGISTER HERE: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BF63DF3-C127-2633-1667-8AAEDFE68A36}"/>
              </a:ext>
            </a:extLst>
          </p:cNvPr>
          <p:cNvSpPr txBox="1"/>
          <p:nvPr/>
        </p:nvSpPr>
        <p:spPr>
          <a:xfrm>
            <a:off x="846674" y="1472119"/>
            <a:ext cx="7071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</a:rPr>
              <a:t>CONSUMER FINANCIAL SERVICES ANNUAL UPDATE: </a:t>
            </a:r>
          </a:p>
          <a:p>
            <a:r>
              <a:rPr lang="en-US" sz="2800" dirty="0">
                <a:latin typeface="+mj-lt"/>
              </a:rPr>
              <a:t>COURTS, REGULATORS &amp; THE IN-HOUSE PERSPECTIVE</a:t>
            </a:r>
            <a:endParaRPr lang="en-US" dirty="0"/>
          </a:p>
          <a:p>
            <a:r>
              <a:rPr lang="en-US" sz="1600" dirty="0"/>
              <a:t>Thursday, November 12</a:t>
            </a:r>
            <a:r>
              <a:rPr lang="en-US" sz="1600" baseline="30000" dirty="0"/>
              <a:t>th</a:t>
            </a:r>
            <a:r>
              <a:rPr lang="en-US" sz="1600" dirty="0"/>
              <a:t> from 1-4 PM ET</a:t>
            </a:r>
          </a:p>
        </p:txBody>
      </p:sp>
    </p:spTree>
    <p:extLst>
      <p:ext uri="{BB962C8B-B14F-4D97-AF65-F5344CB8AC3E}">
        <p14:creationId xmlns:p14="http://schemas.microsoft.com/office/powerpoint/2010/main" val="1284889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Saul Ewing Theme 1">
  <a:themeElements>
    <a:clrScheme name="Saul Ewing Brand Colors">
      <a:dk1>
        <a:sysClr val="windowText" lastClr="000000"/>
      </a:dk1>
      <a:lt1>
        <a:sysClr val="window" lastClr="FFFFFF"/>
      </a:lt1>
      <a:dk2>
        <a:srgbClr val="111341"/>
      </a:dk2>
      <a:lt2>
        <a:srgbClr val="E1F0B7"/>
      </a:lt2>
      <a:accent1>
        <a:srgbClr val="96C610"/>
      </a:accent1>
      <a:accent2>
        <a:srgbClr val="13327C"/>
      </a:accent2>
      <a:accent3>
        <a:srgbClr val="1C4BB8"/>
      </a:accent3>
      <a:accent4>
        <a:srgbClr val="87A7ED"/>
      </a:accent4>
      <a:accent5>
        <a:srgbClr val="C9D7F7"/>
      </a:accent5>
      <a:accent6>
        <a:srgbClr val="3A3A3A"/>
      </a:accent6>
      <a:hlink>
        <a:srgbClr val="747474"/>
      </a:hlink>
      <a:folHlink>
        <a:srgbClr val="BFBFBF"/>
      </a:folHlink>
    </a:clrScheme>
    <a:fontScheme name="Saul Ewing Microsoft Fonts">
      <a:majorFont>
        <a:latin typeface="Bahnschrift SemiBold Condense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25400"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42D39208-AF4C-40B8-A186-924AA3E6E25A}" vid="{92F31358-BF10-440D-A94E-48F7515CFD6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properties xmlns="http://www.imanage.com/work/xmlschema">
  <documentid>FIRMDMS!58725299.3</documentid>
  <senderid>10587</senderid>
  <senderemail>KENDRA.PHILLIPS@SAUL.COM</senderemail>
  <lastmodified>2026-09-30T10:06:04.0000000-04:00</lastmodified>
  <database>FIRMDMS</database>
</properties>
</file>

<file path=customXml/itemProps1.xml><?xml version="1.0" encoding="utf-8"?>
<ds:datastoreItem xmlns:ds="http://schemas.openxmlformats.org/officeDocument/2006/customXml" ds:itemID="{C2BE1B46-F08C-4A44-96B4-A5286D74303D}">
  <ds:schemaRefs>
    <ds:schemaRef ds:uri="http://www.imanage.com/work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Saul Ewing PPT Template</Template>
  <TotalTime>0</TotalTime>
  <Words>2477</Words>
  <Application>Microsoft Office PowerPoint</Application>
  <PresentationFormat>Widescreen</PresentationFormat>
  <Paragraphs>246</Paragraphs>
  <Slides>25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Aptos</vt:lpstr>
      <vt:lpstr>Arial</vt:lpstr>
      <vt:lpstr>Bahnschrift</vt:lpstr>
      <vt:lpstr>Bahnschrift SemiBold Condensed</vt:lpstr>
      <vt:lpstr>Calibri</vt:lpstr>
      <vt:lpstr>DM Sans</vt:lpstr>
      <vt:lpstr>Rift Bold</vt:lpstr>
      <vt:lpstr>Saul Ewing Theme 1</vt:lpstr>
      <vt:lpstr>AI-Driven Litigation Risk in Consumer Financial Services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Freddie Guidance</vt:lpstr>
      <vt:lpstr>New Jersey Consumer Fraud Act (CFA) – N.J.S.A. 56:8-1 et seq.</vt:lpstr>
      <vt:lpstr>PowerPoint Presentation</vt:lpstr>
      <vt:lpstr>PowerPoint Presentation</vt:lpstr>
      <vt:lpstr>Massachusetts Chapter 93A</vt:lpstr>
      <vt:lpstr>California – CLRA &amp; Related Consumer Statutes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Author</dc:creator>
  <cp:lastModifiedBy>Morgan, Olivia</cp:lastModifiedBy>
  <cp:revision>329</cp:revision>
  <dcterms:created xsi:type="dcterms:W3CDTF">2026-09-13T21:34:06Z</dcterms:created>
  <dcterms:modified xsi:type="dcterms:W3CDTF">2026-10-01T15:10:36Z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  <property fmtid="{D5CDD505-2E9C-101B-9397-08002B2CF9AE}" pid="3" name="_AdHocReviewCycleID">
    <vt:i4>1825049215</vt:i4>
  </property>
  <property fmtid="{D5CDD505-2E9C-101B-9397-08002B2CF9AE}" pid="4" name="_EmailSubject">
    <vt:lpwstr>COMPLETE: RITM0012908</vt:lpwstr>
  </property>
  <property fmtid="{D5CDD505-2E9C-101B-9397-08002B2CF9AE}" pid="5" name="_AuthorEmail">
    <vt:lpwstr>Jonathan.VonDehl@saul.com</vt:lpwstr>
  </property>
  <property fmtid="{D5CDD505-2E9C-101B-9397-08002B2CF9AE}" pid="6" name="_AuthorEmailDisplayName">
    <vt:lpwstr>Von Dehl, Jonathan</vt:lpwstr>
  </property>
  <property fmtid="{D5CDD505-2E9C-101B-9397-08002B2CF9AE}" pid="7" name="DocumentNumber">
    <vt:lpwstr>58725299</vt:lpwstr>
  </property>
  <property fmtid="{D5CDD505-2E9C-101B-9397-08002B2CF9AE}" pid="8" name="DocumentVersion">
    <vt:lpwstr>3</vt:lpwstr>
  </property>
  <property fmtid="{D5CDD505-2E9C-101B-9397-08002B2CF9AE}" pid="9" name="ClientNumber">
    <vt:lpwstr>011111</vt:lpwstr>
  </property>
  <property fmtid="{D5CDD505-2E9C-101B-9397-08002B2CF9AE}" pid="10" name="MatterNumber">
    <vt:lpwstr>10587</vt:lpwstr>
  </property>
  <property fmtid="{D5CDD505-2E9C-101B-9397-08002B2CF9AE}" pid="11" name="ClientName">
    <vt:lpwstr>PERSONAL</vt:lpwstr>
  </property>
  <property fmtid="{D5CDD505-2E9C-101B-9397-08002B2CF9AE}" pid="12" name="MatterName">
    <vt:lpwstr>Phillips, Kendra</vt:lpwstr>
  </property>
  <property fmtid="{D5CDD505-2E9C-101B-9397-08002B2CF9AE}" pid="13" name="DatabaseName">
    <vt:lpwstr>FIRMDMS</vt:lpwstr>
  </property>
  <property fmtid="{D5CDD505-2E9C-101B-9397-08002B2CF9AE}" pid="14" name="TypistName">
    <vt:lpwstr>10587</vt:lpwstr>
  </property>
  <property fmtid="{D5CDD505-2E9C-101B-9397-08002B2CF9AE}" pid="15" name="AuthorName">
    <vt:lpwstr>10587</vt:lpwstr>
  </property>
  <property fmtid="{D5CDD505-2E9C-101B-9397-08002B2CF9AE}" pid="16" name="InUseBy">
    <vt:lpwstr>10587</vt:lpwstr>
  </property>
  <property fmtid="{D5CDD505-2E9C-101B-9397-08002B2CF9AE}" pid="17" name="EditDate">
    <vt:lpwstr>9/30/2026 2:02:46 PM</vt:lpwstr>
  </property>
  <property fmtid="{D5CDD505-2E9C-101B-9397-08002B2CF9AE}" pid="18" name="EditTime">
    <vt:lpwstr/>
  </property>
</Properties>
</file>