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4"/>
  </p:notesMasterIdLst>
  <p:handoutMasterIdLst>
    <p:handoutMasterId r:id="rId25"/>
  </p:handoutMasterIdLst>
  <p:sldIdLst>
    <p:sldId id="433" r:id="rId3"/>
    <p:sldId id="342" r:id="rId4"/>
    <p:sldId id="383" r:id="rId5"/>
    <p:sldId id="283" r:id="rId6"/>
    <p:sldId id="298" r:id="rId7"/>
    <p:sldId id="355" r:id="rId8"/>
    <p:sldId id="338" r:id="rId9"/>
    <p:sldId id="301" r:id="rId10"/>
    <p:sldId id="289" r:id="rId11"/>
    <p:sldId id="345" r:id="rId12"/>
    <p:sldId id="291" r:id="rId13"/>
    <p:sldId id="346" r:id="rId14"/>
    <p:sldId id="293" r:id="rId15"/>
    <p:sldId id="347" r:id="rId16"/>
    <p:sldId id="348" r:id="rId17"/>
    <p:sldId id="296" r:id="rId18"/>
    <p:sldId id="323" r:id="rId19"/>
    <p:sldId id="349" r:id="rId20"/>
    <p:sldId id="350" r:id="rId21"/>
    <p:sldId id="351" r:id="rId22"/>
    <p:sldId id="35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1" id="{AFEBA6E5-6D32-489D-A20D-B6F05EEA3F26}">
          <p14:sldIdLst>
            <p14:sldId id="433"/>
            <p14:sldId id="342"/>
            <p14:sldId id="383"/>
            <p14:sldId id="283"/>
            <p14:sldId id="298"/>
            <p14:sldId id="355"/>
            <p14:sldId id="338"/>
            <p14:sldId id="301"/>
            <p14:sldId id="289"/>
            <p14:sldId id="345"/>
            <p14:sldId id="291"/>
            <p14:sldId id="346"/>
            <p14:sldId id="293"/>
            <p14:sldId id="347"/>
            <p14:sldId id="348"/>
            <p14:sldId id="296"/>
            <p14:sldId id="323"/>
            <p14:sldId id="349"/>
            <p14:sldId id="350"/>
            <p14:sldId id="351"/>
            <p14:sldId id="3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EC07D6-1F0D-BDA5-3B67-418C9E99E719}" name="Vine, Rebecca M." initials="RV" userId="S::5976@saul.com::4c99ccfd-338a-46c2-ade5-205ae873ed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18C"/>
    <a:srgbClr val="3A3A3A"/>
    <a:srgbClr val="000000"/>
    <a:srgbClr val="E1F0B7"/>
    <a:srgbClr val="01081D"/>
    <a:srgbClr val="000F29"/>
    <a:srgbClr val="96C6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#1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CCA84D-0FF2-498D-BF60-DD32640CDDE4}" type="doc">
      <dgm:prSet loTypeId="urn:microsoft.com/office/officeart/2008/layout/AccentedPicture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A067B54-8E44-4F2C-BA53-4843F623B21D}">
      <dgm:prSet phldrT="[Text]" phldr="0"/>
      <dgm:spPr/>
      <dgm:t>
        <a:bodyPr/>
        <a:lstStyle/>
        <a:p>
          <a:r>
            <a:rPr lang="en-US" dirty="0"/>
            <a:t> </a:t>
          </a:r>
        </a:p>
      </dgm:t>
    </dgm:pt>
    <dgm:pt modelId="{3246FD25-B6E4-4388-83EE-8B92CD205899}" type="sibTrans" cxnId="{DDDBEB2C-2013-40F4-904F-B34AC8E4AC65}">
      <dgm:prSet/>
      <dgm:spPr>
        <a:blipFill>
          <a:blip xmlns:r="http://schemas.openxmlformats.org/officeDocument/2006/relationships" r:embed="rId1"/>
          <a:srcRect/>
          <a:stretch>
            <a:fillRect l="-24000" r="-24000"/>
          </a:stretch>
        </a:blipFill>
        <a:ln w="76200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6DAD7A2B-3D9F-4C0D-BFAA-7D897160454D}" type="parTrans" cxnId="{DDDBEB2C-2013-40F4-904F-B34AC8E4AC65}">
      <dgm:prSet/>
      <dgm:spPr/>
      <dgm:t>
        <a:bodyPr/>
        <a:lstStyle/>
        <a:p>
          <a:endParaRPr lang="en-US"/>
        </a:p>
      </dgm:t>
    </dgm:pt>
    <dgm:pt modelId="{311CDFBC-F6A3-409B-BCA9-5F1DA022F15D}" type="pres">
      <dgm:prSet presAssocID="{57CCA84D-0FF2-498D-BF60-DD32640CDDE4}" presName="Name0" presStyleCnt="0">
        <dgm:presLayoutVars>
          <dgm:dir/>
        </dgm:presLayoutVars>
      </dgm:prSet>
      <dgm:spPr/>
    </dgm:pt>
    <dgm:pt modelId="{FE00CBF3-8906-4FC5-8FAB-8207181199DD}" type="pres">
      <dgm:prSet presAssocID="{3246FD25-B6E4-4388-83EE-8B92CD205899}" presName="picture_1" presStyleLbl="bgImgPlace1" presStyleIdx="0" presStyleCnt="1"/>
      <dgm:spPr/>
    </dgm:pt>
    <dgm:pt modelId="{FCFC766A-9DF5-4189-9358-EBBCF815EE9E}" type="pres">
      <dgm:prSet presAssocID="{5A067B54-8E44-4F2C-BA53-4843F623B21D}" presName="text_1" presStyleLbl="node1" presStyleIdx="0" presStyleCnt="0">
        <dgm:presLayoutVars>
          <dgm:bulletEnabled val="1"/>
        </dgm:presLayoutVars>
      </dgm:prSet>
      <dgm:spPr/>
    </dgm:pt>
    <dgm:pt modelId="{1A0A835E-1D39-46DF-918A-A3F52BEE8CB1}" type="pres">
      <dgm:prSet presAssocID="{57CCA84D-0FF2-498D-BF60-DD32640CDDE4}" presName="maxNode" presStyleCnt="0"/>
      <dgm:spPr/>
    </dgm:pt>
    <dgm:pt modelId="{1271A987-3EB3-40DB-959A-5DA66440F01D}" type="pres">
      <dgm:prSet presAssocID="{57CCA84D-0FF2-498D-BF60-DD32640CDDE4}" presName="Name33" presStyleCnt="0"/>
      <dgm:spPr/>
    </dgm:pt>
  </dgm:ptLst>
  <dgm:cxnLst>
    <dgm:cxn modelId="{1877DE28-4D20-49F2-A5D1-E2DB82698147}" type="presOf" srcId="{5A067B54-8E44-4F2C-BA53-4843F623B21D}" destId="{FCFC766A-9DF5-4189-9358-EBBCF815EE9E}" srcOrd="0" destOrd="0" presId="urn:microsoft.com/office/officeart/2008/layout/AccentedPicture"/>
    <dgm:cxn modelId="{DDDBEB2C-2013-40F4-904F-B34AC8E4AC65}" srcId="{57CCA84D-0FF2-498D-BF60-DD32640CDDE4}" destId="{5A067B54-8E44-4F2C-BA53-4843F623B21D}" srcOrd="0" destOrd="0" parTransId="{6DAD7A2B-3D9F-4C0D-BFAA-7D897160454D}" sibTransId="{3246FD25-B6E4-4388-83EE-8B92CD205899}"/>
    <dgm:cxn modelId="{BFCAAC3D-C645-467A-A113-99722DAF0677}" type="presOf" srcId="{57CCA84D-0FF2-498D-BF60-DD32640CDDE4}" destId="{311CDFBC-F6A3-409B-BCA9-5F1DA022F15D}" srcOrd="0" destOrd="0" presId="urn:microsoft.com/office/officeart/2008/layout/AccentedPicture"/>
    <dgm:cxn modelId="{97D16FB0-D302-483D-BDBB-BF6DAE80AD5F}" type="presOf" srcId="{3246FD25-B6E4-4388-83EE-8B92CD205899}" destId="{FE00CBF3-8906-4FC5-8FAB-8207181199DD}" srcOrd="0" destOrd="0" presId="urn:microsoft.com/office/officeart/2008/layout/AccentedPicture"/>
    <dgm:cxn modelId="{4C433EDB-D9C2-4A15-8E5C-250EBF579666}" type="presParOf" srcId="{311CDFBC-F6A3-409B-BCA9-5F1DA022F15D}" destId="{FE00CBF3-8906-4FC5-8FAB-8207181199DD}" srcOrd="0" destOrd="0" presId="urn:microsoft.com/office/officeart/2008/layout/AccentedPicture"/>
    <dgm:cxn modelId="{457DC21E-E18E-478E-882A-AFAEAC3DAFCF}" type="presParOf" srcId="{311CDFBC-F6A3-409B-BCA9-5F1DA022F15D}" destId="{FCFC766A-9DF5-4189-9358-EBBCF815EE9E}" srcOrd="1" destOrd="0" presId="urn:microsoft.com/office/officeart/2008/layout/AccentedPicture"/>
    <dgm:cxn modelId="{6D8F6518-40FB-4829-A218-2216A2ECE3A6}" type="presParOf" srcId="{311CDFBC-F6A3-409B-BCA9-5F1DA022F15D}" destId="{1A0A835E-1D39-46DF-918A-A3F52BEE8CB1}" srcOrd="2" destOrd="0" presId="urn:microsoft.com/office/officeart/2008/layout/AccentedPicture"/>
    <dgm:cxn modelId="{AF0A5E2B-F423-4E70-93DF-89AD92D754F6}" type="presParOf" srcId="{1A0A835E-1D39-46DF-918A-A3F52BEE8CB1}" destId="{1271A987-3EB3-40DB-959A-5DA66440F01D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F7B887-0130-4037-B64E-03B9A9097127}" type="doc">
      <dgm:prSet loTypeId="urn:microsoft.com/office/officeart/2005/8/layout/hProcess11" loCatId="timeline" qsTypeId="urn:microsoft.com/office/officeart/2005/8/quickstyle/3d3#1" qsCatId="3D" csTypeId="urn:microsoft.com/office/officeart/2005/8/colors/accent1_4#1" csCatId="accent1" phldr="0"/>
      <dgm:spPr/>
    </dgm:pt>
    <dgm:pt modelId="{709A228D-EADF-40D4-AE46-556EFABF8E07}" type="pres">
      <dgm:prSet presAssocID="{8FF7B887-0130-4037-B64E-03B9A9097127}" presName="Name0" presStyleCnt="0">
        <dgm:presLayoutVars>
          <dgm:dir/>
          <dgm:resizeHandles val="exact"/>
        </dgm:presLayoutVars>
      </dgm:prSet>
      <dgm:spPr/>
    </dgm:pt>
    <dgm:pt modelId="{F1E519AC-555F-4B88-91A5-ECC27CBA3201}" type="pres">
      <dgm:prSet presAssocID="{8FF7B887-0130-4037-B64E-03B9A9097127}" presName="arrow" presStyleLbl="bgShp" presStyleIdx="0" presStyleCnt="1" custLinFactNeighborY="34880"/>
      <dgm:spPr>
        <a:solidFill>
          <a:srgbClr val="E1F0B7"/>
        </a:solidFill>
        <a:ln>
          <a:noFill/>
        </a:ln>
      </dgm:spPr>
    </dgm:pt>
    <dgm:pt modelId="{0EB99058-E85E-4653-BA69-1981197733E1}" type="pres">
      <dgm:prSet presAssocID="{8FF7B887-0130-4037-B64E-03B9A9097127}" presName="points" presStyleCnt="0"/>
      <dgm:spPr/>
    </dgm:pt>
  </dgm:ptLst>
  <dgm:cxnLst>
    <dgm:cxn modelId="{2CA3B386-FB56-45DE-AD6A-10A557CF63D0}" type="presOf" srcId="{8FF7B887-0130-4037-B64E-03B9A9097127}" destId="{709A228D-EADF-40D4-AE46-556EFABF8E07}" srcOrd="0" destOrd="0" presId="urn:microsoft.com/office/officeart/2005/8/layout/hProcess11"/>
    <dgm:cxn modelId="{B15DFE52-B988-4EAB-8255-855609D7EA24}" type="presParOf" srcId="{709A228D-EADF-40D4-AE46-556EFABF8E07}" destId="{F1E519AC-555F-4B88-91A5-ECC27CBA3201}" srcOrd="0" destOrd="0" presId="urn:microsoft.com/office/officeart/2005/8/layout/hProcess11"/>
    <dgm:cxn modelId="{E5BB3252-6D6A-4F11-8BBB-AF98F09EBE05}" type="presParOf" srcId="{709A228D-EADF-40D4-AE46-556EFABF8E07}" destId="{0EB99058-E85E-4653-BA69-1981197733E1}" srcOrd="1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CCA84D-0FF2-498D-BF60-DD32640CDDE4}" type="doc">
      <dgm:prSet loTypeId="urn:microsoft.com/office/officeart/2008/layout/AccentedPicture" loCatId="pictur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A067B54-8E44-4F2C-BA53-4843F623B21D}">
      <dgm:prSet phldrT="[Text]" phldr="0"/>
      <dgm:spPr/>
      <dgm:t>
        <a:bodyPr/>
        <a:lstStyle/>
        <a:p>
          <a:r>
            <a:rPr lang="en-US" dirty="0"/>
            <a:t> </a:t>
          </a:r>
        </a:p>
      </dgm:t>
    </dgm:pt>
    <dgm:pt modelId="{3246FD25-B6E4-4388-83EE-8B92CD205899}" type="sibTrans" cxnId="{DDDBEB2C-2013-40F4-904F-B34AC8E4AC65}">
      <dgm:prSet/>
      <dgm:spPr>
        <a:solidFill>
          <a:schemeClr val="bg1"/>
        </a:solidFill>
        <a:ln w="76200"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6DAD7A2B-3D9F-4C0D-BFAA-7D897160454D}" type="parTrans" cxnId="{DDDBEB2C-2013-40F4-904F-B34AC8E4AC65}">
      <dgm:prSet/>
      <dgm:spPr/>
      <dgm:t>
        <a:bodyPr/>
        <a:lstStyle/>
        <a:p>
          <a:endParaRPr lang="en-US"/>
        </a:p>
      </dgm:t>
    </dgm:pt>
    <dgm:pt modelId="{311CDFBC-F6A3-409B-BCA9-5F1DA022F15D}" type="pres">
      <dgm:prSet presAssocID="{57CCA84D-0FF2-498D-BF60-DD32640CDDE4}" presName="Name0" presStyleCnt="0">
        <dgm:presLayoutVars>
          <dgm:dir/>
        </dgm:presLayoutVars>
      </dgm:prSet>
      <dgm:spPr/>
    </dgm:pt>
    <dgm:pt modelId="{FE00CBF3-8906-4FC5-8FAB-8207181199DD}" type="pres">
      <dgm:prSet presAssocID="{3246FD25-B6E4-4388-83EE-8B92CD205899}" presName="picture_1" presStyleLbl="bgImgPlace1" presStyleIdx="0" presStyleCnt="1"/>
      <dgm:spPr/>
    </dgm:pt>
    <dgm:pt modelId="{FCFC766A-9DF5-4189-9358-EBBCF815EE9E}" type="pres">
      <dgm:prSet presAssocID="{5A067B54-8E44-4F2C-BA53-4843F623B21D}" presName="text_1" presStyleLbl="node1" presStyleIdx="0" presStyleCnt="0">
        <dgm:presLayoutVars>
          <dgm:bulletEnabled val="1"/>
        </dgm:presLayoutVars>
      </dgm:prSet>
      <dgm:spPr/>
    </dgm:pt>
    <dgm:pt modelId="{1A0A835E-1D39-46DF-918A-A3F52BEE8CB1}" type="pres">
      <dgm:prSet presAssocID="{57CCA84D-0FF2-498D-BF60-DD32640CDDE4}" presName="maxNode" presStyleCnt="0"/>
      <dgm:spPr/>
    </dgm:pt>
    <dgm:pt modelId="{1271A987-3EB3-40DB-959A-5DA66440F01D}" type="pres">
      <dgm:prSet presAssocID="{57CCA84D-0FF2-498D-BF60-DD32640CDDE4}" presName="Name33" presStyleCnt="0"/>
      <dgm:spPr/>
    </dgm:pt>
  </dgm:ptLst>
  <dgm:cxnLst>
    <dgm:cxn modelId="{1877DE28-4D20-49F2-A5D1-E2DB82698147}" type="presOf" srcId="{5A067B54-8E44-4F2C-BA53-4843F623B21D}" destId="{FCFC766A-9DF5-4189-9358-EBBCF815EE9E}" srcOrd="0" destOrd="0" presId="urn:microsoft.com/office/officeart/2008/layout/AccentedPicture"/>
    <dgm:cxn modelId="{DDDBEB2C-2013-40F4-904F-B34AC8E4AC65}" srcId="{57CCA84D-0FF2-498D-BF60-DD32640CDDE4}" destId="{5A067B54-8E44-4F2C-BA53-4843F623B21D}" srcOrd="0" destOrd="0" parTransId="{6DAD7A2B-3D9F-4C0D-BFAA-7D897160454D}" sibTransId="{3246FD25-B6E4-4388-83EE-8B92CD205899}"/>
    <dgm:cxn modelId="{BFCAAC3D-C645-467A-A113-99722DAF0677}" type="presOf" srcId="{57CCA84D-0FF2-498D-BF60-DD32640CDDE4}" destId="{311CDFBC-F6A3-409B-BCA9-5F1DA022F15D}" srcOrd="0" destOrd="0" presId="urn:microsoft.com/office/officeart/2008/layout/AccentedPicture"/>
    <dgm:cxn modelId="{97D16FB0-D302-483D-BDBB-BF6DAE80AD5F}" type="presOf" srcId="{3246FD25-B6E4-4388-83EE-8B92CD205899}" destId="{FE00CBF3-8906-4FC5-8FAB-8207181199DD}" srcOrd="0" destOrd="0" presId="urn:microsoft.com/office/officeart/2008/layout/AccentedPicture"/>
    <dgm:cxn modelId="{4C433EDB-D9C2-4A15-8E5C-250EBF579666}" type="presParOf" srcId="{311CDFBC-F6A3-409B-BCA9-5F1DA022F15D}" destId="{FE00CBF3-8906-4FC5-8FAB-8207181199DD}" srcOrd="0" destOrd="0" presId="urn:microsoft.com/office/officeart/2008/layout/AccentedPicture"/>
    <dgm:cxn modelId="{457DC21E-E18E-478E-882A-AFAEAC3DAFCF}" type="presParOf" srcId="{311CDFBC-F6A3-409B-BCA9-5F1DA022F15D}" destId="{FCFC766A-9DF5-4189-9358-EBBCF815EE9E}" srcOrd="1" destOrd="0" presId="urn:microsoft.com/office/officeart/2008/layout/AccentedPicture"/>
    <dgm:cxn modelId="{6D8F6518-40FB-4829-A218-2216A2ECE3A6}" type="presParOf" srcId="{311CDFBC-F6A3-409B-BCA9-5F1DA022F15D}" destId="{1A0A835E-1D39-46DF-918A-A3F52BEE8CB1}" srcOrd="2" destOrd="0" presId="urn:microsoft.com/office/officeart/2008/layout/AccentedPicture"/>
    <dgm:cxn modelId="{AF0A5E2B-F423-4E70-93DF-89AD92D754F6}" type="presParOf" srcId="{1A0A835E-1D39-46DF-918A-A3F52BEE8CB1}" destId="{1271A987-3EB3-40DB-959A-5DA66440F01D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BF3-8906-4FC5-8FAB-8207181199DD}">
      <dsp:nvSpPr>
        <dsp:cNvPr id="0" name=""/>
        <dsp:cNvSpPr/>
      </dsp:nvSpPr>
      <dsp:spPr>
        <a:xfrm>
          <a:off x="25175" y="0"/>
          <a:ext cx="3761702" cy="4798090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l="-24000" r="-24000"/>
          </a:stretch>
        </a:blipFill>
        <a:ln w="762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C766A-9DF5-4189-9358-EBBCF815EE9E}">
      <dsp:nvSpPr>
        <dsp:cNvPr id="0" name=""/>
        <dsp:cNvSpPr/>
      </dsp:nvSpPr>
      <dsp:spPr>
        <a:xfrm>
          <a:off x="175643" y="1919236"/>
          <a:ext cx="2896510" cy="287885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175643" y="1919236"/>
        <a:ext cx="2896510" cy="28788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519AC-555F-4B88-91A5-ECC27CBA3201}">
      <dsp:nvSpPr>
        <dsp:cNvPr id="0" name=""/>
        <dsp:cNvSpPr/>
      </dsp:nvSpPr>
      <dsp:spPr>
        <a:xfrm>
          <a:off x="0" y="1339656"/>
          <a:ext cx="10515600" cy="1219199"/>
        </a:xfrm>
        <a:prstGeom prst="notchedRightArrow">
          <a:avLst/>
        </a:prstGeom>
        <a:solidFill>
          <a:srgbClr val="E1F0B7"/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BF3-8906-4FC5-8FAB-8207181199DD}">
      <dsp:nvSpPr>
        <dsp:cNvPr id="0" name=""/>
        <dsp:cNvSpPr/>
      </dsp:nvSpPr>
      <dsp:spPr>
        <a:xfrm>
          <a:off x="25175" y="0"/>
          <a:ext cx="3761702" cy="4798090"/>
        </a:xfrm>
        <a:prstGeom prst="roundRect">
          <a:avLst/>
        </a:prstGeom>
        <a:solidFill>
          <a:schemeClr val="bg1"/>
        </a:solidFill>
        <a:ln w="762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C766A-9DF5-4189-9358-EBBCF815EE9E}">
      <dsp:nvSpPr>
        <dsp:cNvPr id="0" name=""/>
        <dsp:cNvSpPr/>
      </dsp:nvSpPr>
      <dsp:spPr>
        <a:xfrm>
          <a:off x="175643" y="1919236"/>
          <a:ext cx="2896510" cy="287885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175643" y="1919236"/>
        <a:ext cx="2896510" cy="2878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645B8-250F-E484-7F2A-9216F7EAD0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CD3EC-4A6A-2F41-6F85-68996E0E5C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ED6CE-C97D-48B1-8BB9-CCCE969B0831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B3D4D-E5FD-153B-1C5D-C48DC55BB4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C6D1F-4349-B1AF-D5BD-CF5453184B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CC2FF-AE72-4310-8568-34C7765A6F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257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E7BC6-6193-4769-88D9-740E9F8BA754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8482E-64B4-4A30-9E57-B60B0F2BE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36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4D5B42-90A1-CA2D-2D90-9F539ED88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326B3C-4DD0-4D51-8DE7-C2A76964B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1041639"/>
            <a:ext cx="8890000" cy="245586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7000"/>
              </a:lnSpc>
              <a:defRPr sz="75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C0711-88F2-9389-15F9-05A5DDB583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8675" y="3674166"/>
            <a:ext cx="7937256" cy="10305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Subtitle, Date, or Speaker Names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F79D5B-1D74-E1A5-629E-BE6B20D122F8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55A399-AB31-BCB8-BDBE-6ECC31C7A524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E83958-1601-B6C4-F152-2347F5924C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6" name="Date Placeholder 3">
              <a:extLst>
                <a:ext uri="{FF2B5EF4-FFF2-40B4-BE49-F238E27FC236}">
                  <a16:creationId xmlns:a16="http://schemas.microsoft.com/office/drawing/2014/main" id="{0C5FC8E6-2886-0F10-FD53-42DD586E3D3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461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8A6EDE-3F95-0DF9-570E-27704F40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38E642-5C47-3A3C-7703-13F3EFF7F3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33600" y="1479640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 (add optional icon in box to the left)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2B2B9784-12BD-EF2A-9A6E-713DB78BD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3600" y="3310155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C80E547B-0D19-B527-25DD-8F10DE3484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3600" y="4225414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6A8F749F-117B-1E81-0DD0-ED5FEE8443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33600" y="5140671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5B9A6A-7D3A-27D1-33D2-8B874DAB76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 (RECOMMENDATION: AGENDA)</a:t>
            </a:r>
          </a:p>
        </p:txBody>
      </p: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70CB7196-AF1B-BCD9-42CC-F5B69F963B11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879596" y="1479049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BFA4059B-CC40-2E2E-E698-45C390AF8A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3600" y="2414081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10" name="Online Image Placeholder 8">
            <a:extLst>
              <a:ext uri="{FF2B5EF4-FFF2-40B4-BE49-F238E27FC236}">
                <a16:creationId xmlns:a16="http://schemas.microsoft.com/office/drawing/2014/main" id="{043B051F-6E26-1271-E5A3-B77510CFFFF3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9596" y="2376524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Online Image Placeholder 8">
            <a:extLst>
              <a:ext uri="{FF2B5EF4-FFF2-40B4-BE49-F238E27FC236}">
                <a16:creationId xmlns:a16="http://schemas.microsoft.com/office/drawing/2014/main" id="{3396C075-2260-3FD4-CF37-A7FC3DB0E89E}"/>
              </a:ext>
            </a:extLst>
          </p:cNvPr>
          <p:cNvSpPr>
            <a:spLocks noGrp="1"/>
          </p:cNvSpPr>
          <p:nvPr>
            <p:ph type="clipArt" sz="quarter" idx="22"/>
          </p:nvPr>
        </p:nvSpPr>
        <p:spPr>
          <a:xfrm>
            <a:off x="879595" y="3310155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2" name="Online Image Placeholder 8">
            <a:extLst>
              <a:ext uri="{FF2B5EF4-FFF2-40B4-BE49-F238E27FC236}">
                <a16:creationId xmlns:a16="http://schemas.microsoft.com/office/drawing/2014/main" id="{B4B91959-5F22-D386-8C20-C6B4B21B1F55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893308" y="4243786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3" name="Online Image Placeholder 8">
            <a:extLst>
              <a:ext uri="{FF2B5EF4-FFF2-40B4-BE49-F238E27FC236}">
                <a16:creationId xmlns:a16="http://schemas.microsoft.com/office/drawing/2014/main" id="{7FAFCF7D-D73A-7C99-C136-4A80C21B3A8B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893307" y="5140080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FF3FE-7416-DA4C-7C63-13B9EEB02C5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90605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606E90-E9AE-2648-FAF9-D24E5D1C2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E8902-7D1B-55F8-5DC7-E30626E32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5583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51351-B7BE-5E3D-621A-C2062F5CE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54502-E593-D6F0-E263-46B2EF2985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44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51351-B7BE-5E3D-621A-C2062F5CE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D4D69-875A-C4ED-9411-A9B6F425FCE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0294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E85954-BC9B-0CA4-9CCF-586BD76ED2D1}"/>
              </a:ext>
            </a:extLst>
          </p:cNvPr>
          <p:cNvSpPr/>
          <p:nvPr userDrawn="1"/>
        </p:nvSpPr>
        <p:spPr>
          <a:xfrm>
            <a:off x="0" y="-1"/>
            <a:ext cx="12192000" cy="9407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D8F4C0-3FDC-BE6D-E40F-3471044D8D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accent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28B6022-3128-F5F7-A298-1F1133AA3C5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1594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E85954-BC9B-0CA4-9CCF-586BD76ED2D1}"/>
              </a:ext>
            </a:extLst>
          </p:cNvPr>
          <p:cNvSpPr/>
          <p:nvPr userDrawn="1"/>
        </p:nvSpPr>
        <p:spPr>
          <a:xfrm>
            <a:off x="0" y="-1"/>
            <a:ext cx="12192000" cy="940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81E0CB-0BC1-1759-C809-C225F4751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1980266-8DD8-6AED-F7D2-39CE91C0D5D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8276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4AD4A8-36B1-B493-002E-66C0725841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665"/>
          <a:stretch>
            <a:fillRect/>
          </a:stretch>
        </p:blipFill>
        <p:spPr>
          <a:xfrm>
            <a:off x="0" y="0"/>
            <a:ext cx="12192000" cy="62636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9234A4B-123E-C6DD-DF11-E0D74854057A}"/>
              </a:ext>
            </a:extLst>
          </p:cNvPr>
          <p:cNvSpPr/>
          <p:nvPr userDrawn="1"/>
        </p:nvSpPr>
        <p:spPr>
          <a:xfrm>
            <a:off x="-1" y="0"/>
            <a:ext cx="7341577" cy="6263640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A0C242-E35B-BE8B-C7ED-1AC74294AEC3}"/>
              </a:ext>
            </a:extLst>
          </p:cNvPr>
          <p:cNvSpPr/>
          <p:nvPr userDrawn="1"/>
        </p:nvSpPr>
        <p:spPr>
          <a:xfrm>
            <a:off x="719818" y="612455"/>
            <a:ext cx="1349829" cy="13498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5BC09A9-13EC-909E-F195-CFC1AC052B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2389709"/>
            <a:ext cx="5800725" cy="3151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 (NOTE: CHANGE # ABOVE)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414CE-EF2E-9EFB-98E3-CADBDD4B147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5816361"/>
            <a:ext cx="12112052" cy="1059223"/>
            <a:chOff x="0" y="5816361"/>
            <a:chExt cx="12112052" cy="10592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29104F-738C-6E80-A41E-839E65FDEDA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5816361"/>
              <a:ext cx="12112052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CE4F23-FAB2-4BEB-D09F-294255A2C3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0" name="Date Placeholder 3">
              <a:extLst>
                <a:ext uri="{FF2B5EF4-FFF2-40B4-BE49-F238E27FC236}">
                  <a16:creationId xmlns:a16="http://schemas.microsoft.com/office/drawing/2014/main" id="{DED5B4BB-DB13-3DC0-8E82-0E9A1D74DAD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B4F7CD8-802B-DD46-2222-26EE711249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675" y="738308"/>
            <a:ext cx="1132987" cy="1157165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75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4962820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24" grpId="0" build="p">
        <p:tmplLst>
          <p:tmpl lvl="1">
            <p:tnLst>
              <p:par>
                <p:cTn presetID="31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1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A6B04C-7090-8103-4606-1F0EA3752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D3D6-4110-9CC8-B7E0-9397BAC8E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42344"/>
            <a:ext cx="5015889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0648"/>
            <a:ext cx="5015889" cy="3926237"/>
          </a:xfrm>
          <a:prstGeom prst="rect">
            <a:avLst/>
          </a:prstGeom>
          <a:solidFill>
            <a:schemeClr val="bg2"/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EADD8-B906-18D0-5F72-C7CAFE275EE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3150" y="1342344"/>
            <a:ext cx="5022238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E45104-12FE-F672-D339-1640844235C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3150" y="1920648"/>
            <a:ext cx="5022237" cy="3926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4BAD3-112C-F378-7B5A-1B4FEA9E7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5368B-CE10-395C-4973-A8537466E9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72027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D2C595-5B64-9517-7FEE-40BF71922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/>
          <p:nvPr userDrawn="1"/>
        </p:nvSpPr>
        <p:spPr>
          <a:xfrm>
            <a:off x="6376306" y="952501"/>
            <a:ext cx="5815693" cy="5291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D3D6-4110-9CC8-B7E0-9397BAC8E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50626"/>
            <a:ext cx="5014301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8929"/>
            <a:ext cx="5014301" cy="3926747"/>
          </a:xfrm>
          <a:prstGeom prst="rect">
            <a:avLst/>
          </a:prstGeom>
          <a:solidFill>
            <a:schemeClr val="bg2"/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FC1AC23-3EC2-DE6A-6842-BD26F15E034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91996" y="1350626"/>
            <a:ext cx="4929482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DD91239-6CB9-710B-D170-D9ED6DFAB674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691996" y="1928929"/>
            <a:ext cx="4929482" cy="3926747"/>
          </a:xfrm>
          <a:prstGeom prst="rect">
            <a:avLst/>
          </a:prstGeom>
          <a:noFill/>
        </p:spPr>
        <p:txBody>
          <a:bodyPr lIns="365760" tIns="365760" rIns="365760" bIns="3657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152FD-1A39-F300-47AB-9BBF11F80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8EB3268-3425-0FD2-C78B-8AF0A413D0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6641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/>
          </p:cNvSpPr>
          <p:nvPr userDrawn="1"/>
        </p:nvSpPr>
        <p:spPr>
          <a:xfrm>
            <a:off x="0" y="1"/>
            <a:ext cx="6096000" cy="62289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B32AD-7ED4-CBA7-655B-A7514E308D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637564" y="1468315"/>
            <a:ext cx="4945176" cy="42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5EB1175-A5D7-F147-643B-6D4B1BED77E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468315"/>
            <a:ext cx="4827814" cy="42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AB120A-51D3-0997-60E2-CE6EE062AA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8AFF59-F99B-C8F6-CC2E-8006F04CF9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54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3 slo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48839"/>
            <a:ext cx="3348492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C94E0D2-12C0-CC91-AEF4-33E6718A56F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421754" y="2148839"/>
            <a:ext cx="3348492" cy="3721283"/>
          </a:xfrm>
          <a:prstGeom prst="rect">
            <a:avLst/>
          </a:prstGeom>
          <a:ln w="317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5FDDEC7-EFA8-2D22-2FBF-EE2A237B65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003720" y="2148839"/>
            <a:ext cx="3348492" cy="3721283"/>
          </a:xfrm>
          <a:prstGeom prst="rect">
            <a:avLst/>
          </a:prstGeom>
          <a:ln w="317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B690A-DEF9-AACA-A120-BF20CF8F59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4C28009-DEBD-96D2-26E1-77E780564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7171"/>
            <a:ext cx="10515600" cy="831668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AD539C-0DB3-E3EF-ABE7-777500AF3B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280A538-9F29-C276-FCA8-0A70431377F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44626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4 slo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235F-1625-0388-0C39-60DF30A489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7171"/>
            <a:ext cx="10515600" cy="831668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62719BA-86C0-CA8A-1980-1D1424BC33FB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81965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3653DB1-7287-754F-BC57-7E88CB8F2C2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277310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0223D1F7-BA9E-AD3B-CF98-13D551573960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9019486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2DED2A-722E-1173-E9DE-3B972D86B6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04743F3-1682-AFDB-727F-1D1E21225E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11C6F73-1693-E852-CCA0-958931DF36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3730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(left) with text (right)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AA1A-8733-F1D7-3646-D25EB342AB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830" y="1455511"/>
            <a:ext cx="619397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9C9E4E-965A-C41C-4622-5519755703C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2" y="1455511"/>
            <a:ext cx="3750127" cy="4351338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BA4ECB-E90B-7409-BF44-E416335F86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91291394-886F-C329-A72D-9B1BA5E6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5CA97F9-C5C4-308E-1ACF-B4F98694A0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34371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left) with two images (r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AA1A-8733-F1D7-3646-D25EB342AB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5097236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9C9E4E-965A-C41C-4622-5519755703C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56567" y="1455511"/>
            <a:ext cx="4879520" cy="20714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428B08-C654-545C-E035-04EC3A23DF1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56566" y="3735389"/>
            <a:ext cx="4879520" cy="20714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81C057-870E-D11F-62F7-7E8E66C5B6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36E8EDA-E44B-C00D-6E06-CD422EB9DE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551D116-8EE1-4EB8-9241-A778C08EE5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857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1"/>
            <a:ext cx="6096000" cy="626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grpSp>
        <p:nvGrpSpPr>
          <p:cNvPr id="13" name="Graphic 5" descr="Open quotation mark outline">
            <a:extLst>
              <a:ext uri="{FF2B5EF4-FFF2-40B4-BE49-F238E27FC236}">
                <a16:creationId xmlns:a16="http://schemas.microsoft.com/office/drawing/2014/main" id="{A823B311-A82B-0ECE-767D-3517F1F0B54E}"/>
              </a:ext>
            </a:extLst>
          </p:cNvPr>
          <p:cNvGrpSpPr/>
          <p:nvPr/>
        </p:nvGrpSpPr>
        <p:grpSpPr>
          <a:xfrm rot="10800000">
            <a:off x="3682092" y="1486261"/>
            <a:ext cx="2090057" cy="1644742"/>
            <a:chOff x="6012628" y="2374650"/>
            <a:chExt cx="2161551" cy="171540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B7C480-122A-8511-8173-6B70BBACDF22}"/>
                </a:ext>
              </a:extLst>
            </p:cNvPr>
            <p:cNvSpPr/>
            <p:nvPr/>
          </p:nvSpPr>
          <p:spPr>
            <a:xfrm>
              <a:off x="7309559" y="2374650"/>
              <a:ext cx="864620" cy="1715406"/>
            </a:xfrm>
            <a:custGeom>
              <a:avLst/>
              <a:gdLst>
                <a:gd name="connsiteX0" fmla="*/ 864620 w 864620"/>
                <a:gd name="connsiteY0" fmla="*/ 370922 h 1715406"/>
                <a:gd name="connsiteX1" fmla="*/ 864620 w 864620"/>
                <a:gd name="connsiteY1" fmla="*/ 0 h 1715406"/>
                <a:gd name="connsiteX2" fmla="*/ 0 w 864620"/>
                <a:gd name="connsiteY2" fmla="*/ 850787 h 1715406"/>
                <a:gd name="connsiteX3" fmla="*/ 0 w 864620"/>
                <a:gd name="connsiteY3" fmla="*/ 1715407 h 1715406"/>
                <a:gd name="connsiteX4" fmla="*/ 864620 w 864620"/>
                <a:gd name="connsiteY4" fmla="*/ 1715407 h 1715406"/>
                <a:gd name="connsiteX5" fmla="*/ 864620 w 864620"/>
                <a:gd name="connsiteY5" fmla="*/ 850787 h 1715406"/>
                <a:gd name="connsiteX6" fmla="*/ 371354 w 864620"/>
                <a:gd name="connsiteY6" fmla="*/ 850787 h 1715406"/>
                <a:gd name="connsiteX7" fmla="*/ 864620 w 864620"/>
                <a:gd name="connsiteY7" fmla="*/ 370922 h 1715406"/>
                <a:gd name="connsiteX8" fmla="*/ 284936 w 864620"/>
                <a:gd name="connsiteY8" fmla="*/ 848366 h 1715406"/>
                <a:gd name="connsiteX9" fmla="*/ 282428 w 864620"/>
                <a:gd name="connsiteY9" fmla="*/ 937249 h 1715406"/>
                <a:gd name="connsiteX10" fmla="*/ 778158 w 864620"/>
                <a:gd name="connsiteY10" fmla="*/ 937249 h 1715406"/>
                <a:gd name="connsiteX11" fmla="*/ 778158 w 864620"/>
                <a:gd name="connsiteY11" fmla="*/ 1628945 h 1715406"/>
                <a:gd name="connsiteX12" fmla="*/ 86462 w 864620"/>
                <a:gd name="connsiteY12" fmla="*/ 1628945 h 1715406"/>
                <a:gd name="connsiteX13" fmla="*/ 86462 w 864620"/>
                <a:gd name="connsiteY13" fmla="*/ 852170 h 1715406"/>
                <a:gd name="connsiteX14" fmla="*/ 778158 w 864620"/>
                <a:gd name="connsiteY14" fmla="*/ 91304 h 1715406"/>
                <a:gd name="connsiteX15" fmla="*/ 778158 w 864620"/>
                <a:gd name="connsiteY15" fmla="*/ 290772 h 1715406"/>
                <a:gd name="connsiteX16" fmla="*/ 284936 w 864620"/>
                <a:gd name="connsiteY16" fmla="*/ 848366 h 17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620" h="1715406">
                  <a:moveTo>
                    <a:pt x="864620" y="370922"/>
                  </a:moveTo>
                  <a:lnTo>
                    <a:pt x="864620" y="0"/>
                  </a:lnTo>
                  <a:cubicBezTo>
                    <a:pt x="392455" y="-61"/>
                    <a:pt x="7557" y="378682"/>
                    <a:pt x="0" y="850787"/>
                  </a:cubicBezTo>
                  <a:lnTo>
                    <a:pt x="0" y="1715407"/>
                  </a:lnTo>
                  <a:lnTo>
                    <a:pt x="864620" y="1715407"/>
                  </a:lnTo>
                  <a:lnTo>
                    <a:pt x="864620" y="850787"/>
                  </a:lnTo>
                  <a:lnTo>
                    <a:pt x="371354" y="850787"/>
                  </a:lnTo>
                  <a:cubicBezTo>
                    <a:pt x="378842" y="583710"/>
                    <a:pt x="597440" y="371052"/>
                    <a:pt x="864620" y="370922"/>
                  </a:cubicBezTo>
                  <a:close/>
                  <a:moveTo>
                    <a:pt x="284936" y="848366"/>
                  </a:moveTo>
                  <a:lnTo>
                    <a:pt x="282428" y="937249"/>
                  </a:lnTo>
                  <a:lnTo>
                    <a:pt x="778158" y="937249"/>
                  </a:lnTo>
                  <a:lnTo>
                    <a:pt x="778158" y="1628945"/>
                  </a:lnTo>
                  <a:lnTo>
                    <a:pt x="86462" y="1628945"/>
                  </a:lnTo>
                  <a:lnTo>
                    <a:pt x="86462" y="852170"/>
                  </a:lnTo>
                  <a:cubicBezTo>
                    <a:pt x="94481" y="461327"/>
                    <a:pt x="389844" y="136424"/>
                    <a:pt x="778158" y="91304"/>
                  </a:cubicBezTo>
                  <a:lnTo>
                    <a:pt x="778158" y="290772"/>
                  </a:lnTo>
                  <a:cubicBezTo>
                    <a:pt x="499777" y="331495"/>
                    <a:pt x="291377" y="567096"/>
                    <a:pt x="284936" y="848366"/>
                  </a:cubicBezTo>
                  <a:close/>
                </a:path>
              </a:pathLst>
            </a:custGeom>
            <a:grpFill/>
            <a:ln w="43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DM Sans" pitchFamily="2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65DC79-6DAC-9B91-AD2C-ACDFDB8E6A6C}"/>
                </a:ext>
              </a:extLst>
            </p:cNvPr>
            <p:cNvSpPr/>
            <p:nvPr/>
          </p:nvSpPr>
          <p:spPr>
            <a:xfrm>
              <a:off x="6012628" y="2374650"/>
              <a:ext cx="864620" cy="1715406"/>
            </a:xfrm>
            <a:custGeom>
              <a:avLst/>
              <a:gdLst>
                <a:gd name="connsiteX0" fmla="*/ 864620 w 864620"/>
                <a:gd name="connsiteY0" fmla="*/ 370922 h 1715406"/>
                <a:gd name="connsiteX1" fmla="*/ 864620 w 864620"/>
                <a:gd name="connsiteY1" fmla="*/ 0 h 1715406"/>
                <a:gd name="connsiteX2" fmla="*/ 0 w 864620"/>
                <a:gd name="connsiteY2" fmla="*/ 850787 h 1715406"/>
                <a:gd name="connsiteX3" fmla="*/ 0 w 864620"/>
                <a:gd name="connsiteY3" fmla="*/ 1715407 h 1715406"/>
                <a:gd name="connsiteX4" fmla="*/ 864620 w 864620"/>
                <a:gd name="connsiteY4" fmla="*/ 1715407 h 1715406"/>
                <a:gd name="connsiteX5" fmla="*/ 864620 w 864620"/>
                <a:gd name="connsiteY5" fmla="*/ 850787 h 1715406"/>
                <a:gd name="connsiteX6" fmla="*/ 371354 w 864620"/>
                <a:gd name="connsiteY6" fmla="*/ 850787 h 1715406"/>
                <a:gd name="connsiteX7" fmla="*/ 864620 w 864620"/>
                <a:gd name="connsiteY7" fmla="*/ 370922 h 1715406"/>
                <a:gd name="connsiteX8" fmla="*/ 284936 w 864620"/>
                <a:gd name="connsiteY8" fmla="*/ 848366 h 1715406"/>
                <a:gd name="connsiteX9" fmla="*/ 282428 w 864620"/>
                <a:gd name="connsiteY9" fmla="*/ 937249 h 1715406"/>
                <a:gd name="connsiteX10" fmla="*/ 778158 w 864620"/>
                <a:gd name="connsiteY10" fmla="*/ 937249 h 1715406"/>
                <a:gd name="connsiteX11" fmla="*/ 778158 w 864620"/>
                <a:gd name="connsiteY11" fmla="*/ 1628945 h 1715406"/>
                <a:gd name="connsiteX12" fmla="*/ 86462 w 864620"/>
                <a:gd name="connsiteY12" fmla="*/ 1628945 h 1715406"/>
                <a:gd name="connsiteX13" fmla="*/ 86462 w 864620"/>
                <a:gd name="connsiteY13" fmla="*/ 852170 h 1715406"/>
                <a:gd name="connsiteX14" fmla="*/ 778158 w 864620"/>
                <a:gd name="connsiteY14" fmla="*/ 91304 h 1715406"/>
                <a:gd name="connsiteX15" fmla="*/ 778158 w 864620"/>
                <a:gd name="connsiteY15" fmla="*/ 290772 h 1715406"/>
                <a:gd name="connsiteX16" fmla="*/ 284936 w 864620"/>
                <a:gd name="connsiteY16" fmla="*/ 848366 h 17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620" h="1715406">
                  <a:moveTo>
                    <a:pt x="864620" y="370922"/>
                  </a:moveTo>
                  <a:lnTo>
                    <a:pt x="864620" y="0"/>
                  </a:lnTo>
                  <a:cubicBezTo>
                    <a:pt x="392455" y="-61"/>
                    <a:pt x="7557" y="378682"/>
                    <a:pt x="0" y="850787"/>
                  </a:cubicBezTo>
                  <a:lnTo>
                    <a:pt x="0" y="1715407"/>
                  </a:lnTo>
                  <a:lnTo>
                    <a:pt x="864620" y="1715407"/>
                  </a:lnTo>
                  <a:lnTo>
                    <a:pt x="864620" y="850787"/>
                  </a:lnTo>
                  <a:lnTo>
                    <a:pt x="371354" y="850787"/>
                  </a:lnTo>
                  <a:cubicBezTo>
                    <a:pt x="378842" y="583710"/>
                    <a:pt x="597440" y="371052"/>
                    <a:pt x="864620" y="370922"/>
                  </a:cubicBezTo>
                  <a:close/>
                  <a:moveTo>
                    <a:pt x="284936" y="848366"/>
                  </a:moveTo>
                  <a:lnTo>
                    <a:pt x="282428" y="937249"/>
                  </a:lnTo>
                  <a:lnTo>
                    <a:pt x="778158" y="937249"/>
                  </a:lnTo>
                  <a:lnTo>
                    <a:pt x="778158" y="1628945"/>
                  </a:lnTo>
                  <a:lnTo>
                    <a:pt x="86462" y="1628945"/>
                  </a:lnTo>
                  <a:lnTo>
                    <a:pt x="86462" y="852170"/>
                  </a:lnTo>
                  <a:cubicBezTo>
                    <a:pt x="94481" y="461327"/>
                    <a:pt x="389844" y="136424"/>
                    <a:pt x="778158" y="91304"/>
                  </a:cubicBezTo>
                  <a:lnTo>
                    <a:pt x="778158" y="290772"/>
                  </a:lnTo>
                  <a:cubicBezTo>
                    <a:pt x="499777" y="331495"/>
                    <a:pt x="291377" y="567096"/>
                    <a:pt x="284936" y="848366"/>
                  </a:cubicBezTo>
                  <a:close/>
                </a:path>
              </a:pathLst>
            </a:custGeom>
            <a:grpFill/>
            <a:ln w="43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DM Sans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2C7C16-3386-C3EC-11D5-4DE4CCB8DE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6" y="1934936"/>
            <a:ext cx="4665888" cy="340450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quote here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AD28D80-0799-74E0-DD52-40B3A7D76BA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281723" y="5421086"/>
            <a:ext cx="4212840" cy="45719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CEE06-9374-B0D2-826D-002A62C126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BCD5E6C-538A-26B3-2E46-B3D2029D0C2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24953" y="1312986"/>
            <a:ext cx="5157787" cy="456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 or add image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06E94B-6C6C-C2EF-CE71-1A93A9765DD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28677" y="5421086"/>
            <a:ext cx="359261" cy="45719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–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B3E7A53-9E6C-0FBC-DCBC-BCCDFD4C7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711B-6F58-331A-F86B-9BEB0C2E0D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8074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2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2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6096000" cy="62538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C662F0-07DA-3D13-FB44-232EA5344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C7C16-3386-C3EC-11D5-4DE4CCB8DE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2756949"/>
            <a:ext cx="4755695" cy="27886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accent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CECCA3-5299-11F4-9DAF-17710A180F84}"/>
              </a:ext>
            </a:extLst>
          </p:cNvPr>
          <p:cNvSpPr/>
          <p:nvPr userDrawn="1"/>
        </p:nvSpPr>
        <p:spPr>
          <a:xfrm>
            <a:off x="5156539" y="1111255"/>
            <a:ext cx="1874837" cy="18748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0C19D1D7-BA9A-43A7-0E37-0C7CB0B5129E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5119688" y="1099486"/>
            <a:ext cx="1952625" cy="18748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E9FC32A-5688-AA16-C538-A630DC679C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3663" y="2757402"/>
            <a:ext cx="4923326" cy="278773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(Click icon placeholder, choose “From Icons” and then right-click to change fill/color)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581204-B1EA-49F1-F552-9B8D50A07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4C2FF32-B966-4C1D-37D0-EC88AD7800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</p:spTree>
    <p:extLst>
      <p:ext uri="{BB962C8B-B14F-4D97-AF65-F5344CB8AC3E}">
        <p14:creationId xmlns:p14="http://schemas.microsoft.com/office/powerpoint/2010/main" val="2962003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256548" y="1479640"/>
            <a:ext cx="8269706" cy="98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(Click icon placeholder, choose “From Icons” and then right-click to change fill/color) </a:t>
            </a:r>
          </a:p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B27C5D9E-362C-A56E-ABEA-5D021BA565C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256548" y="2791866"/>
            <a:ext cx="8269706" cy="9901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A50EA831-B5C4-04AA-342F-19AB052A0AE0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256548" y="4104092"/>
            <a:ext cx="8269706" cy="883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7C1E40-0B1B-3AE8-A302-77FE5AEC66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Online Image Placeholder 12">
            <a:extLst>
              <a:ext uri="{FF2B5EF4-FFF2-40B4-BE49-F238E27FC236}">
                <a16:creationId xmlns:a16="http://schemas.microsoft.com/office/drawing/2014/main" id="{FD9901B2-F169-A195-FECA-B0B6CA3D842F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336431" y="1471752"/>
            <a:ext cx="1594547" cy="9525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7" name="Online Image Placeholder 12">
            <a:extLst>
              <a:ext uri="{FF2B5EF4-FFF2-40B4-BE49-F238E27FC236}">
                <a16:creationId xmlns:a16="http://schemas.microsoft.com/office/drawing/2014/main" id="{48977098-BF77-F7C6-EF4F-61194AFB0BF9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1336431" y="2791866"/>
            <a:ext cx="1594547" cy="9525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9" name="Online Image Placeholder 12">
            <a:extLst>
              <a:ext uri="{FF2B5EF4-FFF2-40B4-BE49-F238E27FC236}">
                <a16:creationId xmlns:a16="http://schemas.microsoft.com/office/drawing/2014/main" id="{381A8240-1F72-08F8-72E1-160C8F2995F8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1336431" y="4104092"/>
            <a:ext cx="1594547" cy="8837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7CBC259-F77A-C89E-34CB-8DACD8367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8FD8494-FF16-B2BC-4EA2-1A81F9F1C5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  <p:sp>
        <p:nvSpPr>
          <p:cNvPr id="10" name="Online Image Placeholder 12">
            <a:extLst>
              <a:ext uri="{FF2B5EF4-FFF2-40B4-BE49-F238E27FC236}">
                <a16:creationId xmlns:a16="http://schemas.microsoft.com/office/drawing/2014/main" id="{22CD216A-818F-2344-463A-522ECBA74101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1336430" y="5277162"/>
            <a:ext cx="1594547" cy="85614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987ED-CA1F-A087-38D0-CD984416BBA2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256548" y="5249599"/>
            <a:ext cx="8269706" cy="883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</p:spTree>
    <p:extLst>
      <p:ext uri="{BB962C8B-B14F-4D97-AF65-F5344CB8AC3E}">
        <p14:creationId xmlns:p14="http://schemas.microsoft.com/office/powerpoint/2010/main" val="3881881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8A6EDE-3F95-0DF9-570E-27704F40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860884" y="1479639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18DBAB4-052F-1841-20F0-95ADC618BF2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860884" y="2394897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A14176B-637A-90B6-7A38-D24BAAF0079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860884" y="3310155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2C00AB-4783-5839-5DA2-E8458B75D73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1860884" y="4225413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38C8502-47A1-D216-1C7D-28998402C4F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860884" y="5140671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3816BEE-A498-59E9-2188-3CC26E555C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KEY TAKEAWAYS)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53B417-FE5B-1CE7-6694-827424B94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6150" y="1479550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A2C756D-63B2-D733-F511-9D85786500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0" y="2368830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9FEAF01-EE56-14CA-FC2C-EEA2F72AA3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7676" y="3276321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DCC7398-1FC9-0398-A4D9-98516F95F3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7676" y="4224823"/>
            <a:ext cx="609600" cy="606425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C8F1E58-9728-5846-5797-7EC82F01F4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676" y="5140081"/>
            <a:ext cx="609600" cy="606425"/>
          </a:xfrm>
          <a:prstGeom prst="flowChartConnector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5171566-5CE0-8687-E840-73630486D23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4531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 (2-person with mini bi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3120-9019-DAE0-FAB6-752D359F5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6BB335D-ADF4-0B7A-F1C1-65EA1E33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960386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E4C6C134-7E96-CA7F-B30C-FD81C58ED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2310544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C7996F4-F5B9-2849-B7BD-4EA5461871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4A0B154E-3C94-A20B-0006-39B181E81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1" name="Graphic 30" descr="@ with solid fill">
            <a:extLst>
              <a:ext uri="{FF2B5EF4-FFF2-40B4-BE49-F238E27FC236}">
                <a16:creationId xmlns:a16="http://schemas.microsoft.com/office/drawing/2014/main" id="{D4A1D3B8-6E00-A7F4-AE0D-88AA7BD4D4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3049817"/>
            <a:ext cx="339757" cy="339757"/>
          </a:xfrm>
          <a:prstGeom prst="rect">
            <a:avLst/>
          </a:prstGeom>
        </p:spPr>
      </p:pic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94396597-076D-F46C-B62C-CB8AC8FA7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2651394"/>
            <a:ext cx="475439" cy="475439"/>
          </a:xfrm>
          <a:prstGeom prst="rect">
            <a:avLst/>
          </a:prstGeom>
        </p:spPr>
      </p:pic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752AE53-64B7-3EB5-8BD1-84740933C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38081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8C0E448-BF1F-F52E-4E05-CAB1D9988F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41583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E0E6A3-8D48-902E-3B0C-CDA51CE375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C92438A5-503F-A3E0-A898-18176BA5AE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920FD3D-1B88-A19E-FEDF-1CA9911972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3433" y="1917700"/>
            <a:ext cx="5443105" cy="1485900"/>
          </a:xfrm>
          <a:prstGeom prst="rect">
            <a:avLst/>
          </a:prstGeom>
          <a:solidFill>
            <a:schemeClr val="bg2"/>
          </a:solidFill>
        </p:spPr>
        <p:txBody>
          <a:bodyPr lIns="182880" tIns="182880" rIns="182880" bIns="91440" anchor="ctr"/>
          <a:lstStyle>
            <a:lvl1pPr marL="0" indent="0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Headshots: Use “_CirclePlain.png” versions</a:t>
            </a:r>
            <a:br>
              <a:rPr lang="en-US" dirty="0"/>
            </a:br>
            <a:r>
              <a:rPr lang="en-US" dirty="0"/>
              <a:t>Click to add mini bio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95F5C53C-2723-AB52-10C2-460C3E07B1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23433" y="3788461"/>
            <a:ext cx="5443105" cy="1485900"/>
          </a:xfrm>
          <a:prstGeom prst="rect">
            <a:avLst/>
          </a:prstGeom>
          <a:solidFill>
            <a:schemeClr val="bg2"/>
          </a:solidFill>
        </p:spPr>
        <p:txBody>
          <a:bodyPr lIns="182880" tIns="182880" rIns="182880" bIns="91440" anchor="ctr"/>
          <a:lstStyle>
            <a:lvl1pPr marL="0" indent="0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mini bio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2655A576-C700-F4E9-E1BF-37FE545CC4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7" name="Online Image Placeholder 5">
            <a:extLst>
              <a:ext uri="{FF2B5EF4-FFF2-40B4-BE49-F238E27FC236}">
                <a16:creationId xmlns:a16="http://schemas.microsoft.com/office/drawing/2014/main" id="{C9BAF149-2DD2-3669-95C7-4D34555F274F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77398" y="1960386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8" name="Online Image Placeholder 5">
            <a:extLst>
              <a:ext uri="{FF2B5EF4-FFF2-40B4-BE49-F238E27FC236}">
                <a16:creationId xmlns:a16="http://schemas.microsoft.com/office/drawing/2014/main" id="{AE4EF46D-C6EF-45B1-4037-568CFA46CC5F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83883" y="3817841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D4D41D8-B97E-466E-6DC0-0667A1D5A26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16588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s (4-per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3120-9019-DAE0-FAB6-752D359F5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6BB335D-ADF4-0B7A-F1C1-65EA1E33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960386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E4C6C134-7E96-CA7F-B30C-FD81C58ED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2310544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C7996F4-F5B9-2849-B7BD-4EA5461871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4A0B154E-3C94-A20B-0006-39B181E81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1" name="Graphic 30" descr="@ with solid fill">
            <a:extLst>
              <a:ext uri="{FF2B5EF4-FFF2-40B4-BE49-F238E27FC236}">
                <a16:creationId xmlns:a16="http://schemas.microsoft.com/office/drawing/2014/main" id="{D4A1D3B8-6E00-A7F4-AE0D-88AA7BD4D4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3049817"/>
            <a:ext cx="339757" cy="339757"/>
          </a:xfrm>
          <a:prstGeom prst="rect">
            <a:avLst/>
          </a:prstGeom>
        </p:spPr>
      </p:pic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94396597-076D-F46C-B62C-CB8AC8FA7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2651394"/>
            <a:ext cx="475439" cy="475439"/>
          </a:xfrm>
          <a:prstGeom prst="rect">
            <a:avLst/>
          </a:prstGeom>
        </p:spPr>
      </p:pic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0C976145-5E8C-22E9-0159-340F8EDB27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7361" y="1928875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2" name="Text Placeholder 19">
            <a:extLst>
              <a:ext uri="{FF2B5EF4-FFF2-40B4-BE49-F238E27FC236}">
                <a16:creationId xmlns:a16="http://schemas.microsoft.com/office/drawing/2014/main" id="{BBAF5421-CBD1-5746-8CB8-FC7CFC1FDE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7361" y="227903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752AE53-64B7-3EB5-8BD1-84740933C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38081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8C0E448-BF1F-F52E-4E05-CAB1D9988F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41583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3C8E6437-2046-13F6-F3FC-1AA81ED1C2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87361" y="377667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882DD764-9518-23F8-36A4-232F905329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87361" y="412683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E0E6A3-8D48-902E-3B0C-CDA51CE375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C92438A5-503F-A3E0-A898-18176BA5AE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12" name="Graphic 11" descr="@ with solid fill">
            <a:extLst>
              <a:ext uri="{FF2B5EF4-FFF2-40B4-BE49-F238E27FC236}">
                <a16:creationId xmlns:a16="http://schemas.microsoft.com/office/drawing/2014/main" id="{E431A992-1FE6-10FB-AE51-6A27EFA6E3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03505" y="4906921"/>
            <a:ext cx="339757" cy="339757"/>
          </a:xfrm>
          <a:prstGeom prst="rect">
            <a:avLst/>
          </a:prstGeom>
        </p:spPr>
      </p:pic>
      <p:pic>
        <p:nvPicPr>
          <p:cNvPr id="13" name="Graphic 12" descr="Marker with solid fill">
            <a:extLst>
              <a:ext uri="{FF2B5EF4-FFF2-40B4-BE49-F238E27FC236}">
                <a16:creationId xmlns:a16="http://schemas.microsoft.com/office/drawing/2014/main" id="{6BC2AAA0-ECCA-B4E5-6B37-096E3A2551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1956" y="4508498"/>
            <a:ext cx="475439" cy="475439"/>
          </a:xfrm>
          <a:prstGeom prst="rect">
            <a:avLst/>
          </a:prstGeom>
        </p:spPr>
      </p:pic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FB559DD-FEEA-5F1F-E650-BA14E7F40AD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9298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021AC59E-BB48-3FCD-5EDD-F794E14E93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9298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16" name="Graphic 15" descr="@ with solid fill">
            <a:extLst>
              <a:ext uri="{FF2B5EF4-FFF2-40B4-BE49-F238E27FC236}">
                <a16:creationId xmlns:a16="http://schemas.microsoft.com/office/drawing/2014/main" id="{44DD203D-5E14-3377-B194-4E498950A3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65751" y="4906921"/>
            <a:ext cx="339757" cy="339757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591B8D59-90EC-0F7A-53F8-BE4F53B345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84202" y="4508498"/>
            <a:ext cx="475439" cy="475439"/>
          </a:xfrm>
          <a:prstGeom prst="rect">
            <a:avLst/>
          </a:prstGeom>
        </p:spPr>
      </p:pic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E06F6C4C-D5C3-8B8B-852C-5BB5C53954D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8177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F726C4B9-0365-EB19-9246-3AD07D54E4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8177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21" name="Graphic 20" descr="@ with solid fill">
            <a:extLst>
              <a:ext uri="{FF2B5EF4-FFF2-40B4-BE49-F238E27FC236}">
                <a16:creationId xmlns:a16="http://schemas.microsoft.com/office/drawing/2014/main" id="{27D6DA49-44F7-6914-F444-D67BFD79C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3049817"/>
            <a:ext cx="339757" cy="339757"/>
          </a:xfrm>
          <a:prstGeom prst="rect">
            <a:avLst/>
          </a:prstGeom>
        </p:spPr>
      </p:pic>
      <p:pic>
        <p:nvPicPr>
          <p:cNvPr id="22" name="Graphic 21" descr="Marker with solid fill">
            <a:extLst>
              <a:ext uri="{FF2B5EF4-FFF2-40B4-BE49-F238E27FC236}">
                <a16:creationId xmlns:a16="http://schemas.microsoft.com/office/drawing/2014/main" id="{DB77B3DB-1DE1-AD40-72BD-98FE597A2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2651394"/>
            <a:ext cx="475439" cy="475439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DEA2A30A-B5C2-4E3D-9E8D-A30F2B42E6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9" name="Online Image Placeholder 5">
            <a:extLst>
              <a:ext uri="{FF2B5EF4-FFF2-40B4-BE49-F238E27FC236}">
                <a16:creationId xmlns:a16="http://schemas.microsoft.com/office/drawing/2014/main" id="{FC33357F-C902-D044-C399-6F434524B55D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77398" y="1960386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3" name="Online Image Placeholder 5">
            <a:extLst>
              <a:ext uri="{FF2B5EF4-FFF2-40B4-BE49-F238E27FC236}">
                <a16:creationId xmlns:a16="http://schemas.microsoft.com/office/drawing/2014/main" id="{A5F8F556-5726-5E63-6757-064B1F5BC0CD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83883" y="3817841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4" name="Online Image Placeholder 5">
            <a:extLst>
              <a:ext uri="{FF2B5EF4-FFF2-40B4-BE49-F238E27FC236}">
                <a16:creationId xmlns:a16="http://schemas.microsoft.com/office/drawing/2014/main" id="{5764BAD9-2432-F470-157E-328503A1AFAC}"/>
              </a:ext>
            </a:extLst>
          </p:cNvPr>
          <p:cNvSpPr>
            <a:spLocks noGrp="1"/>
          </p:cNvSpPr>
          <p:nvPr>
            <p:ph type="clipArt" sz="quarter" idx="41"/>
          </p:nvPr>
        </p:nvSpPr>
        <p:spPr>
          <a:xfrm>
            <a:off x="6195384" y="194485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8" name="Online Image Placeholder 5">
            <a:extLst>
              <a:ext uri="{FF2B5EF4-FFF2-40B4-BE49-F238E27FC236}">
                <a16:creationId xmlns:a16="http://schemas.microsoft.com/office/drawing/2014/main" id="{117102A1-82B8-7E35-9F89-FF43556A35E2}"/>
              </a:ext>
            </a:extLst>
          </p:cNvPr>
          <p:cNvSpPr>
            <a:spLocks noGrp="1"/>
          </p:cNvSpPr>
          <p:nvPr>
            <p:ph type="clipArt" sz="quarter" idx="42"/>
          </p:nvPr>
        </p:nvSpPr>
        <p:spPr>
          <a:xfrm>
            <a:off x="6201869" y="3802305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0260A93-8F1A-E956-DD2F-F049444649C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916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 (6-per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BD7469E-FCF3-71F8-819A-423C6B51C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1A65E00-EBC7-E4EF-CB39-D45B1CC02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18666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133FCA47-B57E-58AE-4728-A9BCCAF3EA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1536819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3619F296-55D6-E13F-0582-17E1D1BFD9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1900582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2A419A4A-3247-EE25-2985-1BF709FD4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2264345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0" name="Graphic 29" descr="@ with solid fill">
            <a:extLst>
              <a:ext uri="{FF2B5EF4-FFF2-40B4-BE49-F238E27FC236}">
                <a16:creationId xmlns:a16="http://schemas.microsoft.com/office/drawing/2014/main" id="{FB1BC076-D768-6787-13A0-808415231F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2276092"/>
            <a:ext cx="339757" cy="339757"/>
          </a:xfrm>
          <a:prstGeom prst="rect">
            <a:avLst/>
          </a:prstGeom>
        </p:spPr>
      </p:pic>
      <p:pic>
        <p:nvPicPr>
          <p:cNvPr id="32" name="Graphic 31" descr="Marker with solid fill">
            <a:extLst>
              <a:ext uri="{FF2B5EF4-FFF2-40B4-BE49-F238E27FC236}">
                <a16:creationId xmlns:a16="http://schemas.microsoft.com/office/drawing/2014/main" id="{C9270B6A-78A0-7995-2BAA-F2B108AB88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1877669"/>
            <a:ext cx="475439" cy="475439"/>
          </a:xfrm>
          <a:prstGeom prst="rect">
            <a:avLst/>
          </a:prstGeom>
        </p:spPr>
      </p:pic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6417FB15-5EE4-D45B-274D-A5122A7A9F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7361" y="115515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88273BC4-E1C5-E31C-2B26-B1F572E1AB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7361" y="1505308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678AD668-C84C-4906-7B62-78FAD25C1E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285861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AEFD9AEC-F564-39F8-AE31-29DFBF6B580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320877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094BC672-3C5E-FFE5-2E19-3F32CFB70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87361" y="282710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74A88F9A-E035-3058-379E-E04818D528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87361" y="3177259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4" name="Text Placeholder 19">
            <a:extLst>
              <a:ext uri="{FF2B5EF4-FFF2-40B4-BE49-F238E27FC236}">
                <a16:creationId xmlns:a16="http://schemas.microsoft.com/office/drawing/2014/main" id="{3CC7E190-93EB-C251-26CE-158DE8B12B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358184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89537897-94E7-8A2C-4F16-057E069003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3945603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66" name="Graphic 65" descr="@ with solid fill">
            <a:extLst>
              <a:ext uri="{FF2B5EF4-FFF2-40B4-BE49-F238E27FC236}">
                <a16:creationId xmlns:a16="http://schemas.microsoft.com/office/drawing/2014/main" id="{3FA541BA-7F87-7AD7-933C-DD8BFA8C18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03505" y="3957350"/>
            <a:ext cx="339757" cy="339757"/>
          </a:xfrm>
          <a:prstGeom prst="rect">
            <a:avLst/>
          </a:prstGeom>
        </p:spPr>
      </p:pic>
      <p:pic>
        <p:nvPicPr>
          <p:cNvPr id="67" name="Graphic 66" descr="Marker with solid fill">
            <a:extLst>
              <a:ext uri="{FF2B5EF4-FFF2-40B4-BE49-F238E27FC236}">
                <a16:creationId xmlns:a16="http://schemas.microsoft.com/office/drawing/2014/main" id="{2EDFA078-E6FD-5A51-4AE3-4C4B88A81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1956" y="3558927"/>
            <a:ext cx="475439" cy="475439"/>
          </a:xfrm>
          <a:prstGeom prst="rect">
            <a:avLst/>
          </a:prstGeom>
        </p:spPr>
      </p:pic>
      <p:sp>
        <p:nvSpPr>
          <p:cNvPr id="68" name="Text Placeholder 19">
            <a:extLst>
              <a:ext uri="{FF2B5EF4-FFF2-40B4-BE49-F238E27FC236}">
                <a16:creationId xmlns:a16="http://schemas.microsoft.com/office/drawing/2014/main" id="{1EDC1C90-6576-6E28-7092-A486B3C78DA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9298" y="358184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3B23BC20-AAA4-470B-6191-982E4F5A60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9298" y="3945603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70" name="Graphic 69" descr="@ with solid fill">
            <a:extLst>
              <a:ext uri="{FF2B5EF4-FFF2-40B4-BE49-F238E27FC236}">
                <a16:creationId xmlns:a16="http://schemas.microsoft.com/office/drawing/2014/main" id="{006EEB07-0BB1-DD06-AB9C-6C0B1EA96A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65751" y="3957350"/>
            <a:ext cx="339757" cy="339757"/>
          </a:xfrm>
          <a:prstGeom prst="rect">
            <a:avLst/>
          </a:prstGeom>
        </p:spPr>
      </p:pic>
      <p:pic>
        <p:nvPicPr>
          <p:cNvPr id="71" name="Graphic 70" descr="Marker with solid fill">
            <a:extLst>
              <a:ext uri="{FF2B5EF4-FFF2-40B4-BE49-F238E27FC236}">
                <a16:creationId xmlns:a16="http://schemas.microsoft.com/office/drawing/2014/main" id="{37A36EB3-8565-2B0D-22D8-41158C1602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84202" y="3558927"/>
            <a:ext cx="475439" cy="475439"/>
          </a:xfrm>
          <a:prstGeom prst="rect">
            <a:avLst/>
          </a:prstGeom>
        </p:spPr>
      </p:pic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7812F48B-5A45-A91B-C3E8-1F7098DB663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8177" y="1900582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122B677A-304D-6933-C79A-9EB5588680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8177" y="2264345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74" name="Graphic 73" descr="@ with solid fill">
            <a:extLst>
              <a:ext uri="{FF2B5EF4-FFF2-40B4-BE49-F238E27FC236}">
                <a16:creationId xmlns:a16="http://schemas.microsoft.com/office/drawing/2014/main" id="{6B503ECE-9CA8-9D97-66B7-C8F71DD326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2276092"/>
            <a:ext cx="339757" cy="339757"/>
          </a:xfrm>
          <a:prstGeom prst="rect">
            <a:avLst/>
          </a:prstGeom>
        </p:spPr>
      </p:pic>
      <p:pic>
        <p:nvPicPr>
          <p:cNvPr id="75" name="Graphic 74" descr="Marker with solid fill">
            <a:extLst>
              <a:ext uri="{FF2B5EF4-FFF2-40B4-BE49-F238E27FC236}">
                <a16:creationId xmlns:a16="http://schemas.microsoft.com/office/drawing/2014/main" id="{725ED848-718C-9EB1-FAB2-235185008B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1877669"/>
            <a:ext cx="475439" cy="475439"/>
          </a:xfrm>
          <a:prstGeom prst="rect">
            <a:avLst/>
          </a:prstGeom>
        </p:spPr>
      </p:pic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4DAEE96A-46B9-D5C5-C056-9B3F82D36F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162965" y="45627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77" name="Text Placeholder 19">
            <a:extLst>
              <a:ext uri="{FF2B5EF4-FFF2-40B4-BE49-F238E27FC236}">
                <a16:creationId xmlns:a16="http://schemas.microsoft.com/office/drawing/2014/main" id="{46316CA6-5F5E-9087-0988-1A06B65610C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2965" y="49129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Text Placeholder 19">
            <a:extLst>
              <a:ext uri="{FF2B5EF4-FFF2-40B4-BE49-F238E27FC236}">
                <a16:creationId xmlns:a16="http://schemas.microsoft.com/office/drawing/2014/main" id="{27738197-BC0D-074E-F64A-D576DB386AA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3781" y="527670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79" name="Text Placeholder 19">
            <a:extLst>
              <a:ext uri="{FF2B5EF4-FFF2-40B4-BE49-F238E27FC236}">
                <a16:creationId xmlns:a16="http://schemas.microsoft.com/office/drawing/2014/main" id="{C5A181C6-030A-6F8F-9456-802DABD754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473781" y="564046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81" name="Graphic 80" descr="@ with solid fill">
            <a:extLst>
              <a:ext uri="{FF2B5EF4-FFF2-40B4-BE49-F238E27FC236}">
                <a16:creationId xmlns:a16="http://schemas.microsoft.com/office/drawing/2014/main" id="{5D8ADD99-928D-5300-010D-D6CEFCE0F4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5652214"/>
            <a:ext cx="339757" cy="339757"/>
          </a:xfrm>
          <a:prstGeom prst="rect">
            <a:avLst/>
          </a:prstGeom>
        </p:spPr>
      </p:pic>
      <p:pic>
        <p:nvPicPr>
          <p:cNvPr id="82" name="Graphic 81" descr="Marker with solid fill">
            <a:extLst>
              <a:ext uri="{FF2B5EF4-FFF2-40B4-BE49-F238E27FC236}">
                <a16:creationId xmlns:a16="http://schemas.microsoft.com/office/drawing/2014/main" id="{7B1119C6-F06A-C55C-D2F6-77CFA08FD6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5253791"/>
            <a:ext cx="475439" cy="475439"/>
          </a:xfrm>
          <a:prstGeom prst="rect">
            <a:avLst/>
          </a:prstGeom>
        </p:spPr>
      </p:pic>
      <p:sp>
        <p:nvSpPr>
          <p:cNvPr id="83" name="Text Placeholder 19">
            <a:extLst>
              <a:ext uri="{FF2B5EF4-FFF2-40B4-BE49-F238E27FC236}">
                <a16:creationId xmlns:a16="http://schemas.microsoft.com/office/drawing/2014/main" id="{8025A81C-2E87-2701-AB76-297C6350EA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87361" y="453127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B275D2CE-BBD1-561B-F3D9-4E728179AE4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787361" y="488143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6" name="Text Placeholder 19">
            <a:extLst>
              <a:ext uri="{FF2B5EF4-FFF2-40B4-BE49-F238E27FC236}">
                <a16:creationId xmlns:a16="http://schemas.microsoft.com/office/drawing/2014/main" id="{44589ECE-2369-60CB-E271-8900F11C56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8177" y="527670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72AEFDBC-DE31-A103-5622-71BF6E9438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98177" y="564046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88" name="Graphic 87" descr="@ with solid fill">
            <a:extLst>
              <a:ext uri="{FF2B5EF4-FFF2-40B4-BE49-F238E27FC236}">
                <a16:creationId xmlns:a16="http://schemas.microsoft.com/office/drawing/2014/main" id="{208A6484-F259-E4CD-C004-4C51D8CFF4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5652214"/>
            <a:ext cx="339757" cy="339757"/>
          </a:xfrm>
          <a:prstGeom prst="rect">
            <a:avLst/>
          </a:prstGeom>
        </p:spPr>
      </p:pic>
      <p:pic>
        <p:nvPicPr>
          <p:cNvPr id="89" name="Graphic 88" descr="Marker with solid fill">
            <a:extLst>
              <a:ext uri="{FF2B5EF4-FFF2-40B4-BE49-F238E27FC236}">
                <a16:creationId xmlns:a16="http://schemas.microsoft.com/office/drawing/2014/main" id="{22AFB638-8559-AB21-87D4-C3191A107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5253791"/>
            <a:ext cx="475439" cy="475439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FA817A4-4F16-BB7C-E3B1-D9F5DB2F7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6" name="Online Image Placeholder 5">
            <a:extLst>
              <a:ext uri="{FF2B5EF4-FFF2-40B4-BE49-F238E27FC236}">
                <a16:creationId xmlns:a16="http://schemas.microsoft.com/office/drawing/2014/main" id="{7068917E-DDFE-FFE0-35C4-AAE5A9D06068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61975" y="115570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7" name="Online Image Placeholder 5">
            <a:extLst>
              <a:ext uri="{FF2B5EF4-FFF2-40B4-BE49-F238E27FC236}">
                <a16:creationId xmlns:a16="http://schemas.microsoft.com/office/drawing/2014/main" id="{618C9330-9EB3-4722-EA34-4BF0D6CD542D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59822" y="2858612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8" name="Online Image Placeholder 5">
            <a:extLst>
              <a:ext uri="{FF2B5EF4-FFF2-40B4-BE49-F238E27FC236}">
                <a16:creationId xmlns:a16="http://schemas.microsoft.com/office/drawing/2014/main" id="{8F545FB6-F03C-D8EB-472B-D1482A4FEB97}"/>
              </a:ext>
            </a:extLst>
          </p:cNvPr>
          <p:cNvSpPr>
            <a:spLocks noGrp="1"/>
          </p:cNvSpPr>
          <p:nvPr>
            <p:ph type="clipArt" sz="quarter" idx="41"/>
          </p:nvPr>
        </p:nvSpPr>
        <p:spPr>
          <a:xfrm>
            <a:off x="568185" y="4561524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9" name="Online Image Placeholder 5">
            <a:extLst>
              <a:ext uri="{FF2B5EF4-FFF2-40B4-BE49-F238E27FC236}">
                <a16:creationId xmlns:a16="http://schemas.microsoft.com/office/drawing/2014/main" id="{3615CB85-27E3-8510-CEDD-758550B1F9EE}"/>
              </a:ext>
            </a:extLst>
          </p:cNvPr>
          <p:cNvSpPr>
            <a:spLocks noGrp="1"/>
          </p:cNvSpPr>
          <p:nvPr>
            <p:ph type="clipArt" sz="quarter" idx="42"/>
          </p:nvPr>
        </p:nvSpPr>
        <p:spPr>
          <a:xfrm>
            <a:off x="6186371" y="115515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0" name="Online Image Placeholder 5">
            <a:extLst>
              <a:ext uri="{FF2B5EF4-FFF2-40B4-BE49-F238E27FC236}">
                <a16:creationId xmlns:a16="http://schemas.microsoft.com/office/drawing/2014/main" id="{1D5D73B8-3BE6-B684-1E7F-1F9C9269A125}"/>
              </a:ext>
            </a:extLst>
          </p:cNvPr>
          <p:cNvSpPr>
            <a:spLocks noGrp="1"/>
          </p:cNvSpPr>
          <p:nvPr>
            <p:ph type="clipArt" sz="quarter" idx="43"/>
          </p:nvPr>
        </p:nvSpPr>
        <p:spPr>
          <a:xfrm>
            <a:off x="6184218" y="2858062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Online Image Placeholder 5">
            <a:extLst>
              <a:ext uri="{FF2B5EF4-FFF2-40B4-BE49-F238E27FC236}">
                <a16:creationId xmlns:a16="http://schemas.microsoft.com/office/drawing/2014/main" id="{A714B73F-A6B9-1878-88F1-32522F3C0DF4}"/>
              </a:ext>
            </a:extLst>
          </p:cNvPr>
          <p:cNvSpPr>
            <a:spLocks noGrp="1"/>
          </p:cNvSpPr>
          <p:nvPr>
            <p:ph type="clipArt" sz="quarter" idx="44"/>
          </p:nvPr>
        </p:nvSpPr>
        <p:spPr>
          <a:xfrm>
            <a:off x="6192581" y="4560974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59EE426-3798-E341-3EAF-597F84A13CBD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0380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 Map (current as of July 2026)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2545B7-E95F-5586-1C46-04AFAE49A8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9" name="Picture 8" descr="A map of the united states&#10;&#10;AI-generated content may be incorrect.">
            <a:extLst>
              <a:ext uri="{FF2B5EF4-FFF2-40B4-BE49-F238E27FC236}">
                <a16:creationId xmlns:a16="http://schemas.microsoft.com/office/drawing/2014/main" id="{D4246AE3-539C-A568-94AA-87A897E4F9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13572" r="7378" b="15595"/>
          <a:stretch>
            <a:fillRect/>
          </a:stretch>
        </p:blipFill>
        <p:spPr>
          <a:xfrm>
            <a:off x="831095" y="971974"/>
            <a:ext cx="8204736" cy="533531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AF809F-DFCD-4BCD-FFEE-84C43C7D5B20}"/>
              </a:ext>
            </a:extLst>
          </p:cNvPr>
          <p:cNvGrpSpPr/>
          <p:nvPr userDrawn="1"/>
        </p:nvGrpSpPr>
        <p:grpSpPr>
          <a:xfrm>
            <a:off x="9264225" y="2411832"/>
            <a:ext cx="1820634" cy="2490107"/>
            <a:chOff x="9142987" y="2345459"/>
            <a:chExt cx="1820634" cy="249010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A10FB5B-4EA4-73A7-36B3-A316CD54A3FC}"/>
                </a:ext>
              </a:extLst>
            </p:cNvPr>
            <p:cNvSpPr>
              <a:spLocks/>
            </p:cNvSpPr>
            <p:nvPr userDrawn="1"/>
          </p:nvSpPr>
          <p:spPr>
            <a:xfrm>
              <a:off x="9142987" y="2345459"/>
              <a:ext cx="1820634" cy="2490107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DM Sans" pitchFamily="2" charset="0"/>
              </a:endParaRPr>
            </a:p>
          </p:txBody>
        </p:sp>
        <p:pic>
          <p:nvPicPr>
            <p:cNvPr id="13" name="Graphic 12" descr="Marker with solid fill">
              <a:extLst>
                <a:ext uri="{FF2B5EF4-FFF2-40B4-BE49-F238E27FC236}">
                  <a16:creationId xmlns:a16="http://schemas.microsoft.com/office/drawing/2014/main" id="{371E2C2F-3CCC-473B-BCB2-82FF7529C8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76700" y="2503362"/>
              <a:ext cx="1153205" cy="1153205"/>
            </a:xfrm>
            <a:prstGeom prst="rect">
              <a:avLst/>
            </a:prstGeom>
          </p:spPr>
        </p:pic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F3AB2CE4-EC52-3FF9-50E9-E319E90488D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57299" y="3639634"/>
              <a:ext cx="1392009" cy="100405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accent3"/>
                  </a:solidFill>
                  <a:latin typeface="Rift Bold" panose="00000800000000000000" pitchFamily="50" charset="0"/>
                  <a:ea typeface="+mj-ea"/>
                  <a:cs typeface="+mj-cs"/>
                </a:defRPr>
              </a:lvl1pPr>
            </a:lstStyle>
            <a:p>
              <a:r>
                <a:rPr lang="en-US" sz="5000" b="1" dirty="0">
                  <a:latin typeface="Bahnschrift" panose="020B0502040204020203" pitchFamily="34" charset="0"/>
                </a:rPr>
                <a:t>18</a:t>
              </a:r>
              <a:r>
                <a:rPr lang="en-US" sz="2000" b="1" dirty="0">
                  <a:latin typeface="Rift Bold" panose="00000800000000000000" pitchFamily="50" charset="0"/>
                </a:rPr>
                <a:t> </a:t>
              </a:r>
            </a:p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Offices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EFFDAB9-F7D2-0579-1DD2-B59AB8F733BD}"/>
              </a:ext>
            </a:extLst>
          </p:cNvPr>
          <p:cNvSpPr txBox="1"/>
          <p:nvPr userDrawn="1"/>
        </p:nvSpPr>
        <p:spPr>
          <a:xfrm>
            <a:off x="838200" y="217078"/>
            <a:ext cx="1082777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 Advise </a:t>
            </a:r>
            <a:r>
              <a:rPr lang="en-US" sz="3200" b="1" cap="non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CLIENTS </a:t>
            </a:r>
            <a:r>
              <a:rPr lang="en-US" sz="32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Across the U.S.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A9CDDF6-29C1-C0F0-D6C1-2E5255018DC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3914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A5AFB4-8485-C861-957A-FDA8298FCA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 descr="Badge Question Mark with solid fill">
            <a:extLst>
              <a:ext uri="{FF2B5EF4-FFF2-40B4-BE49-F238E27FC236}">
                <a16:creationId xmlns:a16="http://schemas.microsoft.com/office/drawing/2014/main" id="{87364318-A3E9-61C8-EE02-3CC99D1489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96" t="7771" r="22198" b="7504"/>
          <a:stretch>
            <a:fillRect/>
          </a:stretch>
        </p:blipFill>
        <p:spPr>
          <a:xfrm>
            <a:off x="7552592" y="192108"/>
            <a:ext cx="4639408" cy="533344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E91B578-A088-9205-E30A-E86B0178EAE2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6A37E1-F12E-BACF-EABD-1D2A36D2F034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BA0A2FF-AA59-5825-E2AD-3B897FE57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5" name="Date Placeholder 3">
              <a:extLst>
                <a:ext uri="{FF2B5EF4-FFF2-40B4-BE49-F238E27FC236}">
                  <a16:creationId xmlns:a16="http://schemas.microsoft.com/office/drawing/2014/main" id="{3A4C84A6-D34F-CEFB-CAFF-10E0D44EC84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A073064-54A8-67A9-FB93-96A802779246}"/>
              </a:ext>
            </a:extLst>
          </p:cNvPr>
          <p:cNvSpPr txBox="1"/>
          <p:nvPr userDrawn="1"/>
        </p:nvSpPr>
        <p:spPr>
          <a:xfrm>
            <a:off x="643467" y="2347042"/>
            <a:ext cx="6955042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15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103717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Disclaim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E2A6D30-9B01-9560-904C-1C0EC9503F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r="42500"/>
          <a:stretch>
            <a:fillRect/>
          </a:stretch>
        </p:blipFill>
        <p:spPr>
          <a:xfrm>
            <a:off x="0" y="0"/>
            <a:ext cx="694944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1AFEC82-1E23-6B2A-CD89-2665FCF83A0C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AEC778-B58E-7946-7DFB-F77AA672D3C8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8CBB11B-3409-5487-51E3-7C2E5021B9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1" name="Date Placeholder 3">
              <a:extLst>
                <a:ext uri="{FF2B5EF4-FFF2-40B4-BE49-F238E27FC236}">
                  <a16:creationId xmlns:a16="http://schemas.microsoft.com/office/drawing/2014/main" id="{E5EBD339-1B84-B37F-19BB-3C511863743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1C0339D-B5BE-F996-7F8F-BD416FAC706F}"/>
              </a:ext>
            </a:extLst>
          </p:cNvPr>
          <p:cNvSpPr txBox="1"/>
          <p:nvPr userDrawn="1"/>
        </p:nvSpPr>
        <p:spPr>
          <a:xfrm>
            <a:off x="7491046" y="1085244"/>
            <a:ext cx="4281854" cy="39703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provision and receipt of the information in this publication (a) should not be considered legal advice, (b) does not create a lawyer-client relationship, and (c) should not be acted on without seeking professional counsel who have been informed of the specific facts. Prior results do not guarantee a similar outcome. Under the rules of certain jurisdictions, this communication may constitute “Attorney Advertising.”  </a:t>
            </a:r>
            <a:b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0" cap="none" baseline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2026 Saul Ewing LLP, a Delaware Limited Liability Partnership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A57738-B9B7-4C97-5376-71898CEC63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06" y="4130329"/>
            <a:ext cx="4005080" cy="10698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C56E588-8484-437F-A516-A41688682759}"/>
              </a:ext>
            </a:extLst>
          </p:cNvPr>
          <p:cNvCxnSpPr>
            <a:cxnSpLocks/>
          </p:cNvCxnSpPr>
          <p:nvPr userDrawn="1"/>
        </p:nvCxnSpPr>
        <p:spPr>
          <a:xfrm>
            <a:off x="937022" y="3771899"/>
            <a:ext cx="3599809" cy="0"/>
          </a:xfrm>
          <a:prstGeom prst="line">
            <a:avLst/>
          </a:prstGeom>
          <a:ln w="57150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E009F51-D7BA-DCBB-FAEF-CA05EF158BDB}"/>
              </a:ext>
            </a:extLst>
          </p:cNvPr>
          <p:cNvSpPr txBox="1"/>
          <p:nvPr userDrawn="1"/>
        </p:nvSpPr>
        <p:spPr>
          <a:xfrm>
            <a:off x="478047" y="1418523"/>
            <a:ext cx="5816600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1255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020F52-B887-4A1B-E007-6FB5EB37A199}"/>
              </a:ext>
            </a:extLst>
          </p:cNvPr>
          <p:cNvSpPr/>
          <p:nvPr userDrawn="1"/>
        </p:nvSpPr>
        <p:spPr>
          <a:xfrm>
            <a:off x="0" y="6245679"/>
            <a:ext cx="12192000" cy="6123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FD51B9C-EFAE-0683-4E1D-F22C77D97E4F}"/>
              </a:ext>
            </a:extLst>
          </p:cNvPr>
          <p:cNvSpPr txBox="1">
            <a:spLocks/>
          </p:cNvSpPr>
          <p:nvPr userDrawn="1"/>
        </p:nvSpPr>
        <p:spPr>
          <a:xfrm>
            <a:off x="10068658" y="6415121"/>
            <a:ext cx="1815192" cy="2508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DM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Saul Ewing LLP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06B1C42-2745-A700-AE30-597A1ADCE428}"/>
              </a:ext>
            </a:extLst>
          </p:cNvPr>
          <p:cNvSpPr txBox="1">
            <a:spLocks/>
          </p:cNvSpPr>
          <p:nvPr userDrawn="1"/>
        </p:nvSpPr>
        <p:spPr>
          <a:xfrm>
            <a:off x="308150" y="6426426"/>
            <a:ext cx="1815192" cy="2508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DM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saul.com</a:t>
            </a:r>
            <a:endParaRPr lang="en-US" alt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59553C-1B66-3951-CD91-2DE5FDABD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1447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57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7" r:id="rId2"/>
    <p:sldLayoutId id="2147483650" r:id="rId3"/>
    <p:sldLayoutId id="2147483660" r:id="rId4"/>
    <p:sldLayoutId id="2147483701" r:id="rId5"/>
    <p:sldLayoutId id="2147483661" r:id="rId6"/>
    <p:sldLayoutId id="2147483663" r:id="rId7"/>
    <p:sldLayoutId id="2147483654" r:id="rId8"/>
    <p:sldLayoutId id="2147483653" r:id="rId9"/>
    <p:sldLayoutId id="2147483664" r:id="rId10"/>
    <p:sldLayoutId id="2147483669" r:id="rId11"/>
    <p:sldLayoutId id="2147483671" r:id="rId12"/>
    <p:sldLayoutId id="2147483672" r:id="rId13"/>
    <p:sldLayoutId id="2147483667" r:id="rId14"/>
    <p:sldLayoutId id="2147483673" r:id="rId15"/>
    <p:sldLayoutId id="2147483665" r:id="rId16"/>
    <p:sldLayoutId id="2147483666" r:id="rId17"/>
    <p:sldLayoutId id="2147483668" r:id="rId18"/>
    <p:sldLayoutId id="2147483670" r:id="rId19"/>
    <p:sldLayoutId id="2147483674" r:id="rId20"/>
    <p:sldLayoutId id="2147483703" r:id="rId21"/>
    <p:sldLayoutId id="2147483675" r:id="rId22"/>
    <p:sldLayoutId id="2147483658" r:id="rId23"/>
    <p:sldLayoutId id="2147483676" r:id="rId24"/>
    <p:sldLayoutId id="2147483704" r:id="rId25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569D8-68AB-D42D-9D14-B90D3482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C767261-EAF2-CD82-0EB5-04359F4E17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Governing the Machine: </a:t>
            </a:r>
            <a:br>
              <a:rPr lang="en-US" dirty="0"/>
            </a:br>
            <a:r>
              <a:rPr lang="en-US" dirty="0"/>
              <a:t>AI Risk Management in Consumer Lending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8DD287F-68D4-F9AB-EF5F-04AE21860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54678" y="886188"/>
            <a:ext cx="3762375" cy="103051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kern="0" dirty="0"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	</a:t>
            </a:r>
          </a:p>
          <a:p>
            <a:endParaRPr lang="en-US" kern="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2" name="Subtitle 13">
            <a:extLst>
              <a:ext uri="{FF2B5EF4-FFF2-40B4-BE49-F238E27FC236}">
                <a16:creationId xmlns:a16="http://schemas.microsoft.com/office/drawing/2014/main" id="{E2F33C03-8B2B-C31F-3692-F043837B79A1}"/>
              </a:ext>
            </a:extLst>
          </p:cNvPr>
          <p:cNvSpPr txBox="1">
            <a:spLocks/>
          </p:cNvSpPr>
          <p:nvPr/>
        </p:nvSpPr>
        <p:spPr>
          <a:xfrm>
            <a:off x="8429625" y="2599584"/>
            <a:ext cx="3762375" cy="10305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3E25BD-6217-E778-9253-D68AC4883F82}"/>
              </a:ext>
            </a:extLst>
          </p:cNvPr>
          <p:cNvSpPr txBox="1"/>
          <p:nvPr/>
        </p:nvSpPr>
        <p:spPr>
          <a:xfrm>
            <a:off x="828675" y="4377579"/>
            <a:ext cx="6096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US" b="1" kern="0" dirty="0">
                <a:solidFill>
                  <a:schemeClr val="bg1"/>
                </a:solidFill>
                <a:ea typeface="Roboto" panose="02000000000000000000" pitchFamily="2" charset="0"/>
                <a:cs typeface="Calibri" panose="020F0502020204030204" pitchFamily="34" charset="0"/>
              </a:rPr>
              <a:t>Matt Kohel		</a:t>
            </a:r>
            <a:r>
              <a:rPr lang="en-US" b="1" dirty="0">
                <a:solidFill>
                  <a:schemeClr val="bg1"/>
                </a:solidFill>
              </a:rPr>
              <a:t> LaTonya E. Clark </a:t>
            </a:r>
            <a:br>
              <a:rPr lang="en-US" b="1" kern="0" dirty="0">
                <a:solidFill>
                  <a:schemeClr val="bg1"/>
                </a:solidFill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sz="1700" kern="0" dirty="0">
                <a:solidFill>
                  <a:schemeClr val="bg1"/>
                </a:solidFill>
                <a:ea typeface="Roboto" panose="02000000000000000000" pitchFamily="2" charset="0"/>
                <a:cs typeface="Calibri" panose="020F0502020204030204" pitchFamily="34" charset="0"/>
              </a:rPr>
              <a:t>Saul Ewing LLP</a:t>
            </a:r>
            <a:r>
              <a:rPr lang="en-US" kern="0" dirty="0">
                <a:solidFill>
                  <a:schemeClr val="bg1"/>
                </a:solidFill>
                <a:ea typeface="Roboto" panose="02000000000000000000" pitchFamily="2" charset="0"/>
                <a:cs typeface="Calibri" panose="020F0502020204030204" pitchFamily="34" charset="0"/>
              </a:rPr>
              <a:t>		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700" dirty="0">
                <a:solidFill>
                  <a:schemeClr val="bg1"/>
                </a:solidFill>
              </a:rPr>
              <a:t>Fannie Mae</a:t>
            </a:r>
          </a:p>
          <a:p>
            <a:pPr>
              <a:spcBef>
                <a:spcPts val="2400"/>
              </a:spcBef>
            </a:pPr>
            <a:r>
              <a:rPr lang="en-US" kern="0" dirty="0">
                <a:solidFill>
                  <a:schemeClr val="bg1"/>
                </a:solidFill>
                <a:ea typeface="Roboto" panose="02000000000000000000" pitchFamily="2" charset="0"/>
                <a:cs typeface="Calibri" panose="020F0502020204030204" pitchFamily="34" charset="0"/>
              </a:rPr>
              <a:t>September</a:t>
            </a:r>
            <a:r>
              <a:rPr lang="en-US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kern="0" dirty="0">
                <a:solidFill>
                  <a:schemeClr val="bg1"/>
                </a:solidFill>
                <a:ea typeface="Roboto" panose="02000000000000000000" pitchFamily="2" charset="0"/>
                <a:cs typeface="Calibri" panose="020F0502020204030204" pitchFamily="34" charset="0"/>
              </a:rPr>
              <a:t>30</a:t>
            </a:r>
            <a:r>
              <a:rPr lang="en-US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8B1B4-AE7B-AA12-5BE8-CF8C897F134A}"/>
              </a:ext>
            </a:extLst>
          </p:cNvPr>
          <p:cNvSpPr txBox="1"/>
          <p:nvPr/>
        </p:nvSpPr>
        <p:spPr>
          <a:xfrm>
            <a:off x="828675" y="3353100"/>
            <a:ext cx="93630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+mj-lt"/>
              </a:rPr>
              <a:t>From Algorithm to Enforcement Across the Consumer Finance Lifecycle </a:t>
            </a:r>
          </a:p>
        </p:txBody>
      </p:sp>
    </p:spTree>
    <p:extLst>
      <p:ext uri="{BB962C8B-B14F-4D97-AF65-F5344CB8AC3E}">
        <p14:creationId xmlns:p14="http://schemas.microsoft.com/office/powerpoint/2010/main" val="76323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4F7F03-FECC-F592-2049-96EAA0E31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Speakers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71161E0-0219-7AE6-B9F0-D37057BEC46A}"/>
              </a:ext>
            </a:extLst>
          </p:cNvPr>
          <p:cNvSpPr/>
          <p:nvPr/>
        </p:nvSpPr>
        <p:spPr>
          <a:xfrm>
            <a:off x="2276542" y="4006991"/>
            <a:ext cx="7302356" cy="14983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222391B-80E4-76A8-CCEF-411BA3972DA2}"/>
              </a:ext>
            </a:extLst>
          </p:cNvPr>
          <p:cNvSpPr/>
          <p:nvPr/>
        </p:nvSpPr>
        <p:spPr>
          <a:xfrm>
            <a:off x="3468800" y="2334180"/>
            <a:ext cx="6305549" cy="138467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2A644097-D342-BE35-AAE6-9038990C4899}"/>
              </a:ext>
            </a:extLst>
          </p:cNvPr>
          <p:cNvSpPr txBox="1">
            <a:spLocks/>
          </p:cNvSpPr>
          <p:nvPr/>
        </p:nvSpPr>
        <p:spPr>
          <a:xfrm>
            <a:off x="3940176" y="2510705"/>
            <a:ext cx="4444354" cy="32688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LaTonya E. Clark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2758511C-439A-E5E6-F1A0-478658B0493D}"/>
              </a:ext>
            </a:extLst>
          </p:cNvPr>
          <p:cNvSpPr txBox="1">
            <a:spLocks/>
          </p:cNvSpPr>
          <p:nvPr/>
        </p:nvSpPr>
        <p:spPr>
          <a:xfrm>
            <a:off x="3912657" y="2778985"/>
            <a:ext cx="4465994" cy="1015791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Advisor, Chief Information Office Fannie Mae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7" name="Online Image Placeholder 50">
            <a:extLst>
              <a:ext uri="{FF2B5EF4-FFF2-40B4-BE49-F238E27FC236}">
                <a16:creationId xmlns:a16="http://schemas.microsoft.com/office/drawing/2014/main" id="{89365DEC-074A-2277-B63A-023156F098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" t="2447" r="3347" b="22909"/>
          <a:stretch/>
        </p:blipFill>
        <p:spPr>
          <a:xfrm>
            <a:off x="1347792" y="3381173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C96707A1-AEEE-0481-506E-8913BD72F7FD}"/>
              </a:ext>
            </a:extLst>
          </p:cNvPr>
          <p:cNvSpPr txBox="1">
            <a:spLocks/>
          </p:cNvSpPr>
          <p:nvPr/>
        </p:nvSpPr>
        <p:spPr>
          <a:xfrm>
            <a:off x="3694151" y="4073697"/>
            <a:ext cx="5219544" cy="2520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Matt Kohel </a:t>
            </a:r>
            <a:br>
              <a:rPr lang="en-US" sz="40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sz="2400" b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</a:t>
            </a:r>
            <a:br>
              <a:rPr lang="en-US" sz="2400" b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sz="2400" b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 LLP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ADD3345C-686E-1011-16F3-5AE4A38FD314}"/>
              </a:ext>
            </a:extLst>
          </p:cNvPr>
          <p:cNvSpPr txBox="1">
            <a:spLocks/>
          </p:cNvSpPr>
          <p:nvPr/>
        </p:nvSpPr>
        <p:spPr>
          <a:xfrm>
            <a:off x="4688963" y="4479320"/>
            <a:ext cx="3620799" cy="3268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kern="0" dirty="0">
              <a:solidFill>
                <a:schemeClr val="bg1"/>
              </a:solidFill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40" name="Online Image Placeholder 50">
            <a:extLst>
              <a:ext uri="{FF2B5EF4-FFF2-40B4-BE49-F238E27FC236}">
                <a16:creationId xmlns:a16="http://schemas.microsoft.com/office/drawing/2014/main" id="{7C76A526-4CE7-838C-459F-F2E6C9D6FA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" r="1779"/>
          <a:stretch/>
        </p:blipFill>
        <p:spPr>
          <a:xfrm>
            <a:off x="8828387" y="1657084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87228777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12487-1FB9-DAF4-FB3C-CE08C6B34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2B81F-A542-A180-5289-9202DE2CE2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Setting the Stage:</a:t>
            </a:r>
            <a:r>
              <a:rPr lang="en-US" dirty="0"/>
              <a:t> AI Terminology &amp; Regulatory Realities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FCF3-C470-A463-6546-0629E0CDB7D0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b="1" dirty="0"/>
              <a:t>Case Study</a:t>
            </a:r>
            <a:r>
              <a:rPr lang="en-US" dirty="0"/>
              <a:t>: Algorithmic Breakdown in Automated Underwriting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08DC6-882F-632B-493B-6E0477CED893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it-IT" b="1" dirty="0"/>
              <a:t>Legal Pillars:</a:t>
            </a:r>
            <a:r>
              <a:rPr lang="it-IT" dirty="0"/>
              <a:t> AI Governance, Data Privacy, IP &amp; Vendor Management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730BE6-55FD-041C-29E0-619D84AAA95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r>
              <a:rPr lang="en-US" b="1" dirty="0"/>
              <a:t>Change Management:</a:t>
            </a:r>
            <a:r>
              <a:rPr lang="en-US" dirty="0"/>
              <a:t> Driving Literacy &amp; Organizational Trust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B7A543-640B-FB66-B8EE-A26BAFC250F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b="1" dirty="0"/>
              <a:t>Path to Execution: </a:t>
            </a:r>
            <a:r>
              <a:rPr lang="en-US" dirty="0"/>
              <a:t>Steps for Audit-Ready AI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C6E56C-9426-D335-7364-C91D35008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 &amp; Learning Objectives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6DEDDF-1F9E-4EA5-5C9A-8A6F007917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B692652-B17B-07D4-7DD2-AA9CDC6BAA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2CB0B9-E976-B3C1-8D72-EC21C2F8C5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9F4324-53DA-5548-70BE-F4ABC8F77A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7676" y="4224823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DF5B49-8E37-2656-39DF-1E6C7AB21B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9158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0A1CE7-5C99-11FF-E567-43F42D9BD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194163"/>
            <a:ext cx="3348492" cy="361596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dirty="0"/>
              <a:t>Rapid adoption of automated systems across financial institutions.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6EDC9-BF13-B7D3-1619-7215059E2EC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20960" y="1194163"/>
            <a:ext cx="3348492" cy="3615962"/>
          </a:xfrm>
          <a:prstGeom prst="roundRect">
            <a:avLst/>
          </a:prstGeom>
          <a:solidFill>
            <a:schemeClr val="accent5"/>
          </a:solidFill>
          <a:ln w="3175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lIns="365760" tIns="365760" rIns="365760" bIns="365760" anchor="ctr"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Widespread shift toward integrating AI into legal and compliance workflows.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4A72E1-5E03-5079-A7D8-F9EE95AA132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03720" y="1194163"/>
            <a:ext cx="3348492" cy="3615962"/>
          </a:xfrm>
          <a:prstGeom prst="roundRect">
            <a:avLst/>
          </a:prstGeom>
          <a:solidFill>
            <a:schemeClr val="accent5"/>
          </a:solidFill>
          <a:ln w="3175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lIns="365760" tIns="365760" rIns="365760" bIns="365760" anchor="ctr"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spcBef>
                <a:spcPts val="2400"/>
              </a:spcBef>
              <a:buNone/>
            </a:pPr>
            <a:r>
              <a:rPr lang="en-US" dirty="0"/>
              <a:t>High rates of AI experimentation, but few organizations with scaled governance frameworks.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B4A19D1-242C-3B95-1289-01E848D4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55798"/>
            <a:ext cx="10515600" cy="98787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Understanding – and Governing – AI is Becoming the Expectation.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the Exception.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40D983-D7D7-4118-B975-6A9DF8EDA0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Industry Context &amp; Scale (Key Metrics)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5C106A-3B5E-92F7-B6E1-D41C09A470BB}"/>
              </a:ext>
            </a:extLst>
          </p:cNvPr>
          <p:cNvSpPr/>
          <p:nvPr/>
        </p:nvSpPr>
        <p:spPr>
          <a:xfrm>
            <a:off x="1266825" y="1434465"/>
            <a:ext cx="2486026" cy="572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UNDERWRITING/RISK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16A57A-4E65-37CD-EF1F-0769B3120F16}"/>
              </a:ext>
            </a:extLst>
          </p:cNvPr>
          <p:cNvSpPr/>
          <p:nvPr/>
        </p:nvSpPr>
        <p:spPr>
          <a:xfrm>
            <a:off x="8401050" y="1434465"/>
            <a:ext cx="2524125" cy="572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GOVERNANCE GAP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557446-C578-7A00-A476-0A5C431CCDD6}"/>
              </a:ext>
            </a:extLst>
          </p:cNvPr>
          <p:cNvSpPr/>
          <p:nvPr/>
        </p:nvSpPr>
        <p:spPr>
          <a:xfrm>
            <a:off x="4842668" y="1434465"/>
            <a:ext cx="2505076" cy="572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LEGAL &amp; OPERATIONS</a:t>
            </a:r>
          </a:p>
        </p:txBody>
      </p:sp>
    </p:spTree>
    <p:extLst>
      <p:ext uri="{BB962C8B-B14F-4D97-AF65-F5344CB8AC3E}">
        <p14:creationId xmlns:p14="http://schemas.microsoft.com/office/powerpoint/2010/main" val="278329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3C042-2927-F268-EB7A-46F1AF09D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443ECAB-8556-5D7B-05FB-3F836125BB67}"/>
              </a:ext>
            </a:extLst>
          </p:cNvPr>
          <p:cNvSpPr/>
          <p:nvPr/>
        </p:nvSpPr>
        <p:spPr>
          <a:xfrm>
            <a:off x="0" y="951488"/>
            <a:ext cx="12192000" cy="5335012"/>
          </a:xfrm>
          <a:prstGeom prst="rect">
            <a:avLst/>
          </a:prstGeom>
          <a:solidFill>
            <a:schemeClr val="bg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206E6-CA46-0ED8-A9EB-CC0610D4D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852" y="1107249"/>
            <a:ext cx="2722251" cy="495065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pPr algn="ctr">
              <a:spcBef>
                <a:spcPts val="3600"/>
              </a:spcBef>
            </a:pPr>
            <a:endParaRPr lang="en-US" sz="4000" b="1" dirty="0">
              <a:latin typeface="+mj-lt"/>
            </a:endParaRPr>
          </a:p>
          <a:p>
            <a:pPr algn="ctr">
              <a:spcBef>
                <a:spcPts val="3600"/>
              </a:spcBef>
            </a:pPr>
            <a:r>
              <a:rPr lang="en-US" b="1" dirty="0">
                <a:latin typeface="+mj-lt"/>
              </a:rPr>
              <a:t>Generative vs. Deterministic AI</a:t>
            </a:r>
          </a:p>
          <a:p>
            <a:pPr algn="ctr">
              <a:spcBef>
                <a:spcPts val="1800"/>
              </a:spcBef>
            </a:pPr>
            <a:r>
              <a:rPr lang="en-US" sz="2200" dirty="0"/>
              <a:t>Moving from static scoring models to probabilistic systems.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451422-6282-5705-E513-A9AD92A4CCC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135554" y="1107250"/>
            <a:ext cx="2827051" cy="495064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pPr algn="ctr">
              <a:spcBef>
                <a:spcPts val="3600"/>
              </a:spcBef>
            </a:pPr>
            <a:endParaRPr lang="en-US" sz="4000" b="1" dirty="0">
              <a:latin typeface="+mj-lt"/>
            </a:endParaRPr>
          </a:p>
          <a:p>
            <a:pPr algn="ctr">
              <a:spcBef>
                <a:spcPts val="3600"/>
              </a:spcBef>
            </a:pPr>
            <a:r>
              <a:rPr lang="en-US" b="1" dirty="0">
                <a:latin typeface="+mj-lt"/>
              </a:rPr>
              <a:t>Automated Decision-Making Tools (ADMT)</a:t>
            </a:r>
            <a:endParaRPr lang="en-US" sz="1800" dirty="0"/>
          </a:p>
          <a:p>
            <a:pPr algn="ctr"/>
            <a:r>
              <a:rPr lang="en-US" sz="2200" dirty="0"/>
              <a:t>Systems under regulatory focus for bias and disparate impact.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18A162-0C4C-2676-E57A-940984F0BCB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43759" y="1107249"/>
            <a:ext cx="2827051" cy="495065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pPr algn="ctr">
              <a:spcBef>
                <a:spcPts val="3600"/>
              </a:spcBef>
            </a:pPr>
            <a:endParaRPr lang="en-US" sz="4000" b="1" dirty="0">
              <a:latin typeface="+mj-lt"/>
            </a:endParaRPr>
          </a:p>
          <a:p>
            <a:pPr algn="ctr">
              <a:spcBef>
                <a:spcPts val="3600"/>
              </a:spcBef>
            </a:pPr>
            <a:r>
              <a:rPr lang="en-US" sz="2800" b="1" dirty="0">
                <a:latin typeface="+mj-lt"/>
              </a:rPr>
              <a:t>Model Drift &amp; Hallucinations</a:t>
            </a:r>
          </a:p>
          <a:p>
            <a:pPr algn="ctr"/>
            <a:r>
              <a:rPr lang="en-US" sz="2200" dirty="0"/>
              <a:t>Risks when outputs skew over time without continuous auditing.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E3D83D-9E3E-49BA-38B7-AFC058040F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Setting the Stage — AI Terminology That Matters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66FE6A75-0528-8239-B79E-D90B5DA105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867AA5-DF87-D1C8-87B4-82A1935D3E0D}"/>
              </a:ext>
            </a:extLst>
          </p:cNvPr>
          <p:cNvSpPr/>
          <p:nvPr/>
        </p:nvSpPr>
        <p:spPr>
          <a:xfrm>
            <a:off x="1169311" y="1478725"/>
            <a:ext cx="914400" cy="9144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52D5707-1F6C-D180-5C83-9E881246CC62}"/>
              </a:ext>
            </a:extLst>
          </p:cNvPr>
          <p:cNvSpPr/>
          <p:nvPr/>
        </p:nvSpPr>
        <p:spPr>
          <a:xfrm>
            <a:off x="4106231" y="1478725"/>
            <a:ext cx="914400" cy="9144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AEEF847-17F1-1E48-559E-10B542DD39AB}"/>
              </a:ext>
            </a:extLst>
          </p:cNvPr>
          <p:cNvSpPr/>
          <p:nvPr/>
        </p:nvSpPr>
        <p:spPr>
          <a:xfrm>
            <a:off x="7157671" y="1478725"/>
            <a:ext cx="914400" cy="9144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Graphic 10" descr="Brain with solid fill">
            <a:extLst>
              <a:ext uri="{FF2B5EF4-FFF2-40B4-BE49-F238E27FC236}">
                <a16:creationId xmlns:a16="http://schemas.microsoft.com/office/drawing/2014/main" id="{E55FCB3F-6280-99EC-5622-381FF96F74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39959" y="1553387"/>
            <a:ext cx="765074" cy="7650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F35239-5B44-7D38-6059-E6DBC265D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335" y="1603058"/>
            <a:ext cx="590192" cy="653568"/>
          </a:xfrm>
          <a:prstGeom prst="rect">
            <a:avLst/>
          </a:prstGeom>
        </p:spPr>
      </p:pic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AECF0FB-0C0C-5A07-2B1B-D42717AC5449}"/>
              </a:ext>
            </a:extLst>
          </p:cNvPr>
          <p:cNvSpPr txBox="1">
            <a:spLocks/>
          </p:cNvSpPr>
          <p:nvPr/>
        </p:nvSpPr>
        <p:spPr>
          <a:xfrm>
            <a:off x="9151964" y="1107249"/>
            <a:ext cx="2827051" cy="4950650"/>
          </a:xfrm>
          <a:prstGeom prst="roundRect">
            <a:avLst/>
          </a:prstGeom>
          <a:solidFill>
            <a:schemeClr val="lt1"/>
          </a:solidFill>
          <a:ln w="3175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365760" tIns="365760" rIns="365760" bIns="36576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DM Sans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600"/>
              </a:spcBef>
            </a:pPr>
            <a:endParaRPr lang="en-US" sz="4000" b="1" dirty="0">
              <a:latin typeface="+mj-lt"/>
            </a:endParaRPr>
          </a:p>
          <a:p>
            <a:pPr algn="ctr">
              <a:spcBef>
                <a:spcPts val="3600"/>
              </a:spcBef>
            </a:pPr>
            <a:r>
              <a:rPr lang="en-US" sz="2800" b="1" dirty="0">
                <a:latin typeface="+mj-lt"/>
              </a:rPr>
              <a:t>Agentic AI &amp; RAG</a:t>
            </a:r>
          </a:p>
          <a:p>
            <a:pPr algn="ctr"/>
            <a:r>
              <a:rPr lang="en-US" sz="2200" dirty="0"/>
              <a:t>Systems connecting AI directly to enterprise data stores, impacting privacy and IP.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16F1506-4809-5FBC-DEDC-5E875974820F}"/>
              </a:ext>
            </a:extLst>
          </p:cNvPr>
          <p:cNvSpPr/>
          <p:nvPr/>
        </p:nvSpPr>
        <p:spPr>
          <a:xfrm>
            <a:off x="10108289" y="1430727"/>
            <a:ext cx="914400" cy="9144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 descr="Question Mark with solid fill">
            <a:extLst>
              <a:ext uri="{FF2B5EF4-FFF2-40B4-BE49-F238E27FC236}">
                <a16:creationId xmlns:a16="http://schemas.microsoft.com/office/drawing/2014/main" id="{27B17BE3-FF1D-E3E4-20A6-E70A87B2CC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6790" y="1616596"/>
            <a:ext cx="664592" cy="664592"/>
          </a:xfrm>
          <a:prstGeom prst="rect">
            <a:avLst/>
          </a:prstGeom>
        </p:spPr>
      </p:pic>
      <p:pic>
        <p:nvPicPr>
          <p:cNvPr id="16" name="Graphic 15" descr="Binary with solid fill">
            <a:extLst>
              <a:ext uri="{FF2B5EF4-FFF2-40B4-BE49-F238E27FC236}">
                <a16:creationId xmlns:a16="http://schemas.microsoft.com/office/drawing/2014/main" id="{4B4101AE-0F71-86F7-5A86-DD1E4E2DE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8306" y="1572437"/>
            <a:ext cx="648769" cy="64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2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4C587-2880-1A60-8400-08D9F016C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4573505-63AE-75D5-EE19-DB1DE44DB995}"/>
              </a:ext>
            </a:extLst>
          </p:cNvPr>
          <p:cNvSpPr/>
          <p:nvPr/>
        </p:nvSpPr>
        <p:spPr>
          <a:xfrm>
            <a:off x="6108267" y="949583"/>
            <a:ext cx="6083733" cy="531405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078D7-66AC-D966-67F3-1486192F07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245440-1FBD-92A4-76BB-85CA357FAB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Velocity Gap &amp; Strategic Landscape</a:t>
            </a:r>
          </a:p>
        </p:txBody>
      </p:sp>
      <p:pic>
        <p:nvPicPr>
          <p:cNvPr id="8" name="Picture 7" descr="Close-up of graph on screen">
            <a:extLst>
              <a:ext uri="{FF2B5EF4-FFF2-40B4-BE49-F238E27FC236}">
                <a16:creationId xmlns:a16="http://schemas.microsoft.com/office/drawing/2014/main" id="{B891E261-D2A5-DA38-6D48-162AB3042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9583"/>
            <a:ext cx="6108266" cy="531405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E107CB1-C58A-4A37-4E3B-7D6D9BC46723}"/>
              </a:ext>
            </a:extLst>
          </p:cNvPr>
          <p:cNvSpPr/>
          <p:nvPr/>
        </p:nvSpPr>
        <p:spPr>
          <a:xfrm>
            <a:off x="8338930" y="3940337"/>
            <a:ext cx="3303070" cy="21975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CAB01-C756-2AC0-5186-FE12811EB341}"/>
              </a:ext>
            </a:extLst>
          </p:cNvPr>
          <p:cNvSpPr txBox="1"/>
          <p:nvPr/>
        </p:nvSpPr>
        <p:spPr>
          <a:xfrm>
            <a:off x="8549026" y="4365131"/>
            <a:ext cx="29245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Matching oversight directly to the risk level of the use case.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E70D45-2894-079B-EABE-AFEF7825B4F7}"/>
              </a:ext>
            </a:extLst>
          </p:cNvPr>
          <p:cNvSpPr/>
          <p:nvPr/>
        </p:nvSpPr>
        <p:spPr>
          <a:xfrm>
            <a:off x="4731731" y="3940337"/>
            <a:ext cx="3303070" cy="21975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13F664-51D3-1471-4B42-A2C3366351BA}"/>
              </a:ext>
            </a:extLst>
          </p:cNvPr>
          <p:cNvSpPr txBox="1"/>
          <p:nvPr/>
        </p:nvSpPr>
        <p:spPr>
          <a:xfrm>
            <a:off x="4950100" y="4339130"/>
            <a:ext cx="29245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Balancing what technology can do versus what it should do.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F4A8F5F-34F9-F97D-9CAF-7FCDDF712286}"/>
              </a:ext>
            </a:extLst>
          </p:cNvPr>
          <p:cNvSpPr/>
          <p:nvPr/>
        </p:nvSpPr>
        <p:spPr>
          <a:xfrm>
            <a:off x="8278904" y="1329767"/>
            <a:ext cx="3303070" cy="21975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7A442A-8DA6-5BB5-D541-ADA68F0C6479}"/>
              </a:ext>
            </a:extLst>
          </p:cNvPr>
          <p:cNvSpPr txBox="1"/>
          <p:nvPr/>
        </p:nvSpPr>
        <p:spPr>
          <a:xfrm>
            <a:off x="8485386" y="1880529"/>
            <a:ext cx="29245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00" dirty="0"/>
              <a:t>Risks of unapproved AI tools in underwriting, marketing, and customer service.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2E0C30C-C07C-BCEF-9EAC-4BEA4E92A998}"/>
              </a:ext>
            </a:extLst>
          </p:cNvPr>
          <p:cNvSpPr/>
          <p:nvPr/>
        </p:nvSpPr>
        <p:spPr>
          <a:xfrm>
            <a:off x="4671705" y="1378857"/>
            <a:ext cx="3303070" cy="214847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54BA0E-C7FF-58C4-53EB-BBDD3819563E}"/>
              </a:ext>
            </a:extLst>
          </p:cNvPr>
          <p:cNvSpPr txBox="1"/>
          <p:nvPr/>
        </p:nvSpPr>
        <p:spPr>
          <a:xfrm>
            <a:off x="4878187" y="1845714"/>
            <a:ext cx="292458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AI adoption moving faster than corporate governance frameworks.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F09F2F2-5D74-5144-E29C-DE5DE90540FB}"/>
              </a:ext>
            </a:extLst>
          </p:cNvPr>
          <p:cNvSpPr/>
          <p:nvPr/>
        </p:nvSpPr>
        <p:spPr>
          <a:xfrm>
            <a:off x="4061679" y="1102304"/>
            <a:ext cx="2567721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THE VELOCITY GAP: 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0032C60-C47D-096A-D3D0-1FD5D0B7D3FC}"/>
              </a:ext>
            </a:extLst>
          </p:cNvPr>
          <p:cNvSpPr/>
          <p:nvPr/>
        </p:nvSpPr>
        <p:spPr>
          <a:xfrm>
            <a:off x="7668878" y="1102304"/>
            <a:ext cx="2126403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SHADOW AI: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1DBE6AD-18CD-D5B2-1F77-ADBFAEE1004D}"/>
              </a:ext>
            </a:extLst>
          </p:cNvPr>
          <p:cNvSpPr/>
          <p:nvPr/>
        </p:nvSpPr>
        <p:spPr>
          <a:xfrm>
            <a:off x="4061679" y="3642825"/>
            <a:ext cx="2567721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POLICY VS. ETHICS: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6EDC002-8B90-BD27-131F-E0611AD00A30}"/>
              </a:ext>
            </a:extLst>
          </p:cNvPr>
          <p:cNvSpPr/>
          <p:nvPr/>
        </p:nvSpPr>
        <p:spPr>
          <a:xfrm>
            <a:off x="7668878" y="3642825"/>
            <a:ext cx="2478974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PROPORTIONALITY: </a:t>
            </a:r>
          </a:p>
        </p:txBody>
      </p:sp>
    </p:spTree>
    <p:extLst>
      <p:ext uri="{BB962C8B-B14F-4D97-AF65-F5344CB8AC3E}">
        <p14:creationId xmlns:p14="http://schemas.microsoft.com/office/powerpoint/2010/main" val="236712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23A1FD5-81B0-FA5B-41BC-FA6770369EAD}"/>
              </a:ext>
            </a:extLst>
          </p:cNvPr>
          <p:cNvSpPr/>
          <p:nvPr/>
        </p:nvSpPr>
        <p:spPr>
          <a:xfrm>
            <a:off x="3570873" y="1098162"/>
            <a:ext cx="8269706" cy="11377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8CB738F-838D-4696-14AE-A91ADA651971}"/>
              </a:ext>
            </a:extLst>
          </p:cNvPr>
          <p:cNvSpPr/>
          <p:nvPr/>
        </p:nvSpPr>
        <p:spPr>
          <a:xfrm>
            <a:off x="3570873" y="2408508"/>
            <a:ext cx="8269706" cy="11377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B06A7A3-4D9E-8595-AB88-9FF1AD501469}"/>
              </a:ext>
            </a:extLst>
          </p:cNvPr>
          <p:cNvSpPr/>
          <p:nvPr/>
        </p:nvSpPr>
        <p:spPr>
          <a:xfrm>
            <a:off x="3570873" y="3718854"/>
            <a:ext cx="8269706" cy="11377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1D46639-CFAB-4E56-8F0E-1A252207EB75}"/>
              </a:ext>
            </a:extLst>
          </p:cNvPr>
          <p:cNvSpPr/>
          <p:nvPr/>
        </p:nvSpPr>
        <p:spPr>
          <a:xfrm>
            <a:off x="3570873" y="5029200"/>
            <a:ext cx="8269706" cy="113772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0BE850-985A-34DB-B985-41661B64A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9487" y="1174840"/>
            <a:ext cx="7893920" cy="987880"/>
          </a:xfrm>
        </p:spPr>
        <p:txBody>
          <a:bodyPr/>
          <a:lstStyle/>
          <a:p>
            <a:r>
              <a:rPr lang="en-US" sz="2000" dirty="0"/>
              <a:t>CFPB, FTC, HUD, and DOJ focusing on automated decisions.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0106B7-1BD6-6897-E122-E20F9624D17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109487" y="2438831"/>
            <a:ext cx="7520538" cy="990169"/>
          </a:xfrm>
        </p:spPr>
        <p:txBody>
          <a:bodyPr/>
          <a:lstStyle/>
          <a:p>
            <a:r>
              <a:rPr lang="en-US" sz="2000" dirty="0"/>
              <a:t>Proprietary model complexity is not a defense for failing adverse action notices.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5EC952-9B4E-4D04-6F14-F20BFB1F062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09487" y="3806627"/>
            <a:ext cx="7520538" cy="883708"/>
          </a:xfrm>
        </p:spPr>
        <p:txBody>
          <a:bodyPr/>
          <a:lstStyle/>
          <a:p>
            <a:r>
              <a:rPr lang="en-US" sz="2000" dirty="0"/>
              <a:t>Penalties for overpromising AI capabilities or unannounced terms changes.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AE3203-8AFE-0A33-5749-FAF7310FC0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REGULATORY REALITIES — OVERSIGHT BEYOND STATUTES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F06DF-87F1-9BA9-0235-7DB86A38A4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815A7B-674B-0AB1-6AD6-FC2B727A10D8}"/>
              </a:ext>
            </a:extLst>
          </p:cNvPr>
          <p:cNvSpPr txBox="1"/>
          <p:nvPr/>
        </p:nvSpPr>
        <p:spPr>
          <a:xfrm>
            <a:off x="4127255" y="5186581"/>
            <a:ext cx="7876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Laws like Colorado SB 24-205 requiring impact assessments for financial decisions.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6E87EE0-AD86-101B-8E4B-992C41FF71C8}"/>
              </a:ext>
            </a:extLst>
          </p:cNvPr>
          <p:cNvSpPr txBox="1">
            <a:spLocks/>
          </p:cNvSpPr>
          <p:nvPr/>
        </p:nvSpPr>
        <p:spPr>
          <a:xfrm>
            <a:off x="234952" y="5029200"/>
            <a:ext cx="3173093" cy="1137725"/>
          </a:xfrm>
          <a:prstGeom prst="roundRect">
            <a:avLst/>
          </a:prstGeom>
          <a:solidFill>
            <a:schemeClr val="bg2"/>
          </a:solidFill>
          <a:ln w="57150"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chemeClr val="tx1"/>
                </a:solidFill>
                <a:latin typeface="+mj-lt"/>
              </a:rPr>
              <a:t>State</a:t>
            </a:r>
            <a:br>
              <a:rPr lang="en-US" sz="3200" b="1" dirty="0">
                <a:solidFill>
                  <a:schemeClr val="tx1"/>
                </a:solidFill>
                <a:latin typeface="+mj-lt"/>
              </a:rPr>
            </a:br>
            <a:r>
              <a:rPr lang="en-US" sz="3200" b="1" dirty="0">
                <a:solidFill>
                  <a:schemeClr val="tx1"/>
                </a:solidFill>
                <a:latin typeface="+mj-lt"/>
              </a:rPr>
              <a:t>Frameworks: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8352D99-C40C-7917-18DE-1E8D82798082}"/>
              </a:ext>
            </a:extLst>
          </p:cNvPr>
          <p:cNvSpPr txBox="1">
            <a:spLocks/>
          </p:cNvSpPr>
          <p:nvPr/>
        </p:nvSpPr>
        <p:spPr>
          <a:xfrm>
            <a:off x="234952" y="3718854"/>
            <a:ext cx="3173093" cy="1137725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latin typeface="+mj-lt"/>
              </a:rPr>
              <a:t>FTC &amp; "AI Washing":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33C943C-DCA4-2E00-5CB8-F54218ABF420}"/>
              </a:ext>
            </a:extLst>
          </p:cNvPr>
          <p:cNvSpPr txBox="1">
            <a:spLocks/>
          </p:cNvSpPr>
          <p:nvPr/>
        </p:nvSpPr>
        <p:spPr>
          <a:xfrm>
            <a:off x="234952" y="2408508"/>
            <a:ext cx="3173093" cy="1137725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latin typeface="+mj-lt"/>
              </a:rPr>
              <a:t>Reg B Explainability: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14690A0-3CFD-E3DD-E9FC-69689497B3BE}"/>
              </a:ext>
            </a:extLst>
          </p:cNvPr>
          <p:cNvSpPr txBox="1">
            <a:spLocks/>
          </p:cNvSpPr>
          <p:nvPr/>
        </p:nvSpPr>
        <p:spPr>
          <a:xfrm>
            <a:off x="234952" y="1098162"/>
            <a:ext cx="3173093" cy="1137725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latin typeface="+mj-lt"/>
              </a:rPr>
              <a:t>Multi-Agency Enforcement:</a:t>
            </a:r>
          </a:p>
        </p:txBody>
      </p:sp>
      <p:pic>
        <p:nvPicPr>
          <p:cNvPr id="35" name="Graphic 34" descr="Chevron arrows with solid fill">
            <a:extLst>
              <a:ext uri="{FF2B5EF4-FFF2-40B4-BE49-F238E27FC236}">
                <a16:creationId xmlns:a16="http://schemas.microsoft.com/office/drawing/2014/main" id="{51760636-1B45-9A22-357B-E6B6919C74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30717" y="1322939"/>
            <a:ext cx="768216" cy="768216"/>
          </a:xfrm>
          <a:prstGeom prst="rect">
            <a:avLst/>
          </a:prstGeom>
        </p:spPr>
      </p:pic>
      <p:pic>
        <p:nvPicPr>
          <p:cNvPr id="37" name="Graphic 36" descr="Chevron arrows with solid fill">
            <a:extLst>
              <a:ext uri="{FF2B5EF4-FFF2-40B4-BE49-F238E27FC236}">
                <a16:creationId xmlns:a16="http://schemas.microsoft.com/office/drawing/2014/main" id="{003FC2A2-E78E-C29F-9037-00616B462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30717" y="2578763"/>
            <a:ext cx="768216" cy="768216"/>
          </a:xfrm>
          <a:prstGeom prst="rect">
            <a:avLst/>
          </a:prstGeom>
        </p:spPr>
      </p:pic>
      <p:pic>
        <p:nvPicPr>
          <p:cNvPr id="39" name="Graphic 38" descr="Chevron arrows with solid fill">
            <a:extLst>
              <a:ext uri="{FF2B5EF4-FFF2-40B4-BE49-F238E27FC236}">
                <a16:creationId xmlns:a16="http://schemas.microsoft.com/office/drawing/2014/main" id="{8D63EF93-9889-1700-9C90-B71172671F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30717" y="3902740"/>
            <a:ext cx="768216" cy="768216"/>
          </a:xfrm>
          <a:prstGeom prst="rect">
            <a:avLst/>
          </a:prstGeom>
        </p:spPr>
      </p:pic>
      <p:pic>
        <p:nvPicPr>
          <p:cNvPr id="41" name="Graphic 40" descr="Chevron arrows with solid fill">
            <a:extLst>
              <a:ext uri="{FF2B5EF4-FFF2-40B4-BE49-F238E27FC236}">
                <a16:creationId xmlns:a16="http://schemas.microsoft.com/office/drawing/2014/main" id="{30F030D1-6289-5815-8E80-EB1AB525C8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30717" y="5226717"/>
            <a:ext cx="768216" cy="76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0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15AAC-0560-6B1C-8F20-E9A66C945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9214B5D9-4DB5-51BF-0517-60DE98668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E59268-3685-67F8-F540-8CB3658DB6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Industry Guidance — Fannie Mae Lender Letter</a:t>
            </a:r>
            <a:endParaRPr lang="en-US" dirty="0">
              <a:effectLst/>
            </a:endParaRP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7187D626-AF40-E123-3414-D4B6785B1C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2449223-B139-568F-9CA5-EC7E9B9EE93E}"/>
              </a:ext>
            </a:extLst>
          </p:cNvPr>
          <p:cNvSpPr/>
          <p:nvPr/>
        </p:nvSpPr>
        <p:spPr>
          <a:xfrm>
            <a:off x="2313547" y="1432420"/>
            <a:ext cx="9582151" cy="19965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9A5DD2-7BC4-5B18-C3AB-0C5ABBE26EE7}"/>
              </a:ext>
            </a:extLst>
          </p:cNvPr>
          <p:cNvSpPr/>
          <p:nvPr/>
        </p:nvSpPr>
        <p:spPr>
          <a:xfrm>
            <a:off x="2499946" y="3616952"/>
            <a:ext cx="8579828" cy="21456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E18D70B-CA26-7E31-2E72-BAE2E95AD8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1352582"/>
              </p:ext>
            </p:extLst>
          </p:nvPr>
        </p:nvGraphicFramePr>
        <p:xfrm>
          <a:off x="296302" y="1183529"/>
          <a:ext cx="3812054" cy="4798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5C49C532-969F-BD60-9855-AD538940CF36}"/>
              </a:ext>
            </a:extLst>
          </p:cNvPr>
          <p:cNvSpPr txBox="1"/>
          <p:nvPr/>
        </p:nvSpPr>
        <p:spPr>
          <a:xfrm>
            <a:off x="4236061" y="1569243"/>
            <a:ext cx="733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Fannie Mae Guidance: </a:t>
            </a:r>
            <a:r>
              <a:rPr lang="en-US" sz="2000" dirty="0"/>
              <a:t>Expectations for lenders deploying automated tools and vendor AI.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3B16D6-8C92-7EE4-CAFA-0F3BD2C70AB6}"/>
              </a:ext>
            </a:extLst>
          </p:cNvPr>
          <p:cNvSpPr txBox="1"/>
          <p:nvPr/>
        </p:nvSpPr>
        <p:spPr>
          <a:xfrm>
            <a:off x="4236061" y="2449864"/>
            <a:ext cx="733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Model &amp; Data Integrity: </a:t>
            </a:r>
            <a:r>
              <a:rPr lang="en-US" sz="2000" dirty="0"/>
              <a:t>Ensuring third-party data and algorithms meet secondary market standards.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1DF934-DBB4-B88A-89B5-B8C807925ECC}"/>
              </a:ext>
            </a:extLst>
          </p:cNvPr>
          <p:cNvSpPr txBox="1"/>
          <p:nvPr/>
        </p:nvSpPr>
        <p:spPr>
          <a:xfrm>
            <a:off x="4240457" y="3814506"/>
            <a:ext cx="68393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Repurchase &amp; Compliance Risk: </a:t>
            </a:r>
            <a:r>
              <a:rPr lang="en-US" sz="2000" dirty="0"/>
              <a:t>Algorithmic errors driving loan buyback and fair lending exposure.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29B814-B037-85D6-4295-4D840235C637}"/>
              </a:ext>
            </a:extLst>
          </p:cNvPr>
          <p:cNvSpPr txBox="1"/>
          <p:nvPr/>
        </p:nvSpPr>
        <p:spPr>
          <a:xfrm>
            <a:off x="4236061" y="4722343"/>
            <a:ext cx="68437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Continuous Validation: </a:t>
            </a:r>
            <a:r>
              <a:rPr lang="en-US" sz="2000" dirty="0"/>
              <a:t>Aligning ongoing model monitoring with industry guidance. </a:t>
            </a:r>
          </a:p>
        </p:txBody>
      </p:sp>
    </p:spTree>
    <p:extLst>
      <p:ext uri="{BB962C8B-B14F-4D97-AF65-F5344CB8AC3E}">
        <p14:creationId xmlns:p14="http://schemas.microsoft.com/office/powerpoint/2010/main" val="135240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7F39A-5B76-4143-89A5-D7B53DFFB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4937" y="1198600"/>
            <a:ext cx="9904412" cy="100584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Fact Pattern: </a:t>
            </a:r>
            <a:r>
              <a:rPr lang="en-US" sz="2000" dirty="0"/>
              <a:t>Consumer finance platform deploys automated ML model for instant income and risk scoring.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C9501E-2B64-E622-7A93-681DB95F3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517" y="2483259"/>
            <a:ext cx="9904411" cy="100584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The Breakdown: </a:t>
            </a:r>
            <a:r>
              <a:rPr lang="en-US" sz="2000" dirty="0"/>
              <a:t>Model used flawed alternative data, miscalculating income and creating disparate impact.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1A75937-709B-6E21-73F8-3EF4A35F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— Rapid Automated Underwriting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84F0D36-B14E-6C6C-EF88-E03CECBFF222}"/>
              </a:ext>
            </a:extLst>
          </p:cNvPr>
          <p:cNvSpPr txBox="1">
            <a:spLocks/>
          </p:cNvSpPr>
          <p:nvPr/>
        </p:nvSpPr>
        <p:spPr>
          <a:xfrm>
            <a:off x="1034937" y="3732533"/>
            <a:ext cx="9904412" cy="100584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Compliance Gap: </a:t>
            </a:r>
            <a:r>
              <a:rPr lang="en-US" sz="2000" dirty="0"/>
              <a:t>Issued generic adverse action notices because the team couldn't explain model outputs.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AA93DE3-19C2-2B19-7D4B-7905623D9615}"/>
              </a:ext>
            </a:extLst>
          </p:cNvPr>
          <p:cNvSpPr txBox="1">
            <a:spLocks/>
          </p:cNvSpPr>
          <p:nvPr/>
        </p:nvSpPr>
        <p:spPr>
          <a:xfrm>
            <a:off x="1034936" y="5017192"/>
            <a:ext cx="9904411" cy="10058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The Fallout: </a:t>
            </a:r>
            <a:r>
              <a:rPr lang="en-US" sz="2000" dirty="0"/>
              <a:t>Enforcement action, required model suspension, consumer redress, and mandated human overrides.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D3E078C-2D99-D9C6-0A4D-18ADFBFDF015}"/>
              </a:ext>
            </a:extLst>
          </p:cNvPr>
          <p:cNvSpPr/>
          <p:nvPr/>
        </p:nvSpPr>
        <p:spPr>
          <a:xfrm>
            <a:off x="5714716" y="4643374"/>
            <a:ext cx="509729" cy="499263"/>
          </a:xfrm>
          <a:prstGeom prst="downArrow">
            <a:avLst/>
          </a:prstGeom>
          <a:solidFill>
            <a:schemeClr val="accent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0C76E09-819F-4472-DCF3-EA912FBFACC3}"/>
              </a:ext>
            </a:extLst>
          </p:cNvPr>
          <p:cNvSpPr/>
          <p:nvPr/>
        </p:nvSpPr>
        <p:spPr>
          <a:xfrm>
            <a:off x="5714716" y="3343492"/>
            <a:ext cx="509729" cy="499263"/>
          </a:xfrm>
          <a:prstGeom prst="downArrow">
            <a:avLst/>
          </a:prstGeom>
          <a:solidFill>
            <a:schemeClr val="accent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F3E5866-4D39-160E-3F9B-A1627F5B7CBE}"/>
              </a:ext>
            </a:extLst>
          </p:cNvPr>
          <p:cNvSpPr/>
          <p:nvPr/>
        </p:nvSpPr>
        <p:spPr>
          <a:xfrm>
            <a:off x="5714716" y="2094006"/>
            <a:ext cx="509729" cy="499263"/>
          </a:xfrm>
          <a:prstGeom prst="downArrow">
            <a:avLst/>
          </a:prstGeom>
          <a:solidFill>
            <a:schemeClr val="accent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3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E909F-A0F6-8793-418F-524A78A68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7A35A2-6BB3-136B-A0BC-44CDB41F3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7176" y="1232263"/>
            <a:ext cx="2788468" cy="472086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marL="0" indent="0" algn="ctr">
              <a:spcBef>
                <a:spcPts val="1800"/>
              </a:spcBef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dirty="0"/>
              <a:t>Adopting vendor AI without auditing training data or securing bias indemnities.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43C3E-5F23-09E9-9FE5-784AF815697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229841" y="1232263"/>
            <a:ext cx="2778580" cy="4720862"/>
          </a:xfrm>
          <a:prstGeom prst="roundRect">
            <a:avLst/>
          </a:prstGeom>
          <a:solidFill>
            <a:schemeClr val="bg2"/>
          </a:solidFill>
          <a:ln w="3175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lIns="365760" tIns="365760" rIns="365760" bIns="365760" anchor="ctr"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Stripping explicit demographic tags while ingesting zip codes or alternate data that recreate bias.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CF5F7-20F9-54FE-7F10-B396816C9EF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92618" y="1232263"/>
            <a:ext cx="2865657" cy="4720862"/>
          </a:xfrm>
          <a:prstGeom prst="roundRect">
            <a:avLst/>
          </a:prstGeom>
          <a:solidFill>
            <a:schemeClr val="accent5"/>
          </a:solidFill>
          <a:ln w="3175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lIns="365760" tIns="365760" rIns="365760" bIns="365760" anchor="ctr"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Shift in macroeconomic conditions causing outputs to drift out of compliance undetected.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5FE13A-6958-E3EB-180C-6FFC4F7339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Case Study Deconstruction — Technical &amp; Legal Pitfalls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E349CD8-4B30-06AB-D96F-FAA14AE6AFB3}"/>
              </a:ext>
            </a:extLst>
          </p:cNvPr>
          <p:cNvSpPr/>
          <p:nvPr/>
        </p:nvSpPr>
        <p:spPr>
          <a:xfrm>
            <a:off x="588208" y="1472564"/>
            <a:ext cx="2126403" cy="9658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PROCUREMENT PITFALLS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8A4D1F8-95D7-6B43-5F62-DEC80F2449A8}"/>
              </a:ext>
            </a:extLst>
          </p:cNvPr>
          <p:cNvSpPr/>
          <p:nvPr/>
        </p:nvSpPr>
        <p:spPr>
          <a:xfrm>
            <a:off x="6570906" y="1472564"/>
            <a:ext cx="2116444" cy="9658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MODEL DRIFT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674F82-1143-8D06-1F80-58ABF6399AB9}"/>
              </a:ext>
            </a:extLst>
          </p:cNvPr>
          <p:cNvSpPr/>
          <p:nvPr/>
        </p:nvSpPr>
        <p:spPr>
          <a:xfrm>
            <a:off x="3552826" y="1472564"/>
            <a:ext cx="2132610" cy="9658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PROXY VARIABLES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B8FE0A-9F5C-8B2D-638A-25630F331392}"/>
              </a:ext>
            </a:extLst>
          </p:cNvPr>
          <p:cNvSpPr txBox="1">
            <a:spLocks/>
          </p:cNvSpPr>
          <p:nvPr/>
        </p:nvSpPr>
        <p:spPr>
          <a:xfrm>
            <a:off x="9242472" y="1232263"/>
            <a:ext cx="2727718" cy="4720862"/>
          </a:xfrm>
          <a:prstGeom prst="roundRect">
            <a:avLst/>
          </a:prstGeom>
          <a:solidFill>
            <a:schemeClr val="bg2"/>
          </a:solidFill>
          <a:ln w="3175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Failing Reg B requirements due to reliance on vendor trade secrets.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8D896D-395B-7C6B-6235-D4DBABAE76E6}"/>
              </a:ext>
            </a:extLst>
          </p:cNvPr>
          <p:cNvSpPr/>
          <p:nvPr/>
        </p:nvSpPr>
        <p:spPr>
          <a:xfrm>
            <a:off x="9541987" y="1472564"/>
            <a:ext cx="2128688" cy="9658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EXPLAINABILITY GAPS</a:t>
            </a:r>
          </a:p>
        </p:txBody>
      </p:sp>
    </p:spTree>
    <p:extLst>
      <p:ext uri="{BB962C8B-B14F-4D97-AF65-F5344CB8AC3E}">
        <p14:creationId xmlns:p14="http://schemas.microsoft.com/office/powerpoint/2010/main" val="318888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63751D-034C-1B60-5FAB-6C3F90319F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Explainability over IP: </a:t>
            </a:r>
            <a:r>
              <a:rPr lang="en-US" dirty="0"/>
              <a:t>Trade secret rights do not override adverse action requirements.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51B6F-AA02-E165-7C44-6450AB2F7560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b="1" dirty="0"/>
              <a:t>Fair Lending by Design: </a:t>
            </a:r>
            <a:r>
              <a:rPr lang="en-US" dirty="0"/>
              <a:t>Building continuous disparate impact testing into the compliance system.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4025B-AEBB-8C08-810E-63A3A84DD4E8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en-US" b="1" dirty="0"/>
              <a:t>Meaningful Human Oversight:</a:t>
            </a:r>
            <a:r>
              <a:rPr lang="en-US" dirty="0"/>
              <a:t> Giving reviewers real authority to override automated decisions.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E456A0-0197-CCEF-A1A1-0488A682DC83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r>
              <a:rPr lang="en-US" b="1" dirty="0"/>
              <a:t>Governance Paper Trail: </a:t>
            </a:r>
            <a:r>
              <a:rPr lang="en-US" dirty="0"/>
              <a:t>Documenting risk decisions as a primary defense against UDAP claims.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D71F97-9919-867B-4541-90AAC99DE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Key Teachable Points for Consumer Finance Leaders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4166E-A39E-0AA3-B636-0D5EBEAC6A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BAF5CF5-CB02-0D46-B714-4A7E816179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1C73791-A48E-6CB8-D3EA-EC66805423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9188AB-36DE-90C0-5714-79DF1D9C471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1365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02422-379D-0AA5-8E5C-CFCDC7530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513DDA-0276-9922-B86E-57F9C4D31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0293" y="1361661"/>
            <a:ext cx="2679197" cy="459146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dirty="0"/>
              <a:t>Define "AI" clearly and maintain a centralized inventory of tools.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EB3D8-F5FA-7D7B-71F1-6233B1AD4D6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976068" y="1361661"/>
            <a:ext cx="3301590" cy="4591464"/>
          </a:xfrm>
          <a:prstGeom prst="roundRect">
            <a:avLst/>
          </a:prstGeom>
          <a:solidFill>
            <a:schemeClr val="accent5"/>
          </a:solidFill>
          <a:ln w="3175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lIns="365760" tIns="365760" rIns="365760" bIns="36576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/>
              <a:t>Build on existing privacy, cybersecurity, and data policies.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8EAC5-94AC-4247-BF23-FDDC671590C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73892" y="1361661"/>
            <a:ext cx="2750339" cy="4591464"/>
          </a:xfrm>
          <a:prstGeom prst="roundRect">
            <a:avLst/>
          </a:prstGeom>
          <a:solidFill>
            <a:schemeClr val="bg2"/>
          </a:solidFill>
          <a:ln w="3175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lIns="365760" tIns="365760" rIns="365760" bIns="36576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dirty="0"/>
              <a:t>Assign clear AI Owners accountable for operational outcomes.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2FAAFB-AD2F-F240-05C8-F1B0A3ACD2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Building an Effective AI Governance Framework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CB01B51-D9F5-9617-0A9C-507EA47DB87A}"/>
              </a:ext>
            </a:extLst>
          </p:cNvPr>
          <p:cNvSpPr/>
          <p:nvPr/>
        </p:nvSpPr>
        <p:spPr>
          <a:xfrm>
            <a:off x="693762" y="1172817"/>
            <a:ext cx="1672258" cy="65598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PILLAR 1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4D2CCBA-DA4A-67DC-8300-3CEC41296CF1}"/>
              </a:ext>
            </a:extLst>
          </p:cNvPr>
          <p:cNvSpPr txBox="1">
            <a:spLocks/>
          </p:cNvSpPr>
          <p:nvPr/>
        </p:nvSpPr>
        <p:spPr>
          <a:xfrm>
            <a:off x="9273989" y="1361661"/>
            <a:ext cx="2727718" cy="4591464"/>
          </a:xfrm>
          <a:prstGeom prst="roundRect">
            <a:avLst/>
          </a:prstGeom>
          <a:solidFill>
            <a:schemeClr val="accent5"/>
          </a:solidFill>
          <a:ln w="3175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365760" tIns="365760" rIns="365760" bIns="36576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dirty="0"/>
              <a:t>Establish a structured request and risk-tiering process.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FB63F2-233B-EDDA-7EB6-C6A79CD0562E}"/>
              </a:ext>
            </a:extLst>
          </p:cNvPr>
          <p:cNvSpPr/>
          <p:nvPr/>
        </p:nvSpPr>
        <p:spPr>
          <a:xfrm>
            <a:off x="3588102" y="1172817"/>
            <a:ext cx="2126403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PILLAR 2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8D901B2-652E-F12C-1609-E6AE6E6F6636}"/>
              </a:ext>
            </a:extLst>
          </p:cNvPr>
          <p:cNvSpPr/>
          <p:nvPr/>
        </p:nvSpPr>
        <p:spPr>
          <a:xfrm>
            <a:off x="6669544" y="1172817"/>
            <a:ext cx="2126403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PILLAR 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038FCA9-B7A9-DEB1-C4CF-E0DFF7C775D4}"/>
              </a:ext>
            </a:extLst>
          </p:cNvPr>
          <p:cNvSpPr/>
          <p:nvPr/>
        </p:nvSpPr>
        <p:spPr>
          <a:xfrm>
            <a:off x="9633846" y="1172816"/>
            <a:ext cx="2126403" cy="655984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PILLAR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983415-F9AD-32D2-B212-C3E5714F986E}"/>
              </a:ext>
            </a:extLst>
          </p:cNvPr>
          <p:cNvSpPr txBox="1"/>
          <p:nvPr/>
        </p:nvSpPr>
        <p:spPr>
          <a:xfrm>
            <a:off x="693762" y="2135062"/>
            <a:ext cx="1672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SCOPE</a:t>
            </a:r>
            <a:r>
              <a:rPr lang="en-US" sz="2400" b="1" dirty="0">
                <a:solidFill>
                  <a:schemeClr val="tx1"/>
                </a:solidFill>
              </a:rPr>
              <a:t>:</a:t>
            </a: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98142D-3F57-2116-CD79-D5879DDF1F31}"/>
              </a:ext>
            </a:extLst>
          </p:cNvPr>
          <p:cNvSpPr txBox="1"/>
          <p:nvPr/>
        </p:nvSpPr>
        <p:spPr>
          <a:xfrm>
            <a:off x="3291769" y="2165839"/>
            <a:ext cx="2719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HARMONIZATION:</a:t>
            </a:r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F4D0B1-621F-2F8C-DEBC-10FFF4FA00B0}"/>
              </a:ext>
            </a:extLst>
          </p:cNvPr>
          <p:cNvSpPr txBox="1"/>
          <p:nvPr/>
        </p:nvSpPr>
        <p:spPr>
          <a:xfrm>
            <a:off x="6828449" y="2135062"/>
            <a:ext cx="18412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OWNERSHIP: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C72D16-8757-8334-5309-27ED9A55B5FD}"/>
              </a:ext>
            </a:extLst>
          </p:cNvPr>
          <p:cNvSpPr txBox="1"/>
          <p:nvPr/>
        </p:nvSpPr>
        <p:spPr>
          <a:xfrm>
            <a:off x="10010440" y="2135062"/>
            <a:ext cx="1254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INTAKE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61821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7D6DDA-A75C-1CCF-33D2-BE6ECE0A85B8}"/>
              </a:ext>
            </a:extLst>
          </p:cNvPr>
          <p:cNvCxnSpPr/>
          <p:nvPr/>
        </p:nvCxnSpPr>
        <p:spPr>
          <a:xfrm flipV="1">
            <a:off x="5958840" y="4383405"/>
            <a:ext cx="0" cy="502921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488C7E-6965-7C41-2AC0-5AD3FC28261C}"/>
              </a:ext>
            </a:extLst>
          </p:cNvPr>
          <p:cNvCxnSpPr>
            <a:cxnSpLocks/>
          </p:cNvCxnSpPr>
          <p:nvPr/>
        </p:nvCxnSpPr>
        <p:spPr>
          <a:xfrm>
            <a:off x="3149044" y="3533973"/>
            <a:ext cx="0" cy="33170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FBC7C65-BA28-32E2-5060-780C03EE7714}"/>
              </a:ext>
            </a:extLst>
          </p:cNvPr>
          <p:cNvCxnSpPr>
            <a:cxnSpLocks/>
          </p:cNvCxnSpPr>
          <p:nvPr/>
        </p:nvCxnSpPr>
        <p:spPr>
          <a:xfrm>
            <a:off x="9126776" y="3533973"/>
            <a:ext cx="0" cy="33170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49C3350-3CB5-5E67-5801-546AEB42C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Controls &amp; Implementation Roadmap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6770C46-3740-89E0-112F-6F515EA928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125317"/>
              </p:ext>
            </p:extLst>
          </p:nvPr>
        </p:nvGraphicFramePr>
        <p:xfrm>
          <a:off x="838200" y="2194561"/>
          <a:ext cx="10515600" cy="304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933D364-6542-BE67-9753-D749EAB7BBF2}"/>
              </a:ext>
            </a:extLst>
          </p:cNvPr>
          <p:cNvSpPr/>
          <p:nvPr/>
        </p:nvSpPr>
        <p:spPr>
          <a:xfrm>
            <a:off x="1066800" y="1127759"/>
            <a:ext cx="9814560" cy="115272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Risk Controls: </a:t>
            </a:r>
            <a:r>
              <a:rPr lang="en-US" sz="2400" dirty="0">
                <a:solidFill>
                  <a:schemeClr val="tx1"/>
                </a:solidFill>
              </a:rPr>
              <a:t>Apply stronger documentation and testing to higher-risk lending uses.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BCCF46-6AE7-881E-6AC7-A4039F39177A}"/>
              </a:ext>
            </a:extLst>
          </p:cNvPr>
          <p:cNvSpPr txBox="1"/>
          <p:nvPr/>
        </p:nvSpPr>
        <p:spPr>
          <a:xfrm>
            <a:off x="1630680" y="3922831"/>
            <a:ext cx="1471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30-DAY GOAL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35561E-9557-D04A-DDDD-2A0A4BC49BA6}"/>
              </a:ext>
            </a:extLst>
          </p:cNvPr>
          <p:cNvSpPr/>
          <p:nvPr/>
        </p:nvSpPr>
        <p:spPr>
          <a:xfrm>
            <a:off x="1760299" y="2472862"/>
            <a:ext cx="2819400" cy="115463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Launch inventory, Acceptable Use Policy, and intake forms.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1E2F4A-4EF2-1526-CE8B-EC6C6ECBF435}"/>
              </a:ext>
            </a:extLst>
          </p:cNvPr>
          <p:cNvSpPr txBox="1"/>
          <p:nvPr/>
        </p:nvSpPr>
        <p:spPr>
          <a:xfrm>
            <a:off x="5214898" y="392283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60-DAY GOAL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C9195B-4074-709B-D6AC-50FDE44991C3}"/>
              </a:ext>
            </a:extLst>
          </p:cNvPr>
          <p:cNvSpPr txBox="1"/>
          <p:nvPr/>
        </p:nvSpPr>
        <p:spPr>
          <a:xfrm>
            <a:off x="8815123" y="392027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90-DAY GOAL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6BF019E-8BA5-2B71-4D54-A94EAF36C948}"/>
              </a:ext>
            </a:extLst>
          </p:cNvPr>
          <p:cNvSpPr/>
          <p:nvPr/>
        </p:nvSpPr>
        <p:spPr>
          <a:xfrm>
            <a:off x="4564380" y="4741665"/>
            <a:ext cx="2819400" cy="12763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Standardize vendor contract templates and review configurations.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AE7E2CF-733D-DCF1-5D42-FE66C77E50E1}"/>
              </a:ext>
            </a:extLst>
          </p:cNvPr>
          <p:cNvSpPr/>
          <p:nvPr/>
        </p:nvSpPr>
        <p:spPr>
          <a:xfrm>
            <a:off x="7612301" y="2474778"/>
            <a:ext cx="2819400" cy="115272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Deploy continuous monitoring and audit-ready reporting.</a:t>
            </a:r>
          </a:p>
        </p:txBody>
      </p:sp>
    </p:spTree>
    <p:extLst>
      <p:ext uri="{BB962C8B-B14F-4D97-AF65-F5344CB8AC3E}">
        <p14:creationId xmlns:p14="http://schemas.microsoft.com/office/powerpoint/2010/main" val="48184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2788F-1D04-B855-59E7-A17C1FB9E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8904" y="1597485"/>
            <a:ext cx="5256339" cy="4431893"/>
          </a:xfrm>
          <a:prstGeom prst="roundRect">
            <a:avLst/>
          </a:prstGeom>
        </p:spPr>
        <p:txBody>
          <a:bodyPr/>
          <a:lstStyle/>
          <a:p>
            <a:endParaRPr lang="en-US" sz="2400" b="1" dirty="0"/>
          </a:p>
          <a:p>
            <a:pPr>
              <a:spcAft>
                <a:spcPts val="1200"/>
              </a:spcAft>
            </a:pPr>
            <a:r>
              <a:rPr lang="en-US" sz="2400" b="1" dirty="0"/>
              <a:t>Data Ingestion: </a:t>
            </a:r>
            <a:r>
              <a:rPr lang="en-US" sz="2400" dirty="0"/>
              <a:t>Setting clear rules on what borrower data can be fed into AI tools. </a:t>
            </a:r>
          </a:p>
          <a:p>
            <a:r>
              <a:rPr lang="en-US" sz="2400" b="1" dirty="0"/>
              <a:t>Training Locks: </a:t>
            </a:r>
            <a:r>
              <a:rPr lang="en-US" sz="2400" dirty="0"/>
              <a:t>Contractually prohibiting vendors from training models on proprietary company data. </a:t>
            </a:r>
          </a:p>
          <a:p>
            <a:endParaRPr lang="en-US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75A5D1-849D-BECC-C049-E5EF8F5AEB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7522" y="1597486"/>
            <a:ext cx="5950225" cy="4375931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/>
          <a:p>
            <a:endParaRPr lang="en-US" sz="2400" b="1" dirty="0"/>
          </a:p>
          <a:p>
            <a:pPr>
              <a:spcAft>
                <a:spcPts val="1200"/>
              </a:spcAft>
            </a:pPr>
            <a:r>
              <a:rPr lang="en-US" sz="2400" b="1" dirty="0"/>
              <a:t>IP Allocation: </a:t>
            </a:r>
            <a:r>
              <a:rPr lang="en-US" sz="2400" dirty="0"/>
              <a:t>Defining ownership over fine-tuned weights, knowledge bases, and outputs. </a:t>
            </a:r>
          </a:p>
          <a:p>
            <a:r>
              <a:rPr lang="en-US" sz="2400" b="1" dirty="0"/>
              <a:t>DLP Controls: </a:t>
            </a:r>
            <a:r>
              <a:rPr lang="en-US" sz="2400" dirty="0"/>
              <a:t>Monitoring data flows to prevent sensitive inputs from reaching public tools. </a:t>
            </a:r>
          </a:p>
          <a:p>
            <a:endParaRPr lang="en-US" sz="2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8C63C03-CF17-370B-38B3-90C1621C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Privacy &amp; IP in AI Deployments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4DE91A-D699-66B8-0F97-ECA04B27BE45}"/>
              </a:ext>
            </a:extLst>
          </p:cNvPr>
          <p:cNvSpPr/>
          <p:nvPr/>
        </p:nvSpPr>
        <p:spPr>
          <a:xfrm>
            <a:off x="1027000" y="1251522"/>
            <a:ext cx="2213308" cy="69192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343F8B-75D4-A785-5946-D0312A0CF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8448" y="1378204"/>
            <a:ext cx="2213308" cy="578304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DATA PRIVACY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B30F78-D37D-9746-A80A-120C8A569D66}"/>
              </a:ext>
            </a:extLst>
          </p:cNvPr>
          <p:cNvSpPr/>
          <p:nvPr/>
        </p:nvSpPr>
        <p:spPr>
          <a:xfrm>
            <a:off x="6516759" y="1251523"/>
            <a:ext cx="3408030" cy="69192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8BA68-875D-BD53-3406-B83FEFB4B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205" y="1378204"/>
            <a:ext cx="3408030" cy="578304"/>
          </a:xfrm>
        </p:spPr>
        <p:txBody>
          <a:bodyPr/>
          <a:lstStyle/>
          <a:p>
            <a:pPr algn="ctr"/>
            <a:r>
              <a:rPr lang="en-US" sz="2800" dirty="0">
                <a:latin typeface="+mj-lt"/>
              </a:rPr>
              <a:t>IP &amp; MODEL OWNERSHIP </a:t>
            </a:r>
          </a:p>
        </p:txBody>
      </p:sp>
    </p:spTree>
    <p:extLst>
      <p:ext uri="{BB962C8B-B14F-4D97-AF65-F5344CB8AC3E}">
        <p14:creationId xmlns:p14="http://schemas.microsoft.com/office/powerpoint/2010/main" val="96975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878A2-E5BA-E2B2-7EA9-0F97827F5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A2D3AA1-B009-0D33-5938-BCCBEC29F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E72148D7-39CA-B260-72E2-40740C7A2C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DF9AA38-C35E-2856-E292-EABE1330DE9E}"/>
              </a:ext>
            </a:extLst>
          </p:cNvPr>
          <p:cNvSpPr/>
          <p:nvPr/>
        </p:nvSpPr>
        <p:spPr>
          <a:xfrm>
            <a:off x="2313547" y="1689748"/>
            <a:ext cx="9582151" cy="22474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C1AFA2F-11A4-9230-A070-638C5679A95A}"/>
              </a:ext>
            </a:extLst>
          </p:cNvPr>
          <p:cNvSpPr/>
          <p:nvPr/>
        </p:nvSpPr>
        <p:spPr>
          <a:xfrm>
            <a:off x="2499946" y="3203738"/>
            <a:ext cx="9395752" cy="235967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D1A34B6-BC88-0939-C763-1D0B0C749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819877"/>
              </p:ext>
            </p:extLst>
          </p:nvPr>
        </p:nvGraphicFramePr>
        <p:xfrm>
          <a:off x="296302" y="1183529"/>
          <a:ext cx="3812054" cy="4798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A2D19169-FC68-E6B5-6603-16BC252B0CEA}"/>
              </a:ext>
            </a:extLst>
          </p:cNvPr>
          <p:cNvSpPr txBox="1"/>
          <p:nvPr/>
        </p:nvSpPr>
        <p:spPr>
          <a:xfrm>
            <a:off x="4236061" y="1865534"/>
            <a:ext cx="733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AI Playbook: </a:t>
            </a:r>
            <a:r>
              <a:rPr lang="en-US" sz="2000" dirty="0"/>
              <a:t>Standardizing terms across SaaS agreements and vendor contracts.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F4F609-BCA8-BC13-721E-84BFB96CB332}"/>
              </a:ext>
            </a:extLst>
          </p:cNvPr>
          <p:cNvSpPr txBox="1"/>
          <p:nvPr/>
        </p:nvSpPr>
        <p:spPr>
          <a:xfrm>
            <a:off x="4236061" y="2746155"/>
            <a:ext cx="733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Data &amp; Audit Rights: </a:t>
            </a:r>
            <a:r>
              <a:rPr lang="en-US" sz="2000" dirty="0"/>
              <a:t>Restricting model training and securing rights to view model cards and audit logs.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ADD732-64C8-5DBD-05FA-668567B1F396}"/>
              </a:ext>
            </a:extLst>
          </p:cNvPr>
          <p:cNvSpPr txBox="1"/>
          <p:nvPr/>
        </p:nvSpPr>
        <p:spPr>
          <a:xfrm>
            <a:off x="4240457" y="3653394"/>
            <a:ext cx="68393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Indemnification: </a:t>
            </a:r>
            <a:r>
              <a:rPr lang="en-US" sz="2000" dirty="0"/>
              <a:t>Specific coverage for AI IP claims, data breaches, and algorithmic bias.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F2175F-0FC0-7C97-51C7-A219976D807B}"/>
              </a:ext>
            </a:extLst>
          </p:cNvPr>
          <p:cNvSpPr txBox="1"/>
          <p:nvPr/>
        </p:nvSpPr>
        <p:spPr>
          <a:xfrm>
            <a:off x="4236062" y="4561231"/>
            <a:ext cx="6689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Legacy Software Features: </a:t>
            </a:r>
            <a:r>
              <a:rPr lang="en-US" sz="2000" dirty="0"/>
              <a:t>Treating new AI features in existing software as new product launches.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B8B351-234B-09BE-B972-FB05BA363FEC}"/>
              </a:ext>
            </a:extLst>
          </p:cNvPr>
          <p:cNvSpPr txBox="1"/>
          <p:nvPr/>
        </p:nvSpPr>
        <p:spPr>
          <a:xfrm>
            <a:off x="587841" y="1689748"/>
            <a:ext cx="32289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VENDOR MANAGEMENT</a:t>
            </a:r>
          </a:p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 &amp;</a:t>
            </a:r>
          </a:p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 CONTRACTUAL GUARDRAILS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A29F6BE5-099A-DACC-34A6-7FCB24E0D7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r>
              <a:rPr lang="en-US" dirty="0"/>
              <a:t>VENDOR MANAGEMENT &amp; CONTRACTUAL GUARDRAILS</a:t>
            </a:r>
          </a:p>
        </p:txBody>
      </p:sp>
    </p:spTree>
    <p:extLst>
      <p:ext uri="{BB962C8B-B14F-4D97-AF65-F5344CB8AC3E}">
        <p14:creationId xmlns:p14="http://schemas.microsoft.com/office/powerpoint/2010/main" val="322980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AD8F5-E7F1-3C4B-539A-2E203E301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780838-490A-D80D-79BA-9E3DE5C3D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094FD-92E2-5947-8F85-4292DA331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880" y="3644788"/>
            <a:ext cx="3472036" cy="2229825"/>
          </a:xfrm>
          <a:solidFill>
            <a:schemeClr val="bg1"/>
          </a:solidFill>
          <a:ln>
            <a:solidFill>
              <a:schemeClr val="accent4"/>
            </a:solidFill>
          </a:ln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US" sz="3200" b="1" dirty="0">
                <a:solidFill>
                  <a:schemeClr val="accent2"/>
                </a:solidFill>
                <a:latin typeface="+mj-lt"/>
                <a:cs typeface="+mn-cs"/>
              </a:rPr>
              <a:t>PREPARE THE ORGANIZATION—NOT JUST THE TECHNOLOGY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E8FBB-5EF6-8F49-7A2A-DDE19C9F0C6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51537" y="3651026"/>
            <a:ext cx="3173212" cy="2229825"/>
          </a:xfrm>
          <a:solidFill>
            <a:schemeClr val="bg1"/>
          </a:solidFill>
          <a:ln>
            <a:solidFill>
              <a:schemeClr val="accent4"/>
            </a:solidFill>
          </a:ln>
        </p:spPr>
        <p:txBody>
          <a:bodyPr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  <a:cs typeface="+mn-cs"/>
              </a:rPr>
              <a:t>DESIGN FOR TRUST, TRANSPARENCY &amp; ACCOUNTABILITY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B77CD1-6CF3-0B92-EE5B-776E78BB3EC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16560" y="3631958"/>
            <a:ext cx="3772190" cy="2254313"/>
          </a:xfrm>
          <a:solidFill>
            <a:schemeClr val="bg1"/>
          </a:solidFill>
          <a:ln>
            <a:solidFill>
              <a:schemeClr val="accent4"/>
            </a:solidFill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sz="3200" b="1" dirty="0">
                <a:solidFill>
                  <a:schemeClr val="accent2"/>
                </a:solidFill>
                <a:latin typeface="+mj-lt"/>
                <a:cs typeface="+mn-cs"/>
              </a:rPr>
              <a:t>GOVERN FOR SCALE—AND CONTINUE TO LEARN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A37748-3570-BFED-301C-9456C0C522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Building an Effective AI Governance Framework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8D6659-B107-E8C7-3627-F5CA1F69B411}"/>
              </a:ext>
            </a:extLst>
          </p:cNvPr>
          <p:cNvSpPr/>
          <p:nvPr/>
        </p:nvSpPr>
        <p:spPr>
          <a:xfrm>
            <a:off x="552450" y="1371353"/>
            <a:ext cx="3472037" cy="196169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START WITH THE BUSINESS PROBLEM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F3D8CD-9A3F-0347-C85B-07B1166D0562}"/>
              </a:ext>
            </a:extLst>
          </p:cNvPr>
          <p:cNvSpPr/>
          <p:nvPr/>
        </p:nvSpPr>
        <p:spPr>
          <a:xfrm>
            <a:off x="4351536" y="1371353"/>
            <a:ext cx="3173213" cy="196169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BUILD GOVERNANCE IN FROM DAY ONE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9AA093-474E-319D-E3F8-AF3F5D2E42F1}"/>
              </a:ext>
            </a:extLst>
          </p:cNvPr>
          <p:cNvSpPr/>
          <p:nvPr/>
        </p:nvSpPr>
        <p:spPr>
          <a:xfrm>
            <a:off x="7946954" y="1371354"/>
            <a:ext cx="3841796" cy="196169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+mj-lt"/>
              </a:rPr>
              <a:t>KEEP HUMANS MEANINGFULLY IN THE LOOP </a:t>
            </a: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1B33BC9A-D4FA-6DE8-23F0-BCEB01C1E2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125" y="1085143"/>
            <a:ext cx="914400" cy="914400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97A0074A-475C-9709-64C1-6CBD12F75A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0195" y="1091676"/>
            <a:ext cx="914400" cy="914400"/>
          </a:xfrm>
          <a:prstGeom prst="rect">
            <a:avLst/>
          </a:prstGeom>
        </p:spPr>
      </p:pic>
      <p:pic>
        <p:nvPicPr>
          <p:cNvPr id="18" name="Graphic 17" descr="Badge 4 with solid fill">
            <a:extLst>
              <a:ext uri="{FF2B5EF4-FFF2-40B4-BE49-F238E27FC236}">
                <a16:creationId xmlns:a16="http://schemas.microsoft.com/office/drawing/2014/main" id="{3A0FD28C-987C-33F3-8D26-434C2D1599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8735" y="3428972"/>
            <a:ext cx="914400" cy="914400"/>
          </a:xfrm>
          <a:prstGeom prst="rect">
            <a:avLst/>
          </a:prstGeom>
        </p:spPr>
      </p:pic>
      <p:pic>
        <p:nvPicPr>
          <p:cNvPr id="20" name="Graphic 19" descr="Badge 5 with solid fill">
            <a:extLst>
              <a:ext uri="{FF2B5EF4-FFF2-40B4-BE49-F238E27FC236}">
                <a16:creationId xmlns:a16="http://schemas.microsoft.com/office/drawing/2014/main" id="{3172AC00-72C0-20FB-1BDB-647A3E33F3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2767" y="3427223"/>
            <a:ext cx="914400" cy="914400"/>
          </a:xfrm>
          <a:prstGeom prst="rect">
            <a:avLst/>
          </a:prstGeom>
        </p:spPr>
      </p:pic>
      <p:pic>
        <p:nvPicPr>
          <p:cNvPr id="22" name="Graphic 21" descr="Badge 6 with solid fill">
            <a:extLst>
              <a:ext uri="{FF2B5EF4-FFF2-40B4-BE49-F238E27FC236}">
                <a16:creationId xmlns:a16="http://schemas.microsoft.com/office/drawing/2014/main" id="{7826C62B-0B1E-64D1-32C5-2AF7C40E88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92921" y="3427223"/>
            <a:ext cx="914400" cy="914400"/>
          </a:xfrm>
          <a:prstGeom prst="rect">
            <a:avLst/>
          </a:prstGeom>
        </p:spPr>
      </p:pic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14233B94-552B-E340-3959-1FE21C4730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1158" y="109167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1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E6F36-709F-6D66-72B3-89FA8C292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E36479-4FD0-E4EC-452B-CA4CE9C69073}"/>
              </a:ext>
            </a:extLst>
          </p:cNvPr>
          <p:cNvSpPr/>
          <p:nvPr/>
        </p:nvSpPr>
        <p:spPr>
          <a:xfrm>
            <a:off x="1990724" y="3688311"/>
            <a:ext cx="9582149" cy="1087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751FCA2-97D7-2084-911F-2B25DF7FC783}"/>
              </a:ext>
            </a:extLst>
          </p:cNvPr>
          <p:cNvSpPr/>
          <p:nvPr/>
        </p:nvSpPr>
        <p:spPr>
          <a:xfrm>
            <a:off x="1990725" y="4932863"/>
            <a:ext cx="9582148" cy="1087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01316E3-102F-197B-EE4E-5F2F969AE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Management — Preparing the Workforce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4AC4AB-1372-74FC-57EE-9391ACFB66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3DB839-77FC-23D1-02B1-C07802D1BC42}"/>
              </a:ext>
            </a:extLst>
          </p:cNvPr>
          <p:cNvSpPr/>
          <p:nvPr/>
        </p:nvSpPr>
        <p:spPr>
          <a:xfrm>
            <a:off x="1990725" y="2443759"/>
            <a:ext cx="9582148" cy="1087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CAFBD1-F8C3-938B-2B74-ECCB1856579A}"/>
              </a:ext>
            </a:extLst>
          </p:cNvPr>
          <p:cNvSpPr/>
          <p:nvPr/>
        </p:nvSpPr>
        <p:spPr>
          <a:xfrm>
            <a:off x="1990725" y="1199207"/>
            <a:ext cx="9582149" cy="10876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8D7E84-3574-6ECD-C3D0-3BE2AB891228}"/>
              </a:ext>
            </a:extLst>
          </p:cNvPr>
          <p:cNvSpPr txBox="1"/>
          <p:nvPr/>
        </p:nvSpPr>
        <p:spPr>
          <a:xfrm>
            <a:off x="1363747" y="2504887"/>
            <a:ext cx="927769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2800" b="1" dirty="0"/>
              <a:t>AI Literacy: </a:t>
            </a:r>
            <a:r>
              <a:rPr lang="en-US" sz="2400" dirty="0"/>
              <a:t>Role-based training for loan officers, risk managers, and legal teams. 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CFD928-3609-1757-9A6A-A88AB21460DE}"/>
              </a:ext>
            </a:extLst>
          </p:cNvPr>
          <p:cNvSpPr txBox="1"/>
          <p:nvPr/>
        </p:nvSpPr>
        <p:spPr>
          <a:xfrm>
            <a:off x="1363747" y="3749439"/>
            <a:ext cx="946450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2800" b="1" dirty="0"/>
              <a:t>Managing Change: </a:t>
            </a:r>
            <a:r>
              <a:rPr lang="en-US" sz="2400" dirty="0"/>
              <a:t>Addressing displacement concerns and setting realistic tool expectations.</a:t>
            </a:r>
            <a:endParaRPr lang="en-US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321ED3-AB64-770D-9872-3C464DBB2BD6}"/>
              </a:ext>
            </a:extLst>
          </p:cNvPr>
          <p:cNvSpPr txBox="1"/>
          <p:nvPr/>
        </p:nvSpPr>
        <p:spPr>
          <a:xfrm>
            <a:off x="1363747" y="4999613"/>
            <a:ext cx="1011387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2800" b="1" dirty="0"/>
              <a:t>AI Champions: </a:t>
            </a:r>
            <a:r>
              <a:rPr lang="en-US" sz="2400" dirty="0"/>
              <a:t>Building cross-functional advocates to drive safe adoption.</a:t>
            </a:r>
            <a:endParaRPr lang="en-US"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143CC2-8A71-164D-C77B-04E973F119A0}"/>
              </a:ext>
            </a:extLst>
          </p:cNvPr>
          <p:cNvSpPr txBox="1"/>
          <p:nvPr/>
        </p:nvSpPr>
        <p:spPr>
          <a:xfrm>
            <a:off x="1363747" y="1258914"/>
            <a:ext cx="915185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2800" b="1" dirty="0"/>
              <a:t>Human Strategy: </a:t>
            </a:r>
            <a:r>
              <a:rPr lang="en-US" sz="2400" dirty="0"/>
              <a:t>Why tech implementations fail without structured change management.</a:t>
            </a:r>
            <a:endParaRPr lang="en-US" sz="2800" dirty="0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60CD45D3-F394-316D-8752-4877E6068EA7}"/>
              </a:ext>
            </a:extLst>
          </p:cNvPr>
          <p:cNvSpPr/>
          <p:nvPr/>
        </p:nvSpPr>
        <p:spPr>
          <a:xfrm>
            <a:off x="529612" y="1206058"/>
            <a:ext cx="1059354" cy="1059354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59D8B8B3-864C-0CC5-CAD1-EA832723373E}"/>
              </a:ext>
            </a:extLst>
          </p:cNvPr>
          <p:cNvSpPr/>
          <p:nvPr/>
        </p:nvSpPr>
        <p:spPr>
          <a:xfrm>
            <a:off x="529611" y="2483483"/>
            <a:ext cx="1059354" cy="1059354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BD34F0AF-C58C-EFCC-3AE8-FCD45D03A69B}"/>
              </a:ext>
            </a:extLst>
          </p:cNvPr>
          <p:cNvSpPr/>
          <p:nvPr/>
        </p:nvSpPr>
        <p:spPr>
          <a:xfrm>
            <a:off x="566909" y="3741548"/>
            <a:ext cx="1059354" cy="1059354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BC5ECDF1-B1FF-2EE8-4F66-992D9C11B6C5}"/>
              </a:ext>
            </a:extLst>
          </p:cNvPr>
          <p:cNvSpPr/>
          <p:nvPr/>
        </p:nvSpPr>
        <p:spPr>
          <a:xfrm>
            <a:off x="566908" y="5018973"/>
            <a:ext cx="1059354" cy="1059354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Graphic 29" descr="Connected with solid fill">
            <a:extLst>
              <a:ext uri="{FF2B5EF4-FFF2-40B4-BE49-F238E27FC236}">
                <a16:creationId xmlns:a16="http://schemas.microsoft.com/office/drawing/2014/main" id="{92C557DB-252E-C901-E1EA-DA411E604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6748" y="3898390"/>
            <a:ext cx="759674" cy="759674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1CF3DA0C-637C-D06B-1F88-C063BAC01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451" y="1355898"/>
            <a:ext cx="759674" cy="759674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F83C4326-2D76-7012-B5C7-1B4BF864C0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748" y="5168813"/>
            <a:ext cx="759674" cy="759674"/>
          </a:xfrm>
          <a:prstGeom prst="rect">
            <a:avLst/>
          </a:prstGeom>
        </p:spPr>
      </p:pic>
      <p:pic>
        <p:nvPicPr>
          <p:cNvPr id="36" name="Graphic 35" descr="Teacher with solid fill">
            <a:extLst>
              <a:ext uri="{FF2B5EF4-FFF2-40B4-BE49-F238E27FC236}">
                <a16:creationId xmlns:a16="http://schemas.microsoft.com/office/drawing/2014/main" id="{4DDCE78B-5A94-BFAE-DF2D-C2825B721E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100" y="2647196"/>
            <a:ext cx="724497" cy="7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5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713E-36ED-1C3C-C9F3-C0854A81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B353E8-EF9C-C7D7-D267-9D42799C891F}"/>
              </a:ext>
            </a:extLst>
          </p:cNvPr>
          <p:cNvSpPr/>
          <p:nvPr/>
        </p:nvSpPr>
        <p:spPr>
          <a:xfrm>
            <a:off x="0" y="952500"/>
            <a:ext cx="12192000" cy="5314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1B6CCEC1-1B29-B3FA-129A-0DAD73C3FC4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01215F8-BAB6-9E18-4A1B-62110CC20CE8}"/>
              </a:ext>
            </a:extLst>
          </p:cNvPr>
          <p:cNvSpPr/>
          <p:nvPr/>
        </p:nvSpPr>
        <p:spPr>
          <a:xfrm>
            <a:off x="2437372" y="1619250"/>
            <a:ext cx="9431581" cy="23845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2804958-99B2-1D7C-F497-A5D0A8E94A1B}"/>
              </a:ext>
            </a:extLst>
          </p:cNvPr>
          <p:cNvSpPr/>
          <p:nvPr/>
        </p:nvSpPr>
        <p:spPr>
          <a:xfrm>
            <a:off x="1952625" y="3213263"/>
            <a:ext cx="9908712" cy="28184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6A4332-0E4C-5EA4-38F9-91444BB7BB71}"/>
              </a:ext>
            </a:extLst>
          </p:cNvPr>
          <p:cNvSpPr txBox="1"/>
          <p:nvPr/>
        </p:nvSpPr>
        <p:spPr>
          <a:xfrm>
            <a:off x="5609638" y="1973640"/>
            <a:ext cx="58679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Avoiding Rubber Stamps: </a:t>
            </a:r>
            <a:r>
              <a:rPr lang="en-US" sz="2000" dirty="0"/>
              <a:t>Giving personnel time and training to challenge AI outputs.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2ACA21-D8B0-321E-A79D-AF51D998F09B}"/>
              </a:ext>
            </a:extLst>
          </p:cNvPr>
          <p:cNvSpPr txBox="1"/>
          <p:nvPr/>
        </p:nvSpPr>
        <p:spPr>
          <a:xfrm>
            <a:off x="5591174" y="3018711"/>
            <a:ext cx="5791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Escalation Paths: </a:t>
            </a:r>
            <a:r>
              <a:rPr lang="en-US" sz="2000" dirty="0"/>
              <a:t>Clear protocols for handling edge cases, close decisions, or flagged bias.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A13A11-449D-2ACD-70A3-CAF8641DE76B}"/>
              </a:ext>
            </a:extLst>
          </p:cNvPr>
          <p:cNvSpPr txBox="1"/>
          <p:nvPr/>
        </p:nvSpPr>
        <p:spPr>
          <a:xfrm>
            <a:off x="2285999" y="4086814"/>
            <a:ext cx="90963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Underwriter Authority: </a:t>
            </a:r>
            <a:r>
              <a:rPr lang="en-US" sz="2000" dirty="0"/>
              <a:t>Empowering staff to override model decisions without penalty.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05355F-C8B6-F26A-5AA9-8A3CCDC4005D}"/>
              </a:ext>
            </a:extLst>
          </p:cNvPr>
          <p:cNvSpPr txBox="1"/>
          <p:nvPr/>
        </p:nvSpPr>
        <p:spPr>
          <a:xfrm>
            <a:off x="2285999" y="4987955"/>
            <a:ext cx="89154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Feedback Loops: </a:t>
            </a:r>
            <a:r>
              <a:rPr lang="en-US" sz="2000" dirty="0"/>
              <a:t>Using human override data to retrain and refine internal models.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6752A1-A994-A58D-9682-5CB541E8AB11}"/>
              </a:ext>
            </a:extLst>
          </p:cNvPr>
          <p:cNvSpPr/>
          <p:nvPr/>
        </p:nvSpPr>
        <p:spPr>
          <a:xfrm>
            <a:off x="330664" y="1156817"/>
            <a:ext cx="5012860" cy="2818445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37F91-4B79-3A20-73A7-813231C9916B}"/>
              </a:ext>
            </a:extLst>
          </p:cNvPr>
          <p:cNvSpPr txBox="1"/>
          <p:nvPr/>
        </p:nvSpPr>
        <p:spPr>
          <a:xfrm>
            <a:off x="578314" y="1411877"/>
            <a:ext cx="45175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OPERATIONALIZING HUMAN-IN-THE-LOOP OVERSIGHT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BA11CD93-CA03-5A1E-BF39-06E79CE25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057" y="235744"/>
            <a:ext cx="10297886" cy="590549"/>
          </a:xfrm>
        </p:spPr>
        <p:txBody>
          <a:bodyPr/>
          <a:lstStyle/>
          <a:p>
            <a:r>
              <a:rPr lang="en-US" sz="3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+mj-cs"/>
              </a:rPr>
              <a:t>OPERATIONALIZING HUMAN-IN-THE-LOOP OVERSIGHT</a:t>
            </a:r>
          </a:p>
        </p:txBody>
      </p:sp>
    </p:spTree>
    <p:extLst>
      <p:ext uri="{BB962C8B-B14F-4D97-AF65-F5344CB8AC3E}">
        <p14:creationId xmlns:p14="http://schemas.microsoft.com/office/powerpoint/2010/main" val="242076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C1B09-CA20-4C09-F657-0C287E983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3027F-7C87-3BC8-5488-DE4947915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8904" y="1597485"/>
            <a:ext cx="5256339" cy="4431893"/>
          </a:xfrm>
          <a:prstGeom prst="roundRect">
            <a:avLst/>
          </a:prstGeom>
        </p:spPr>
        <p:txBody>
          <a:bodyPr/>
          <a:lstStyle/>
          <a:p>
            <a:endParaRPr lang="en-US" sz="2400" b="1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Documentation Shield: </a:t>
            </a:r>
            <a:r>
              <a:rPr lang="en-US" sz="2400" dirty="0"/>
              <a:t>Showing a proactive risk effort to defend against enforcement. </a:t>
            </a:r>
          </a:p>
          <a:p>
            <a:r>
              <a:rPr lang="en-US" sz="2400" b="1" dirty="0"/>
              <a:t>The Audit Package: </a:t>
            </a:r>
            <a:r>
              <a:rPr lang="en-US" sz="2400" dirty="0"/>
              <a:t>Impact assessments, model cards, configuration logs, and bias audits.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08D578-20F4-D120-217F-E89AF7311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7522" y="1597486"/>
            <a:ext cx="5950225" cy="4375931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/>
          <a:p>
            <a:endParaRPr lang="en-US" sz="2400" b="1" dirty="0"/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 sz="2400" b="1" dirty="0"/>
              <a:t>Training Records: </a:t>
            </a:r>
            <a:r>
              <a:rPr lang="en-US" sz="2400" dirty="0"/>
              <a:t>Documented workforce training and override logs. </a:t>
            </a:r>
          </a:p>
          <a:p>
            <a:pPr>
              <a:spcAft>
                <a:spcPts val="1200"/>
              </a:spcAft>
            </a:pPr>
            <a:r>
              <a:rPr lang="en-US" sz="2400" b="1" dirty="0"/>
              <a:t>Review Cadence: </a:t>
            </a:r>
            <a:r>
              <a:rPr lang="en-US" sz="2400" dirty="0"/>
              <a:t>Regular </a:t>
            </a:r>
            <a:br>
              <a:rPr lang="en-US" sz="2400" dirty="0"/>
            </a:br>
            <a:r>
              <a:rPr lang="en-US" sz="2400" dirty="0"/>
              <a:t>re-assessments to manage model drift and new regulatory rules. </a:t>
            </a:r>
          </a:p>
          <a:p>
            <a:endParaRPr lang="en-US" sz="2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F5F1898-D119-BAED-FBBC-8810E148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 Readiness &amp; Evidence Trail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6361E6-DF3F-5960-95C6-F1AE7BE5C772}"/>
              </a:ext>
            </a:extLst>
          </p:cNvPr>
          <p:cNvSpPr/>
          <p:nvPr/>
        </p:nvSpPr>
        <p:spPr>
          <a:xfrm>
            <a:off x="1027000" y="1251522"/>
            <a:ext cx="2769748" cy="69192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243659-6527-0888-8FDF-D68C0F91D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206" y="1378204"/>
            <a:ext cx="2609213" cy="578304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THE AUDIT CHECKLIST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C9823DE-24AB-7A94-24C3-111A5076BD70}"/>
              </a:ext>
            </a:extLst>
          </p:cNvPr>
          <p:cNvSpPr/>
          <p:nvPr/>
        </p:nvSpPr>
        <p:spPr>
          <a:xfrm>
            <a:off x="6516759" y="1251523"/>
            <a:ext cx="3511824" cy="69192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5AB6D-B921-9981-7CEC-28E0B3A7A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8656" y="1365141"/>
            <a:ext cx="3408030" cy="578304"/>
          </a:xfrm>
        </p:spPr>
        <p:txBody>
          <a:bodyPr/>
          <a:lstStyle/>
          <a:p>
            <a:pPr algn="ctr"/>
            <a:r>
              <a:rPr lang="en-US" sz="2800" dirty="0">
                <a:latin typeface="+mj-lt"/>
              </a:rPr>
              <a:t>ONGOING REVIEW CADENCE</a:t>
            </a:r>
          </a:p>
        </p:txBody>
      </p:sp>
    </p:spTree>
    <p:extLst>
      <p:ext uri="{BB962C8B-B14F-4D97-AF65-F5344CB8AC3E}">
        <p14:creationId xmlns:p14="http://schemas.microsoft.com/office/powerpoint/2010/main" val="228057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5947A-7805-A72C-41BA-9F7F2CDD9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D076F3-6090-06FD-9168-712A174449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Transparency:</a:t>
            </a:r>
            <a:r>
              <a:rPr lang="en-US" dirty="0"/>
              <a:t> Clear disclosures on AI use in financial decisions.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47D11-903E-3B69-D677-A8968C5C358E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b="1" dirty="0"/>
              <a:t>Data Privacy:</a:t>
            </a:r>
            <a:r>
              <a:rPr lang="en-US" dirty="0"/>
              <a:t> Strong protections across all data inputs.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0242A-5E14-26F1-D135-F6AA887B26DC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it-IT" b="1" dirty="0"/>
              <a:t>Reliability:</a:t>
            </a:r>
            <a:r>
              <a:rPr lang="it-IT" dirty="0"/>
              <a:t> </a:t>
            </a:r>
            <a:r>
              <a:rPr lang="en-US" dirty="0"/>
              <a:t>Ongoing testing to prevent drift and hallucinations.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7D1ACF-2615-D7B3-CC6A-D3C0085D166E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r>
              <a:rPr lang="en-US" b="1" dirty="0"/>
              <a:t>Fairness: </a:t>
            </a:r>
            <a:r>
              <a:rPr lang="en-US" dirty="0"/>
              <a:t>Active monitoring to eliminate proxy bias.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6DD50-7560-D613-4DFD-B7360002327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b="1" dirty="0"/>
              <a:t>Accountability: </a:t>
            </a:r>
            <a:r>
              <a:rPr lang="en-US" dirty="0"/>
              <a:t>Defined human ownership and audit trails.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6788AF-31B5-021A-B9C1-0DD2ADCB5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Core Corporate Governance Principles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A8A177-A5B7-5C50-009A-2AC6DD3967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E1086D-FACE-F2E7-8AD1-CF31839B43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097531-B381-DDFB-4ACF-C3AEBDC568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38C1D8-22FA-F613-545A-E5082BD51F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7676" y="4224823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322D84B-3A12-3FFD-273C-591DF1B464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2868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AEF71-6519-7D76-05CB-BC1209D5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9DC8A0E-F25E-6F39-3492-CE26F17DEAF7}"/>
              </a:ext>
            </a:extLst>
          </p:cNvPr>
          <p:cNvSpPr/>
          <p:nvPr/>
        </p:nvSpPr>
        <p:spPr>
          <a:xfrm>
            <a:off x="8622610" y="1253931"/>
            <a:ext cx="2663295" cy="1760399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C86D4-4DFD-131D-627B-2567ACF5DC3C}"/>
              </a:ext>
            </a:extLst>
          </p:cNvPr>
          <p:cNvSpPr/>
          <p:nvPr/>
        </p:nvSpPr>
        <p:spPr>
          <a:xfrm>
            <a:off x="8676212" y="3267763"/>
            <a:ext cx="2556090" cy="255609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21C5177-4C15-D31B-7940-A4E970A406F8}"/>
              </a:ext>
            </a:extLst>
          </p:cNvPr>
          <p:cNvSpPr/>
          <p:nvPr/>
        </p:nvSpPr>
        <p:spPr>
          <a:xfrm>
            <a:off x="1862616" y="4060304"/>
            <a:ext cx="6376781" cy="127153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Matt Kohel</a:t>
            </a:r>
          </a:p>
          <a:p>
            <a:endParaRPr lang="en-US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1A024-C84D-6220-6D4E-2A8A7FC940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39924" y="1485829"/>
            <a:ext cx="4101163" cy="326882"/>
          </a:xfrm>
        </p:spPr>
        <p:txBody>
          <a:bodyPr/>
          <a:lstStyle/>
          <a:p>
            <a:r>
              <a:rPr lang="en-US" sz="48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Matt Kohel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CB395C5C-6E43-9F5C-96EA-0DFE2D6580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5162" y="2127614"/>
            <a:ext cx="4101163" cy="326882"/>
          </a:xfrm>
        </p:spPr>
        <p:txBody>
          <a:bodyPr/>
          <a:lstStyle/>
          <a:p>
            <a:r>
              <a:rPr lang="en-US" sz="24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Partner, Saul Ewing LLP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F8C136-ACC3-7313-4F8E-29F92A56DC3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21</a:t>
            </a:fld>
            <a:endParaRPr lang="en-US" sz="1400" dirty="0"/>
          </a:p>
        </p:txBody>
      </p:sp>
      <p:pic>
        <p:nvPicPr>
          <p:cNvPr id="51" name="Online Image Placeholder 50">
            <a:extLst>
              <a:ext uri="{FF2B5EF4-FFF2-40B4-BE49-F238E27FC236}">
                <a16:creationId xmlns:a16="http://schemas.microsoft.com/office/drawing/2014/main" id="{2815D572-705B-6469-ECAA-4E4146D2AF0B}"/>
              </a:ext>
            </a:extLst>
          </p:cNvPr>
          <p:cNvPicPr>
            <a:picLocks noGrp="1" noChangeAspect="1"/>
          </p:cNvPicPr>
          <p:nvPr>
            <p:ph type="clipArt" sz="quarter" idx="3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" t="2447" r="3347" b="22909"/>
          <a:stretch/>
        </p:blipFill>
        <p:spPr>
          <a:xfrm>
            <a:off x="448645" y="3909256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49946D0B-EC5A-1087-650F-2D8E4053B98F}"/>
              </a:ext>
            </a:extLst>
          </p:cNvPr>
          <p:cNvSpPr txBox="1">
            <a:spLocks/>
          </p:cNvSpPr>
          <p:nvPr/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Contacts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8456FFD-C4AF-4A7A-49CA-5B91996C4A1F}"/>
              </a:ext>
            </a:extLst>
          </p:cNvPr>
          <p:cNvSpPr/>
          <p:nvPr/>
        </p:nvSpPr>
        <p:spPr>
          <a:xfrm>
            <a:off x="1368102" y="1120502"/>
            <a:ext cx="6267450" cy="264831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0088F5E7-1DE3-545B-A295-675CD5E5BCB6}"/>
              </a:ext>
            </a:extLst>
          </p:cNvPr>
          <p:cNvSpPr txBox="1">
            <a:spLocks/>
          </p:cNvSpPr>
          <p:nvPr/>
        </p:nvSpPr>
        <p:spPr>
          <a:xfrm>
            <a:off x="1614564" y="1596682"/>
            <a:ext cx="4439139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LaTonya E. Clark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7C2CABBB-880A-74C6-5D9B-95F039FCB5B4}"/>
              </a:ext>
            </a:extLst>
          </p:cNvPr>
          <p:cNvSpPr txBox="1">
            <a:spLocks/>
          </p:cNvSpPr>
          <p:nvPr/>
        </p:nvSpPr>
        <p:spPr>
          <a:xfrm>
            <a:off x="1862616" y="2381706"/>
            <a:ext cx="4002331" cy="3268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Advisor, Chief Information Office, Fannie Mae </a:t>
            </a:r>
          </a:p>
        </p:txBody>
      </p:sp>
      <p:pic>
        <p:nvPicPr>
          <p:cNvPr id="13" name="Online Image Placeholder 50">
            <a:extLst>
              <a:ext uri="{FF2B5EF4-FFF2-40B4-BE49-F238E27FC236}">
                <a16:creationId xmlns:a16="http://schemas.microsoft.com/office/drawing/2014/main" id="{B394A659-2FBA-F822-E04B-801C36DB55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" r="1779"/>
          <a:stretch/>
        </p:blipFill>
        <p:spPr>
          <a:xfrm>
            <a:off x="6053703" y="1739921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C9DB87-38A7-944E-DD02-EE8565B941C1}"/>
              </a:ext>
            </a:extLst>
          </p:cNvPr>
          <p:cNvSpPr txBox="1"/>
          <p:nvPr/>
        </p:nvSpPr>
        <p:spPr>
          <a:xfrm>
            <a:off x="8676212" y="1363383"/>
            <a:ext cx="2663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SUBSCRIBE TO RECEIVE LEGAL UPDATES: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89E54-1E32-BBA1-89AF-78B4148FC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1453" y="3275136"/>
            <a:ext cx="2535655" cy="2535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3DBF47-4B91-43DB-BE4D-CB42AE34EF00}"/>
              </a:ext>
            </a:extLst>
          </p:cNvPr>
          <p:cNvSpPr txBox="1"/>
          <p:nvPr/>
        </p:nvSpPr>
        <p:spPr>
          <a:xfrm>
            <a:off x="2840363" y="4776570"/>
            <a:ext cx="3398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Partner, Saul Ewing LLP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6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aul Ewing Theme 1">
  <a:themeElements>
    <a:clrScheme name="Saul Ewing Brand Colors">
      <a:dk1>
        <a:sysClr val="windowText" lastClr="000000"/>
      </a:dk1>
      <a:lt1>
        <a:sysClr val="window" lastClr="FFFFFF"/>
      </a:lt1>
      <a:dk2>
        <a:srgbClr val="111341"/>
      </a:dk2>
      <a:lt2>
        <a:srgbClr val="E1F0B7"/>
      </a:lt2>
      <a:accent1>
        <a:srgbClr val="96C610"/>
      </a:accent1>
      <a:accent2>
        <a:srgbClr val="13327C"/>
      </a:accent2>
      <a:accent3>
        <a:srgbClr val="1C4BB8"/>
      </a:accent3>
      <a:accent4>
        <a:srgbClr val="87A7ED"/>
      </a:accent4>
      <a:accent5>
        <a:srgbClr val="C9D7F7"/>
      </a:accent5>
      <a:accent6>
        <a:srgbClr val="3A3A3A"/>
      </a:accent6>
      <a:hlink>
        <a:srgbClr val="747474"/>
      </a:hlink>
      <a:folHlink>
        <a:srgbClr val="BFBFBF"/>
      </a:folHlink>
    </a:clrScheme>
    <a:fontScheme name="Saul Ewing Microsoft Fonts">
      <a:majorFont>
        <a:latin typeface="Bahnschrift SemiBold Condense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42D39208-AF4C-40B8-A186-924AA3E6E25A}" vid="{92F31358-BF10-440D-A94E-48F7515CFD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perties xmlns="http://www.imanage.com/work/xmlschema">
  <documentid>FIRMDMS!58725299.3</documentid>
  <senderid>10587</senderid>
  <senderemail>KENDRA.PHILLIPS@SAUL.COM</senderemail>
  <lastmodified>2026-09-30T10:06:04.0000000-04:00</lastmodified>
  <database>FIRMDMS</database>
</properties>
</file>

<file path=customXml/itemProps1.xml><?xml version="1.0" encoding="utf-8"?>
<ds:datastoreItem xmlns:ds="http://schemas.openxmlformats.org/officeDocument/2006/customXml" ds:itemID="{C2BE1B46-F08C-4A44-96B4-A5286D74303D}">
  <ds:schemaRefs>
    <ds:schemaRef ds:uri="http://www.imanage.com/work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Saul Ewing PPT Template</Template>
  <TotalTime>0</TotalTime>
  <Words>1334</Words>
  <Application>Microsoft Office PowerPoint</Application>
  <PresentationFormat>Widescreen</PresentationFormat>
  <Paragraphs>198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Arial</vt:lpstr>
      <vt:lpstr>Bahnschrift</vt:lpstr>
      <vt:lpstr>Bahnschrift SemiBold Condensed</vt:lpstr>
      <vt:lpstr>Calibri</vt:lpstr>
      <vt:lpstr>DM Sans</vt:lpstr>
      <vt:lpstr>Rift Bold</vt:lpstr>
      <vt:lpstr>Roboto</vt:lpstr>
      <vt:lpstr>Saul Ewing Theme 1</vt:lpstr>
      <vt:lpstr>Governing the Machine:  AI Risk Management in Consumer Lending</vt:lpstr>
      <vt:lpstr>PowerPoint Presentation</vt:lpstr>
      <vt:lpstr>PowerPoint Presentation</vt:lpstr>
      <vt:lpstr>Understanding – and Governing – AI is Becoming the Expectation. Not the Exception.</vt:lpstr>
      <vt:lpstr>PowerPoint Presentation</vt:lpstr>
      <vt:lpstr>PowerPoint Presentation</vt:lpstr>
      <vt:lpstr>PowerPoint Presentation</vt:lpstr>
      <vt:lpstr>PowerPoint Presentation</vt:lpstr>
      <vt:lpstr>Case Study — Rapid Automated Underwriting</vt:lpstr>
      <vt:lpstr>PowerPoint Presentation</vt:lpstr>
      <vt:lpstr>PowerPoint Presentation</vt:lpstr>
      <vt:lpstr>PowerPoint Presentation</vt:lpstr>
      <vt:lpstr>Governance Controls &amp; Implementation Roadmap</vt:lpstr>
      <vt:lpstr>Data Privacy &amp; IP in AI Deployments</vt:lpstr>
      <vt:lpstr>PowerPoint Presentation</vt:lpstr>
      <vt:lpstr>PowerPoint Presentation</vt:lpstr>
      <vt:lpstr>Change Management — Preparing the Workforce</vt:lpstr>
      <vt:lpstr>OPERATIONALIZING HUMAN-IN-THE-LOOP OVERSIGHT</vt:lpstr>
      <vt:lpstr>Audit Readiness &amp; Evidence Trail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Author</dc:creator>
  <cp:lastModifiedBy>Morgan, Olivia</cp:lastModifiedBy>
  <cp:revision>328</cp:revision>
  <dcterms:created xsi:type="dcterms:W3CDTF">2026-09-13T21:34:06Z</dcterms:created>
  <dcterms:modified xsi:type="dcterms:W3CDTF">2026-10-01T15:12:30Z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1825049215</vt:i4>
  </property>
  <property fmtid="{D5CDD505-2E9C-101B-9397-08002B2CF9AE}" pid="4" name="_EmailSubject">
    <vt:lpwstr>COMPLETE: RITM0012908</vt:lpwstr>
  </property>
  <property fmtid="{D5CDD505-2E9C-101B-9397-08002B2CF9AE}" pid="5" name="_AuthorEmail">
    <vt:lpwstr>Jonathan.VonDehl@saul.com</vt:lpwstr>
  </property>
  <property fmtid="{D5CDD505-2E9C-101B-9397-08002B2CF9AE}" pid="6" name="_AuthorEmailDisplayName">
    <vt:lpwstr>Von Dehl, Jonathan</vt:lpwstr>
  </property>
  <property fmtid="{D5CDD505-2E9C-101B-9397-08002B2CF9AE}" pid="7" name="DocumentNumber">
    <vt:lpwstr>58725299</vt:lpwstr>
  </property>
  <property fmtid="{D5CDD505-2E9C-101B-9397-08002B2CF9AE}" pid="8" name="DocumentVersion">
    <vt:lpwstr>3</vt:lpwstr>
  </property>
  <property fmtid="{D5CDD505-2E9C-101B-9397-08002B2CF9AE}" pid="9" name="ClientNumber">
    <vt:lpwstr>011111</vt:lpwstr>
  </property>
  <property fmtid="{D5CDD505-2E9C-101B-9397-08002B2CF9AE}" pid="10" name="MatterNumber">
    <vt:lpwstr>10587</vt:lpwstr>
  </property>
  <property fmtid="{D5CDD505-2E9C-101B-9397-08002B2CF9AE}" pid="11" name="ClientName">
    <vt:lpwstr>PERSONAL</vt:lpwstr>
  </property>
  <property fmtid="{D5CDD505-2E9C-101B-9397-08002B2CF9AE}" pid="12" name="MatterName">
    <vt:lpwstr>Phillips, Kendra</vt:lpwstr>
  </property>
  <property fmtid="{D5CDD505-2E9C-101B-9397-08002B2CF9AE}" pid="13" name="DatabaseName">
    <vt:lpwstr>FIRMDMS</vt:lpwstr>
  </property>
  <property fmtid="{D5CDD505-2E9C-101B-9397-08002B2CF9AE}" pid="14" name="TypistName">
    <vt:lpwstr>10587</vt:lpwstr>
  </property>
  <property fmtid="{D5CDD505-2E9C-101B-9397-08002B2CF9AE}" pid="15" name="AuthorName">
    <vt:lpwstr>10587</vt:lpwstr>
  </property>
  <property fmtid="{D5CDD505-2E9C-101B-9397-08002B2CF9AE}" pid="16" name="InUseBy">
    <vt:lpwstr>10587</vt:lpwstr>
  </property>
  <property fmtid="{D5CDD505-2E9C-101B-9397-08002B2CF9AE}" pid="17" name="EditDate">
    <vt:lpwstr>9/30/2026 2:02:46 PM</vt:lpwstr>
  </property>
  <property fmtid="{D5CDD505-2E9C-101B-9397-08002B2CF9AE}" pid="18" name="EditTime">
    <vt:lpwstr/>
  </property>
</Properties>
</file>